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12" autoAdjust="0"/>
    <p:restoredTop sz="94660"/>
  </p:normalViewPr>
  <p:slideViewPr>
    <p:cSldViewPr>
      <p:cViewPr varScale="1">
        <p:scale>
          <a:sx n="69" d="100"/>
          <a:sy n="69" d="100"/>
        </p:scale>
        <p:origin x="-13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30019A-FF5A-41A0-9CA0-D25EF4155F9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6404DF-8884-4B4C-8E41-0BB4DB9D51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90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BB7231BC-8BBA-4229-BAD0-273571F0DD4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007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0E5DC-56A8-4D0C-8EE2-2F2BAC79BD39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3E225-E9EA-473C-BE22-5AE169628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265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0E5DC-56A8-4D0C-8EE2-2F2BAC79BD39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3E225-E9EA-473C-BE22-5AE169628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5333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0E5DC-56A8-4D0C-8EE2-2F2BAC79BD39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3E225-E9EA-473C-BE22-5AE169628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745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0E5DC-56A8-4D0C-8EE2-2F2BAC79BD39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3E225-E9EA-473C-BE22-5AE169628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70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0E5DC-56A8-4D0C-8EE2-2F2BAC79BD39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3E225-E9EA-473C-BE22-5AE169628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9493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0E5DC-56A8-4D0C-8EE2-2F2BAC79BD39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3E225-E9EA-473C-BE22-5AE169628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875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0E5DC-56A8-4D0C-8EE2-2F2BAC79BD39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3E225-E9EA-473C-BE22-5AE169628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432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0E5DC-56A8-4D0C-8EE2-2F2BAC79BD39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3E225-E9EA-473C-BE22-5AE169628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6328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0E5DC-56A8-4D0C-8EE2-2F2BAC79BD39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3E225-E9EA-473C-BE22-5AE169628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228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0E5DC-56A8-4D0C-8EE2-2F2BAC79BD39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3E225-E9EA-473C-BE22-5AE169628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801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0E5DC-56A8-4D0C-8EE2-2F2BAC79BD39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3E225-E9EA-473C-BE22-5AE169628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2422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60E5DC-56A8-4D0C-8EE2-2F2BAC79BD39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33E225-E9EA-473C-BE22-5AE169628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045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220" y="358755"/>
            <a:ext cx="7250241" cy="127822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1680" y="1599605"/>
            <a:ext cx="8230004" cy="530497"/>
          </a:xfrm>
          <a:prstGeom prst="rect">
            <a:avLst/>
          </a:prstGeom>
          <a:noFill/>
        </p:spPr>
        <p:txBody>
          <a:bodyPr wrap="square" lIns="82945" tIns="41473" rIns="82945" bIns="41473" rtlCol="0">
            <a:spAutoFit/>
          </a:bodyPr>
          <a:lstStyle/>
          <a:p>
            <a:pPr algn="ctr"/>
            <a:r>
              <a:rPr lang="cs-CZ" sz="2900" dirty="0"/>
              <a:t>OPVK  1.4 EU peníze školám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8997889"/>
              </p:ext>
            </p:extLst>
          </p:nvPr>
        </p:nvGraphicFramePr>
        <p:xfrm>
          <a:off x="1415287" y="2253161"/>
          <a:ext cx="6096000" cy="2761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</a:t>
                      </a:r>
                      <a:r>
                        <a:rPr lang="cs-CZ" sz="2200" baseline="0" dirty="0" smtClean="0"/>
                        <a:t> ŠKOLY: ZŠ Pardubice-</a:t>
                      </a:r>
                      <a:r>
                        <a:rPr lang="cs-CZ" sz="2200" baseline="0" dirty="0" err="1" smtClean="0"/>
                        <a:t>Spořilov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AUTOR:</a:t>
                      </a:r>
                      <a:r>
                        <a:rPr lang="cs-CZ" sz="2200" baseline="0" dirty="0" smtClean="0"/>
                        <a:t> Mgr. Alena </a:t>
                      </a:r>
                      <a:r>
                        <a:rPr lang="cs-CZ" sz="2200" baseline="0" dirty="0" err="1" smtClean="0"/>
                        <a:t>Moslerová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74657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NÁZEV:</a:t>
                      </a:r>
                      <a:r>
                        <a:rPr lang="cs-CZ" sz="2200" baseline="0" dirty="0" smtClean="0"/>
                        <a:t> VY_12_INOVACE_ČESKÝ JAZYK </a:t>
                      </a:r>
                      <a:br>
                        <a:rPr lang="cs-CZ" sz="2200" baseline="0" dirty="0" smtClean="0"/>
                      </a:br>
                      <a:r>
                        <a:rPr lang="cs-CZ" sz="2200" baseline="0" dirty="0" smtClean="0"/>
                        <a:t>              A LITERATURA </a:t>
                      </a:r>
                      <a:r>
                        <a:rPr lang="cs-CZ" sz="2200" baseline="0" dirty="0" smtClean="0"/>
                        <a:t>4_21. </a:t>
                      </a:r>
                      <a:r>
                        <a:rPr lang="cs-CZ" sz="2200" baseline="0" dirty="0" smtClean="0"/>
                        <a:t>SLOVA, SLABIKY</a:t>
                      </a:r>
                      <a:r>
                        <a:rPr lang="cs-CZ" sz="2200" baseline="0" dirty="0" smtClean="0"/>
                        <a:t>,</a:t>
                      </a:r>
                      <a:br>
                        <a:rPr lang="cs-CZ" sz="2200" baseline="0" dirty="0" smtClean="0"/>
                      </a:br>
                      <a:r>
                        <a:rPr lang="cs-CZ" sz="2200" baseline="0" dirty="0" smtClean="0"/>
                        <a:t>              HLÁSKY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TÉMA: </a:t>
                      </a:r>
                      <a:r>
                        <a:rPr lang="cs-CZ" sz="2200" baseline="0" dirty="0" smtClean="0"/>
                        <a:t>SLOVA, SLABIKY, HLÁSKY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ČÍSLO PROJEKTU: CZ.1.07/1.4.00/21.2349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1680" y="4877724"/>
            <a:ext cx="8360639" cy="914753"/>
          </a:xfrm>
          <a:prstGeom prst="rect">
            <a:avLst/>
          </a:prstGeom>
          <a:noFill/>
        </p:spPr>
        <p:txBody>
          <a:bodyPr wrap="square" lIns="82945" tIns="41473" rIns="82945" bIns="41473" rtlCol="0">
            <a:spAutoFit/>
          </a:bodyPr>
          <a:lstStyle/>
          <a:p>
            <a:endParaRPr lang="cs-CZ" dirty="0" smtClean="0"/>
          </a:p>
          <a:p>
            <a:pPr algn="ctr"/>
            <a:r>
              <a:rPr lang="cs-CZ" dirty="0" smtClean="0"/>
              <a:t>ANOTACE: Hravou formou žáci opakují učivo o dělení slov na slabiky, slabik na hlásky, </a:t>
            </a:r>
            <a:r>
              <a:rPr lang="cs-CZ" dirty="0" smtClean="0"/>
              <a:t>tvoří </a:t>
            </a:r>
            <a:r>
              <a:rPr lang="cs-CZ" dirty="0" smtClean="0"/>
              <a:t>slova ze slabik.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7321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Autofit/>
          </a:bodyPr>
          <a:lstStyle/>
          <a:p>
            <a:r>
              <a:rPr lang="cs-CZ" sz="3600" dirty="0" smtClean="0"/>
              <a:t>Slova se dělí na slabiky, slabiky na hlásky. To </a:t>
            </a:r>
            <a:r>
              <a:rPr lang="cs-CZ" sz="3600" dirty="0" smtClean="0"/>
              <a:t>už </a:t>
            </a:r>
            <a:r>
              <a:rPr lang="cs-CZ" sz="3600" dirty="0" smtClean="0"/>
              <a:t>kocourek dobře zná.</a:t>
            </a:r>
            <a:br>
              <a:rPr lang="cs-CZ" sz="3600" dirty="0" smtClean="0"/>
            </a:br>
            <a:r>
              <a:rPr lang="cs-CZ" sz="3600" dirty="0" smtClean="0"/>
              <a:t>Pomoz mu vytvořit ze slabik slova. Je jich 5.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_______  _______  _______  _______  _______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611560" y="2420888"/>
            <a:ext cx="648072" cy="57606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be</a:t>
            </a:r>
            <a:endParaRPr lang="cs-CZ" sz="2000" dirty="0"/>
          </a:p>
        </p:txBody>
      </p:sp>
      <p:sp>
        <p:nvSpPr>
          <p:cNvPr id="20" name="Ovál 19"/>
          <p:cNvSpPr/>
          <p:nvPr/>
        </p:nvSpPr>
        <p:spPr>
          <a:xfrm>
            <a:off x="1403648" y="2420888"/>
            <a:ext cx="648072" cy="57606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se</a:t>
            </a:r>
            <a:endParaRPr lang="cs-CZ" sz="2000" dirty="0"/>
          </a:p>
        </p:txBody>
      </p:sp>
      <p:sp>
        <p:nvSpPr>
          <p:cNvPr id="21" name="Ovál 20"/>
          <p:cNvSpPr/>
          <p:nvPr/>
        </p:nvSpPr>
        <p:spPr>
          <a:xfrm>
            <a:off x="2195736" y="2420888"/>
            <a:ext cx="648072" cy="57606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to</a:t>
            </a:r>
            <a:endParaRPr lang="cs-CZ" sz="2000" dirty="0"/>
          </a:p>
        </p:txBody>
      </p:sp>
      <p:sp>
        <p:nvSpPr>
          <p:cNvPr id="22" name="Ovál 21"/>
          <p:cNvSpPr/>
          <p:nvPr/>
        </p:nvSpPr>
        <p:spPr>
          <a:xfrm>
            <a:off x="2987824" y="2420888"/>
            <a:ext cx="648072" cy="57606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le</a:t>
            </a:r>
            <a:endParaRPr lang="cs-CZ" sz="2000" dirty="0"/>
          </a:p>
        </p:txBody>
      </p:sp>
      <p:sp>
        <p:nvSpPr>
          <p:cNvPr id="23" name="Ovál 22"/>
          <p:cNvSpPr/>
          <p:nvPr/>
        </p:nvSpPr>
        <p:spPr>
          <a:xfrm>
            <a:off x="3779912" y="2420888"/>
            <a:ext cx="648072" cy="57606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no</a:t>
            </a:r>
            <a:endParaRPr lang="cs-CZ" sz="2000" dirty="0"/>
          </a:p>
        </p:txBody>
      </p:sp>
      <p:sp>
        <p:nvSpPr>
          <p:cNvPr id="24" name="Ovál 23"/>
          <p:cNvSpPr/>
          <p:nvPr/>
        </p:nvSpPr>
        <p:spPr>
          <a:xfrm>
            <a:off x="4572000" y="2420888"/>
            <a:ext cx="648072" cy="57606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pí</a:t>
            </a:r>
            <a:endParaRPr lang="cs-CZ" sz="2000" dirty="0"/>
          </a:p>
        </p:txBody>
      </p:sp>
      <p:sp>
        <p:nvSpPr>
          <p:cNvPr id="25" name="Ovál 24"/>
          <p:cNvSpPr/>
          <p:nvPr/>
        </p:nvSpPr>
        <p:spPr>
          <a:xfrm>
            <a:off x="5364088" y="2420888"/>
            <a:ext cx="648072" cy="57606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ze</a:t>
            </a:r>
            <a:endParaRPr lang="cs-CZ" sz="2000" dirty="0"/>
          </a:p>
        </p:txBody>
      </p:sp>
      <p:sp>
        <p:nvSpPr>
          <p:cNvPr id="26" name="Ovál 25"/>
          <p:cNvSpPr/>
          <p:nvPr/>
        </p:nvSpPr>
        <p:spPr>
          <a:xfrm>
            <a:off x="6156176" y="2420888"/>
            <a:ext cx="648072" cy="57606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/>
              <a:t>j</a:t>
            </a:r>
            <a:r>
              <a:rPr lang="cs-CZ" sz="2000" dirty="0" smtClean="0"/>
              <a:t>e</a:t>
            </a:r>
            <a:endParaRPr lang="cs-CZ" sz="2000" dirty="0"/>
          </a:p>
        </p:txBody>
      </p:sp>
      <p:sp>
        <p:nvSpPr>
          <p:cNvPr id="27" name="Ovál 26"/>
          <p:cNvSpPr/>
          <p:nvPr/>
        </p:nvSpPr>
        <p:spPr>
          <a:xfrm>
            <a:off x="6948264" y="2420888"/>
            <a:ext cx="648072" cy="57606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ši</a:t>
            </a:r>
            <a:endParaRPr lang="cs-CZ" sz="2000" dirty="0"/>
          </a:p>
        </p:txBody>
      </p:sp>
      <p:sp>
        <p:nvSpPr>
          <p:cNvPr id="28" name="Ovál 27"/>
          <p:cNvSpPr/>
          <p:nvPr/>
        </p:nvSpPr>
        <p:spPr>
          <a:xfrm>
            <a:off x="7740352" y="2420888"/>
            <a:ext cx="648072" cy="57606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/>
              <a:t>r</a:t>
            </a:r>
            <a:r>
              <a:rPr lang="cs-CZ" sz="2000" dirty="0" smtClean="0"/>
              <a:t>e</a:t>
            </a:r>
            <a:endParaRPr lang="cs-CZ" sz="2000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518681"/>
            <a:ext cx="2051869" cy="2051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56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Kocourek se zajíčkem hráli slovní kopanou. Zahraj si s nimi.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755576" y="2070600"/>
            <a:ext cx="864096" cy="79208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</a:t>
            </a:r>
            <a:endParaRPr lang="cs-CZ" sz="2800" dirty="0"/>
          </a:p>
        </p:txBody>
      </p:sp>
      <p:sp>
        <p:nvSpPr>
          <p:cNvPr id="5" name="Ovál 4"/>
          <p:cNvSpPr/>
          <p:nvPr/>
        </p:nvSpPr>
        <p:spPr>
          <a:xfrm>
            <a:off x="2277260" y="1556792"/>
            <a:ext cx="864096" cy="79208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no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>
            <a:off x="3573404" y="2276872"/>
            <a:ext cx="864096" cy="79208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sí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5373604" y="1484784"/>
            <a:ext cx="864096" cy="79208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to</a:t>
            </a:r>
            <a:endParaRPr lang="cs-CZ" sz="3200" dirty="0"/>
          </a:p>
        </p:txBody>
      </p:sp>
      <p:sp>
        <p:nvSpPr>
          <p:cNvPr id="8" name="Ovál 7"/>
          <p:cNvSpPr/>
          <p:nvPr/>
        </p:nvSpPr>
        <p:spPr>
          <a:xfrm>
            <a:off x="6957780" y="2492896"/>
            <a:ext cx="864096" cy="79208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pí</a:t>
            </a:r>
            <a:endParaRPr lang="cs-CZ" sz="3200" dirty="0"/>
          </a:p>
        </p:txBody>
      </p:sp>
      <p:sp>
        <p:nvSpPr>
          <p:cNvPr id="9" name="Ovál 8"/>
          <p:cNvSpPr/>
          <p:nvPr/>
        </p:nvSpPr>
        <p:spPr>
          <a:xfrm>
            <a:off x="6957780" y="3717032"/>
            <a:ext cx="864096" cy="79208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10" name="Ovál 9"/>
          <p:cNvSpPr/>
          <p:nvPr/>
        </p:nvSpPr>
        <p:spPr>
          <a:xfrm>
            <a:off x="4077460" y="3140968"/>
            <a:ext cx="864096" cy="79208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11" name="Ovál 10"/>
          <p:cNvSpPr/>
          <p:nvPr/>
        </p:nvSpPr>
        <p:spPr>
          <a:xfrm>
            <a:off x="2349268" y="4293096"/>
            <a:ext cx="864096" cy="79208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12" name="Ovál 11"/>
          <p:cNvSpPr/>
          <p:nvPr/>
        </p:nvSpPr>
        <p:spPr>
          <a:xfrm>
            <a:off x="765092" y="3356992"/>
            <a:ext cx="864096" cy="79208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cxnSp>
        <p:nvCxnSpPr>
          <p:cNvPr id="14" name="Přímá spojnice se šipkou 13"/>
          <p:cNvCxnSpPr>
            <a:stCxn id="4" idx="7"/>
            <a:endCxn id="5" idx="2"/>
          </p:cNvCxnSpPr>
          <p:nvPr/>
        </p:nvCxnSpPr>
        <p:spPr>
          <a:xfrm flipV="1">
            <a:off x="1493128" y="1952836"/>
            <a:ext cx="784132" cy="23376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5" idx="6"/>
            <a:endCxn id="6" idx="1"/>
          </p:cNvCxnSpPr>
          <p:nvPr/>
        </p:nvCxnSpPr>
        <p:spPr>
          <a:xfrm>
            <a:off x="3141356" y="1952836"/>
            <a:ext cx="558592" cy="44003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6" idx="7"/>
            <a:endCxn id="7" idx="3"/>
          </p:cNvCxnSpPr>
          <p:nvPr/>
        </p:nvCxnSpPr>
        <p:spPr>
          <a:xfrm flipV="1">
            <a:off x="4310956" y="2160873"/>
            <a:ext cx="1189192" cy="23199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7" idx="5"/>
            <a:endCxn id="8" idx="1"/>
          </p:cNvCxnSpPr>
          <p:nvPr/>
        </p:nvCxnSpPr>
        <p:spPr>
          <a:xfrm>
            <a:off x="6111156" y="2160873"/>
            <a:ext cx="973168" cy="44802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8" idx="4"/>
            <a:endCxn id="9" idx="0"/>
          </p:cNvCxnSpPr>
          <p:nvPr/>
        </p:nvCxnSpPr>
        <p:spPr>
          <a:xfrm>
            <a:off x="7389828" y="3284984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9" idx="2"/>
            <a:endCxn id="10" idx="6"/>
          </p:cNvCxnSpPr>
          <p:nvPr/>
        </p:nvCxnSpPr>
        <p:spPr>
          <a:xfrm flipH="1" flipV="1">
            <a:off x="4941556" y="3537012"/>
            <a:ext cx="2016224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10" idx="3"/>
            <a:endCxn id="11" idx="7"/>
          </p:cNvCxnSpPr>
          <p:nvPr/>
        </p:nvCxnSpPr>
        <p:spPr>
          <a:xfrm flipH="1">
            <a:off x="3086820" y="3817057"/>
            <a:ext cx="1117184" cy="5920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11" idx="1"/>
          </p:cNvCxnSpPr>
          <p:nvPr/>
        </p:nvCxnSpPr>
        <p:spPr>
          <a:xfrm flipH="1" flipV="1">
            <a:off x="1619672" y="3825044"/>
            <a:ext cx="856140" cy="58405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2" name="Obrázek 2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4293096"/>
            <a:ext cx="2447553" cy="244755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689499"/>
            <a:ext cx="2051869" cy="2051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063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Mezi dvojslabičná slova se připletla i jiná. Škrtni je, do dvojslabičných nepatří!!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3273227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Kočka, myška, pes, liška, kotě, telátko, kráva, kůň, husa, </a:t>
            </a:r>
            <a:r>
              <a:rPr lang="cs-CZ" dirty="0" smtClean="0"/>
              <a:t>kačer.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771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Pomoz zajíčkovi utvořit z dvojslabičných slov slova trojslabičná. Slova rozděl na hlásky. Pokračujte podle </a:t>
            </a:r>
            <a:r>
              <a:rPr lang="cs-CZ" sz="3600" dirty="0" smtClean="0"/>
              <a:t>vzoru.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4644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tele 		telátko		t e l á t k o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ůzle		_________	________________</a:t>
            </a:r>
          </a:p>
          <a:p>
            <a:pPr marL="0" indent="0">
              <a:buNone/>
            </a:pPr>
            <a:r>
              <a:rPr lang="cs-CZ" dirty="0"/>
              <a:t>š</a:t>
            </a:r>
            <a:r>
              <a:rPr lang="cs-CZ" dirty="0" smtClean="0"/>
              <a:t>těně 	_________	________________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otě		_________	________________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Jak říkáme těmto zvířátkům?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331640" y="2420888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1475656" y="3068960"/>
            <a:ext cx="77364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494104" y="3645024"/>
            <a:ext cx="77364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494104" y="4221088"/>
            <a:ext cx="77364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302416" y="4221088"/>
            <a:ext cx="77364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302416" y="3645024"/>
            <a:ext cx="77364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283968" y="3068960"/>
            <a:ext cx="77364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635896" y="2420888"/>
            <a:ext cx="1370549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1475656" y="5733256"/>
            <a:ext cx="864096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339752" y="5733256"/>
            <a:ext cx="864096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203848" y="5733256"/>
            <a:ext cx="864096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067944" y="5733256"/>
            <a:ext cx="864096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932040" y="5733256"/>
            <a:ext cx="864096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796136" y="5733256"/>
            <a:ext cx="864096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660232" y="5733256"/>
            <a:ext cx="864096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170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Která slova z nabídky jsou neslabičná? Dej je do kroužku.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Nes, kup, dům, a, les, u, stůl, v, pole, neví, nosí, koš, </a:t>
            </a:r>
            <a:r>
              <a:rPr lang="cs-CZ" dirty="0" smtClean="0"/>
              <a:t>sůl.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863" y="4077791"/>
            <a:ext cx="2375545" cy="2375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497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Podtrhni slovo, které má nejvíce slabik.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Škola, maso, lepí, učí, má, kočka, sysel, medvědice, opice, jelen, laň, srna, </a:t>
            </a:r>
            <a:r>
              <a:rPr lang="cs-CZ" dirty="0" smtClean="0"/>
              <a:t>ježek.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863" y="4077791"/>
            <a:ext cx="2375545" cy="2375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95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645</TotalTime>
  <Words>229</Words>
  <Application>Microsoft Office PowerPoint</Application>
  <PresentationFormat>Předvádění na obrazovce (4:3)</PresentationFormat>
  <Paragraphs>46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Slova se dělí na slabiky, slabiky na hlásky. To už kocourek dobře zná. Pomoz mu vytvořit ze slabik slova. Je jich 5.</vt:lpstr>
      <vt:lpstr>Kocourek se zajíčkem hráli slovní kopanou. Zahraj si s nimi.</vt:lpstr>
      <vt:lpstr>Mezi dvojslabičná slova se připletla i jiná. Škrtni je, do dvojslabičných nepatří!!</vt:lpstr>
      <vt:lpstr>Pomoz zajíčkovi utvořit z dvojslabičných slov slova trojslabičná. Slova rozděl na hlásky. Pokračujte podle vzoru.</vt:lpstr>
      <vt:lpstr>Která slova z nabídky jsou neslabičná? Dej je do kroužku.</vt:lpstr>
      <vt:lpstr>Podtrhni slovo, které má nejvíce slabik.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se dělí na slabiky, slabiky na hlásky. To uz kocourek dobře zná.</dc:title>
  <dc:creator>Alena Moslerová</dc:creator>
  <cp:lastModifiedBy>Alena Moslerová</cp:lastModifiedBy>
  <cp:revision>15</cp:revision>
  <dcterms:created xsi:type="dcterms:W3CDTF">2011-11-20T15:01:37Z</dcterms:created>
  <dcterms:modified xsi:type="dcterms:W3CDTF">2011-11-27T11:30:27Z</dcterms:modified>
</cp:coreProperties>
</file>