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60" r:id="rId2"/>
    <p:sldId id="256" r:id="rId3"/>
    <p:sldId id="257" r:id="rId4"/>
    <p:sldId id="258" r:id="rId5"/>
    <p:sldId id="259"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15809" autoAdjust="0"/>
    <p:restoredTop sz="94660"/>
  </p:normalViewPr>
  <p:slideViewPr>
    <p:cSldViewPr>
      <p:cViewPr>
        <p:scale>
          <a:sx n="66" d="100"/>
          <a:sy n="66" d="100"/>
        </p:scale>
        <p:origin x="-274" y="-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A1F00F-D15A-4CD1-B957-988A85A0E051}" type="datetimeFigureOut">
              <a:rPr lang="cs-CZ" smtClean="0"/>
              <a:t>12.4.2014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A646EC-3206-490F-847B-34213ED7BB16}" type="slidenum">
              <a:rPr lang="cs-CZ" smtClean="0"/>
              <a:t>‹#›</a:t>
            </a:fld>
            <a:endParaRPr lang="cs-CZ"/>
          </a:p>
        </p:txBody>
      </p:sp>
    </p:spTree>
    <p:extLst>
      <p:ext uri="{BB962C8B-B14F-4D97-AF65-F5344CB8AC3E}">
        <p14:creationId xmlns:p14="http://schemas.microsoft.com/office/powerpoint/2010/main" val="1380333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43000" y="695325"/>
            <a:ext cx="4570413" cy="3427413"/>
          </a:xfrm>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lvl="0"/>
            <a:fld id="{BB7231BC-8BBA-4229-BAD0-273571F0DD4A}" type="slidenum">
              <a:rPr lang="cs-CZ" smtClean="0"/>
              <a:t>1</a:t>
            </a:fld>
            <a:endParaRPr lang="cs-CZ"/>
          </a:p>
        </p:txBody>
      </p:sp>
    </p:spTree>
    <p:extLst>
      <p:ext uri="{BB962C8B-B14F-4D97-AF65-F5344CB8AC3E}">
        <p14:creationId xmlns:p14="http://schemas.microsoft.com/office/powerpoint/2010/main" val="2130007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1729413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6148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3770230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C6362A8-FC8E-4A03-A4C7-9B352981AF30}" type="datetimeFigureOut">
              <a:rPr lang="cs-CZ" smtClean="0"/>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903148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C6362A8-FC8E-4A03-A4C7-9B352981AF30}" type="datetimeFigureOut">
              <a:rPr lang="cs-CZ" smtClean="0"/>
              <a:t>12.4.2014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4090310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C6362A8-FC8E-4A03-A4C7-9B352981AF30}" type="datetimeFigureOut">
              <a:rPr lang="cs-CZ" smtClean="0"/>
              <a:t>12.4.2014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3461042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C6362A8-FC8E-4A03-A4C7-9B352981AF30}" type="datetimeFigureOut">
              <a:rPr lang="cs-CZ" smtClean="0"/>
              <a:t>12.4.2014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104494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6362A8-FC8E-4A03-A4C7-9B352981AF30}" type="datetimeFigureOut">
              <a:rPr lang="cs-CZ" smtClean="0"/>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1320226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6362A8-FC8E-4A03-A4C7-9B352981AF30}" type="datetimeFigureOut">
              <a:rPr lang="cs-CZ" smtClean="0"/>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2602508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2379865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1622D72-E07C-461D-98A8-E1B31B7AB401}" type="slidenum">
              <a:rPr lang="cs-CZ" smtClean="0"/>
              <a:t>‹#›</a:t>
            </a:fld>
            <a:endParaRPr lang="cs-CZ"/>
          </a:p>
        </p:txBody>
      </p:sp>
    </p:spTree>
    <p:extLst>
      <p:ext uri="{BB962C8B-B14F-4D97-AF65-F5344CB8AC3E}">
        <p14:creationId xmlns:p14="http://schemas.microsoft.com/office/powerpoint/2010/main" val="1933312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6362A8-FC8E-4A03-A4C7-9B352981AF30}" type="datetimeFigureOut">
              <a:rPr lang="cs-CZ" smtClean="0"/>
              <a:t>12.4.2014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622D72-E07C-461D-98A8-E1B31B7AB401}" type="slidenum">
              <a:rPr lang="cs-CZ" smtClean="0"/>
              <a:t>‹#›</a:t>
            </a:fld>
            <a:endParaRPr lang="cs-CZ"/>
          </a:p>
        </p:txBody>
      </p:sp>
    </p:spTree>
    <p:extLst>
      <p:ext uri="{BB962C8B-B14F-4D97-AF65-F5344CB8AC3E}">
        <p14:creationId xmlns:p14="http://schemas.microsoft.com/office/powerpoint/2010/main" val="559882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220" y="358755"/>
            <a:ext cx="7250241" cy="1278226"/>
          </a:xfrm>
          <a:prstGeom prst="rect">
            <a:avLst/>
          </a:prstGeom>
        </p:spPr>
      </p:pic>
      <p:sp>
        <p:nvSpPr>
          <p:cNvPr id="3" name="TextovéPole 2"/>
          <p:cNvSpPr txBox="1"/>
          <p:nvPr/>
        </p:nvSpPr>
        <p:spPr>
          <a:xfrm>
            <a:off x="391680" y="1599605"/>
            <a:ext cx="8230004" cy="530497"/>
          </a:xfrm>
          <a:prstGeom prst="rect">
            <a:avLst/>
          </a:prstGeom>
          <a:noFill/>
        </p:spPr>
        <p:txBody>
          <a:bodyPr wrap="square" lIns="82945" tIns="41473" rIns="82945" bIns="41473" rtlCol="0">
            <a:spAutoFit/>
          </a:bodyPr>
          <a:lstStyle/>
          <a:p>
            <a:pPr algn="ctr"/>
            <a:r>
              <a:rPr lang="cs-CZ" sz="2900" dirty="0"/>
              <a:t>OPVK  1.4 EU peníze školám</a:t>
            </a:r>
          </a:p>
        </p:txBody>
      </p:sp>
      <p:graphicFrame>
        <p:nvGraphicFramePr>
          <p:cNvPr id="4" name="Tabulka 3"/>
          <p:cNvGraphicFramePr>
            <a:graphicFrameLocks noGrp="1"/>
          </p:cNvGraphicFramePr>
          <p:nvPr>
            <p:extLst>
              <p:ext uri="{D42A27DB-BD31-4B8C-83A1-F6EECF244321}">
                <p14:modId xmlns:p14="http://schemas.microsoft.com/office/powerpoint/2010/main" val="2670899219"/>
              </p:ext>
            </p:extLst>
          </p:nvPr>
        </p:nvGraphicFramePr>
        <p:xfrm>
          <a:off x="1415287" y="2253161"/>
          <a:ext cx="6096000" cy="2426440"/>
        </p:xfrm>
        <a:graphic>
          <a:graphicData uri="http://schemas.openxmlformats.org/drawingml/2006/table">
            <a:tbl>
              <a:tblPr firstRow="1" bandRow="1">
                <a:tableStyleId>{5940675A-B579-460E-94D1-54222C63F5DA}</a:tableStyleId>
              </a:tblPr>
              <a:tblGrid>
                <a:gridCol w="6096000"/>
              </a:tblGrid>
              <a:tr h="414764">
                <a:tc>
                  <a:txBody>
                    <a:bodyPr/>
                    <a:lstStyle/>
                    <a:p>
                      <a:r>
                        <a:rPr lang="cs-CZ" sz="2200" dirty="0" smtClean="0"/>
                        <a:t>NÁZEV</a:t>
                      </a:r>
                      <a:r>
                        <a:rPr lang="cs-CZ" sz="2200" baseline="0" dirty="0" smtClean="0"/>
                        <a:t> ŠKOLY: ZŠ Pardubice-</a:t>
                      </a:r>
                      <a:r>
                        <a:rPr lang="cs-CZ" sz="2200" baseline="0" dirty="0" err="1" smtClean="0"/>
                        <a:t>Spořilov</a:t>
                      </a:r>
                      <a:endParaRPr lang="cs-CZ" sz="2200" dirty="0"/>
                    </a:p>
                  </a:txBody>
                  <a:tcPr marL="82944" marR="82944" marT="41476" marB="41476"/>
                </a:tc>
              </a:tr>
              <a:tr h="414764">
                <a:tc>
                  <a:txBody>
                    <a:bodyPr/>
                    <a:lstStyle/>
                    <a:p>
                      <a:r>
                        <a:rPr lang="cs-CZ" sz="2200" dirty="0" smtClean="0"/>
                        <a:t>AUTOR:</a:t>
                      </a:r>
                      <a:r>
                        <a:rPr lang="cs-CZ" sz="2200" baseline="0" dirty="0" smtClean="0"/>
                        <a:t> Mgr. Alena </a:t>
                      </a:r>
                      <a:r>
                        <a:rPr lang="cs-CZ" sz="2200" baseline="0" dirty="0" err="1" smtClean="0"/>
                        <a:t>Moslerová</a:t>
                      </a:r>
                      <a:endParaRPr lang="cs-CZ" sz="2200" dirty="0"/>
                    </a:p>
                  </a:txBody>
                  <a:tcPr marL="82944" marR="82944" marT="41476" marB="41476"/>
                </a:tc>
              </a:tr>
              <a:tr h="746574">
                <a:tc>
                  <a:txBody>
                    <a:bodyPr/>
                    <a:lstStyle/>
                    <a:p>
                      <a:r>
                        <a:rPr lang="cs-CZ" sz="2200" dirty="0" smtClean="0"/>
                        <a:t>NÁZEV:</a:t>
                      </a:r>
                      <a:r>
                        <a:rPr lang="cs-CZ" sz="2200" baseline="0" dirty="0" smtClean="0"/>
                        <a:t> VY_12_INOVACE_ČESKÝ JAZYK </a:t>
                      </a:r>
                      <a:br>
                        <a:rPr lang="cs-CZ" sz="2200" baseline="0" dirty="0" smtClean="0"/>
                      </a:br>
                      <a:r>
                        <a:rPr lang="cs-CZ" sz="2200" baseline="0" dirty="0" smtClean="0"/>
                        <a:t>              A LITERATURA 4_25. VĚTA OZNAMOVACÍ</a:t>
                      </a:r>
                    </a:p>
                  </a:txBody>
                  <a:tcPr marL="82944" marR="82944" marT="41476" marB="41476"/>
                </a:tc>
              </a:tr>
              <a:tr h="414764">
                <a:tc>
                  <a:txBody>
                    <a:bodyPr/>
                    <a:lstStyle/>
                    <a:p>
                      <a:r>
                        <a:rPr lang="cs-CZ" sz="2200" dirty="0" smtClean="0"/>
                        <a:t>TÉMA: </a:t>
                      </a:r>
                      <a:r>
                        <a:rPr lang="cs-CZ" sz="2200" baseline="0" dirty="0" smtClean="0"/>
                        <a:t>VĚTA OZNAMOVACÍ</a:t>
                      </a:r>
                      <a:endParaRPr lang="cs-CZ" sz="2200" dirty="0"/>
                    </a:p>
                  </a:txBody>
                  <a:tcPr marL="82944" marR="82944" marT="41476" marB="41476"/>
                </a:tc>
              </a:tr>
              <a:tr h="414764">
                <a:tc>
                  <a:txBody>
                    <a:bodyPr/>
                    <a:lstStyle/>
                    <a:p>
                      <a:r>
                        <a:rPr lang="cs-CZ" sz="2200" dirty="0" smtClean="0"/>
                        <a:t>ČÍSLO PROJEKTU: CZ.1.07/1.4.00/21.2349</a:t>
                      </a:r>
                      <a:endParaRPr lang="cs-CZ" sz="2200" dirty="0"/>
                    </a:p>
                  </a:txBody>
                  <a:tcPr marL="82944" marR="82944" marT="41476" marB="41476"/>
                </a:tc>
              </a:tr>
            </a:tbl>
          </a:graphicData>
        </a:graphic>
      </p:graphicFrame>
      <p:sp>
        <p:nvSpPr>
          <p:cNvPr id="6" name="TextovéPole 5"/>
          <p:cNvSpPr txBox="1"/>
          <p:nvPr/>
        </p:nvSpPr>
        <p:spPr>
          <a:xfrm>
            <a:off x="391680" y="4877724"/>
            <a:ext cx="8360639" cy="1191752"/>
          </a:xfrm>
          <a:prstGeom prst="rect">
            <a:avLst/>
          </a:prstGeom>
          <a:noFill/>
        </p:spPr>
        <p:txBody>
          <a:bodyPr wrap="square" lIns="82945" tIns="41473" rIns="82945" bIns="41473" rtlCol="0">
            <a:spAutoFit/>
          </a:bodyPr>
          <a:lstStyle/>
          <a:p>
            <a:endParaRPr lang="cs-CZ" dirty="0" smtClean="0"/>
          </a:p>
          <a:p>
            <a:pPr algn="ctr"/>
            <a:r>
              <a:rPr lang="cs-CZ" dirty="0" smtClean="0"/>
              <a:t>ANOTACE: Žáci opakují učivo o větách. Procvičují  intonaci a melodii věty oznamovací. Poznávají věty oznamovací podle intonace a způsobu </a:t>
            </a:r>
            <a:r>
              <a:rPr lang="cs-CZ" dirty="0" smtClean="0"/>
              <a:t>vyjádření.</a:t>
            </a:r>
          </a:p>
          <a:p>
            <a:pPr algn="ctr"/>
            <a:r>
              <a:rPr lang="cs-CZ" smtClean="0"/>
              <a:t>Ilustrace: www.office.microsoft.com</a:t>
            </a:r>
            <a:endParaRPr lang="cs-CZ" dirty="0"/>
          </a:p>
        </p:txBody>
      </p:sp>
    </p:spTree>
    <p:extLst>
      <p:ext uri="{BB962C8B-B14F-4D97-AF65-F5344CB8AC3E}">
        <p14:creationId xmlns:p14="http://schemas.microsoft.com/office/powerpoint/2010/main" val="569156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r>
              <a:rPr lang="cs-CZ" dirty="0" smtClean="0"/>
              <a:t>Větou oznamovací někomu něco oznamujeme. Píšeme za ní tečku.</a:t>
            </a:r>
            <a:endParaRPr lang="cs-CZ" dirty="0"/>
          </a:p>
        </p:txBody>
      </p:sp>
      <p:sp>
        <p:nvSpPr>
          <p:cNvPr id="5" name="Zástupný symbol pro obsah 4"/>
          <p:cNvSpPr>
            <a:spLocks noGrp="1"/>
          </p:cNvSpPr>
          <p:nvPr>
            <p:ph idx="1"/>
          </p:nvPr>
        </p:nvSpPr>
        <p:spPr/>
        <p:txBody>
          <a:bodyPr/>
          <a:lstStyle/>
          <a:p>
            <a:pPr marL="0" indent="0">
              <a:buNone/>
            </a:pPr>
            <a:r>
              <a:rPr lang="cs-CZ" u="sng" dirty="0" smtClean="0"/>
              <a:t>Podtrhni v příběhu věty oznamovací.</a:t>
            </a:r>
            <a:endParaRPr lang="cs-CZ" dirty="0" smtClean="0"/>
          </a:p>
          <a:p>
            <a:pPr marL="0" indent="0">
              <a:buNone/>
            </a:pPr>
            <a:endParaRPr lang="cs-CZ" dirty="0" smtClean="0"/>
          </a:p>
          <a:p>
            <a:pPr marL="0" indent="0">
              <a:buNone/>
            </a:pPr>
            <a:r>
              <a:rPr lang="cs-CZ" dirty="0" smtClean="0"/>
              <a:t>Jana s Péťou chodí do druhé třídy. Bydlí nedaleko školy. Jaké mají známky? Jana má samé jedničky. Péťovi nejde matematika. Musíš se učit, Péťo! Rozumíš tomu? Péťa je nedočkavý. Kéž by už byly prázdniny. </a:t>
            </a:r>
            <a:endParaRPr lang="cs-CZ" dirty="0"/>
          </a:p>
        </p:txBody>
      </p:sp>
    </p:spTree>
    <p:extLst>
      <p:ext uri="{BB962C8B-B14F-4D97-AF65-F5344CB8AC3E}">
        <p14:creationId xmlns:p14="http://schemas.microsoft.com/office/powerpoint/2010/main" val="15008532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Rozuměl jsi všemu, co jsi přečetl? Odpověz na otázky!</a:t>
            </a:r>
            <a:endParaRPr lang="cs-CZ"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dirty="0" smtClean="0"/>
              <a:t>Kam chodí Jana s Péťou?	_________________</a:t>
            </a:r>
          </a:p>
          <a:p>
            <a:pPr marL="0" indent="0">
              <a:buNone/>
            </a:pPr>
            <a:r>
              <a:rPr lang="cs-CZ" dirty="0" smtClean="0"/>
              <a:t>Kde bydlí obě děti?		_________________</a:t>
            </a:r>
          </a:p>
          <a:p>
            <a:pPr marL="0" indent="0">
              <a:buNone/>
            </a:pPr>
            <a:r>
              <a:rPr lang="cs-CZ" dirty="0" smtClean="0"/>
              <a:t>Jak se učí Jana?			_________________</a:t>
            </a:r>
          </a:p>
          <a:p>
            <a:pPr marL="0" indent="0">
              <a:buNone/>
            </a:pPr>
            <a:r>
              <a:rPr lang="cs-CZ" dirty="0" smtClean="0"/>
              <a:t>Co nejde Péťovi?		_________________</a:t>
            </a:r>
          </a:p>
          <a:p>
            <a:pPr marL="0" indent="0">
              <a:buNone/>
            </a:pPr>
            <a:r>
              <a:rPr lang="cs-CZ" dirty="0" smtClean="0"/>
              <a:t>Na co se Péťa těší?		_________________</a:t>
            </a:r>
            <a:endParaRPr lang="cs-CZ" dirty="0"/>
          </a:p>
        </p:txBody>
      </p:sp>
    </p:spTree>
    <p:extLst>
      <p:ext uri="{BB962C8B-B14F-4D97-AF65-F5344CB8AC3E}">
        <p14:creationId xmlns:p14="http://schemas.microsoft.com/office/powerpoint/2010/main" val="3541548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Utvoř ze slov v rámečcích oznamovací věty</a:t>
            </a:r>
            <a:endParaRPr lang="cs-CZ" dirty="0"/>
          </a:p>
        </p:txBody>
      </p:sp>
      <p:sp>
        <p:nvSpPr>
          <p:cNvPr id="3" name="Zástupný symbol pro obsah 2"/>
          <p:cNvSpPr>
            <a:spLocks noGrp="1"/>
          </p:cNvSpPr>
          <p:nvPr>
            <p:ph idx="1"/>
          </p:nvPr>
        </p:nvSpPr>
        <p:spPr>
          <a:xfrm>
            <a:off x="107504" y="4581128"/>
            <a:ext cx="8856984" cy="2016224"/>
          </a:xfrm>
        </p:spPr>
        <p:txBody>
          <a:bodyPr>
            <a:normAutofit/>
          </a:bodyPr>
          <a:lstStyle/>
          <a:p>
            <a:pPr marL="0" indent="0">
              <a:buNone/>
            </a:pPr>
            <a:r>
              <a:rPr lang="cs-CZ" dirty="0" smtClean="0">
                <a:solidFill>
                  <a:schemeClr val="accent6"/>
                </a:solidFill>
              </a:rPr>
              <a:t>__________________________________________</a:t>
            </a:r>
          </a:p>
          <a:p>
            <a:pPr marL="0" indent="0">
              <a:buNone/>
            </a:pPr>
            <a:r>
              <a:rPr lang="cs-CZ" dirty="0" smtClean="0">
                <a:solidFill>
                  <a:schemeClr val="accent3"/>
                </a:solidFill>
              </a:rPr>
              <a:t>__________________________________________</a:t>
            </a:r>
          </a:p>
          <a:p>
            <a:pPr marL="0" indent="0">
              <a:buNone/>
            </a:pPr>
            <a:r>
              <a:rPr lang="cs-CZ" dirty="0" smtClean="0">
                <a:solidFill>
                  <a:schemeClr val="accent1"/>
                </a:solidFill>
              </a:rPr>
              <a:t>__________________________________________</a:t>
            </a:r>
            <a:endParaRPr lang="cs-CZ" dirty="0">
              <a:solidFill>
                <a:schemeClr val="accent1"/>
              </a:solidFill>
            </a:endParaRPr>
          </a:p>
        </p:txBody>
      </p:sp>
      <p:sp>
        <p:nvSpPr>
          <p:cNvPr id="4" name="Obdélník 3"/>
          <p:cNvSpPr/>
          <p:nvPr/>
        </p:nvSpPr>
        <p:spPr>
          <a:xfrm>
            <a:off x="251520" y="1628800"/>
            <a:ext cx="1512168" cy="7200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4000" dirty="0" smtClean="0"/>
              <a:t>psát.</a:t>
            </a:r>
            <a:endParaRPr lang="cs-CZ" sz="4000" dirty="0"/>
          </a:p>
        </p:txBody>
      </p:sp>
      <p:sp>
        <p:nvSpPr>
          <p:cNvPr id="5" name="Obdélník 4"/>
          <p:cNvSpPr/>
          <p:nvPr/>
        </p:nvSpPr>
        <p:spPr>
          <a:xfrm>
            <a:off x="1907704" y="1628800"/>
            <a:ext cx="936104" cy="7200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4000" dirty="0" smtClean="0"/>
              <a:t>se</a:t>
            </a:r>
            <a:endParaRPr lang="cs-CZ" sz="4000" dirty="0"/>
          </a:p>
        </p:txBody>
      </p:sp>
      <p:sp>
        <p:nvSpPr>
          <p:cNvPr id="6" name="Obdélník 5"/>
          <p:cNvSpPr/>
          <p:nvPr/>
        </p:nvSpPr>
        <p:spPr>
          <a:xfrm>
            <a:off x="2987824" y="1628800"/>
            <a:ext cx="936104" cy="7200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4000" dirty="0"/>
              <a:t>V</a:t>
            </a:r>
            <a:r>
              <a:rPr lang="cs-CZ" sz="4000" dirty="0" smtClean="0"/>
              <a:t>e</a:t>
            </a:r>
            <a:endParaRPr lang="cs-CZ" sz="4000" dirty="0"/>
          </a:p>
        </p:txBody>
      </p:sp>
      <p:sp>
        <p:nvSpPr>
          <p:cNvPr id="8" name="Obdélník 7"/>
          <p:cNvSpPr/>
          <p:nvPr/>
        </p:nvSpPr>
        <p:spPr>
          <a:xfrm>
            <a:off x="4067944" y="1628800"/>
            <a:ext cx="1800200" cy="7200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4000" dirty="0" smtClean="0"/>
              <a:t>učíme</a:t>
            </a:r>
            <a:endParaRPr lang="cs-CZ" sz="4000" dirty="0"/>
          </a:p>
        </p:txBody>
      </p:sp>
      <p:sp>
        <p:nvSpPr>
          <p:cNvPr id="9" name="Obdélník 8"/>
          <p:cNvSpPr/>
          <p:nvPr/>
        </p:nvSpPr>
        <p:spPr>
          <a:xfrm>
            <a:off x="6012160" y="1628800"/>
            <a:ext cx="1800200" cy="7200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4000" dirty="0" smtClean="0"/>
              <a:t>škole</a:t>
            </a:r>
            <a:endParaRPr lang="cs-CZ" sz="4000" dirty="0"/>
          </a:p>
        </p:txBody>
      </p:sp>
      <p:sp>
        <p:nvSpPr>
          <p:cNvPr id="10" name="Obdélník 9"/>
          <p:cNvSpPr/>
          <p:nvPr/>
        </p:nvSpPr>
        <p:spPr>
          <a:xfrm>
            <a:off x="251520" y="2492896"/>
            <a:ext cx="1800200" cy="720080"/>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cs-CZ" sz="4000" dirty="0" smtClean="0"/>
              <a:t>čteme</a:t>
            </a:r>
            <a:endParaRPr lang="cs-CZ" sz="4000" dirty="0"/>
          </a:p>
        </p:txBody>
      </p:sp>
      <p:sp>
        <p:nvSpPr>
          <p:cNvPr id="11" name="Obdélník 10"/>
          <p:cNvSpPr/>
          <p:nvPr/>
        </p:nvSpPr>
        <p:spPr>
          <a:xfrm>
            <a:off x="2195736" y="2492896"/>
            <a:ext cx="936104" cy="720080"/>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cs-CZ" sz="4000" dirty="0"/>
              <a:t>a</a:t>
            </a:r>
          </a:p>
        </p:txBody>
      </p:sp>
      <p:sp>
        <p:nvSpPr>
          <p:cNvPr id="12" name="Obdélník 11"/>
          <p:cNvSpPr/>
          <p:nvPr/>
        </p:nvSpPr>
        <p:spPr>
          <a:xfrm>
            <a:off x="3275856" y="2492896"/>
            <a:ext cx="1512168" cy="720080"/>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cs-CZ" sz="4000" dirty="0" smtClean="0"/>
              <a:t>tam</a:t>
            </a:r>
            <a:endParaRPr lang="cs-CZ" sz="4000" dirty="0"/>
          </a:p>
        </p:txBody>
      </p:sp>
      <p:sp>
        <p:nvSpPr>
          <p:cNvPr id="13" name="Obdélník 12"/>
          <p:cNvSpPr/>
          <p:nvPr/>
        </p:nvSpPr>
        <p:spPr>
          <a:xfrm>
            <a:off x="4932040" y="2492896"/>
            <a:ext cx="1512168" cy="720080"/>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cs-CZ" sz="4000" dirty="0" smtClean="0"/>
              <a:t>Také</a:t>
            </a:r>
            <a:endParaRPr lang="cs-CZ" sz="4000" dirty="0"/>
          </a:p>
        </p:txBody>
      </p:sp>
      <p:sp>
        <p:nvSpPr>
          <p:cNvPr id="14" name="Obdélník 13"/>
          <p:cNvSpPr/>
          <p:nvPr/>
        </p:nvSpPr>
        <p:spPr>
          <a:xfrm>
            <a:off x="6588224" y="2492896"/>
            <a:ext cx="2376264" cy="720080"/>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cs-CZ" sz="4000" dirty="0" smtClean="0"/>
              <a:t>počítáme.</a:t>
            </a:r>
            <a:endParaRPr lang="cs-CZ" sz="4000" dirty="0"/>
          </a:p>
        </p:txBody>
      </p:sp>
      <p:sp>
        <p:nvSpPr>
          <p:cNvPr id="15" name="Obdélník 14"/>
          <p:cNvSpPr/>
          <p:nvPr/>
        </p:nvSpPr>
        <p:spPr>
          <a:xfrm>
            <a:off x="251520" y="3356992"/>
            <a:ext cx="2376264" cy="7200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4000" dirty="0" smtClean="0"/>
              <a:t>Nejradši</a:t>
            </a:r>
          </a:p>
        </p:txBody>
      </p:sp>
      <p:sp>
        <p:nvSpPr>
          <p:cNvPr id="16" name="Obdélník 15"/>
          <p:cNvSpPr/>
          <p:nvPr/>
        </p:nvSpPr>
        <p:spPr>
          <a:xfrm>
            <a:off x="2771800" y="3356992"/>
            <a:ext cx="2160240" cy="7200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4000" dirty="0" err="1" smtClean="0"/>
              <a:t>tělěsnou</a:t>
            </a:r>
            <a:endParaRPr lang="cs-CZ" sz="4000" dirty="0" smtClean="0"/>
          </a:p>
        </p:txBody>
      </p:sp>
      <p:sp>
        <p:nvSpPr>
          <p:cNvPr id="17" name="Obdélník 16"/>
          <p:cNvSpPr/>
          <p:nvPr/>
        </p:nvSpPr>
        <p:spPr>
          <a:xfrm>
            <a:off x="5076056" y="3356992"/>
            <a:ext cx="2160240" cy="7200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4000" dirty="0" smtClean="0"/>
              <a:t>výchovu.</a:t>
            </a:r>
          </a:p>
        </p:txBody>
      </p:sp>
      <p:sp>
        <p:nvSpPr>
          <p:cNvPr id="18" name="Obdélník 17"/>
          <p:cNvSpPr/>
          <p:nvPr/>
        </p:nvSpPr>
        <p:spPr>
          <a:xfrm>
            <a:off x="7380312" y="3356992"/>
            <a:ext cx="1512168" cy="7200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4000" dirty="0" smtClean="0"/>
              <a:t>máme</a:t>
            </a:r>
            <a:endParaRPr lang="cs-CZ" sz="4000" dirty="0"/>
          </a:p>
        </p:txBody>
      </p:sp>
    </p:spTree>
    <p:extLst>
      <p:ext uri="{BB962C8B-B14F-4D97-AF65-F5344CB8AC3E}">
        <p14:creationId xmlns:p14="http://schemas.microsoft.com/office/powerpoint/2010/main" val="26562430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4624"/>
            <a:ext cx="8229600" cy="796950"/>
          </a:xfrm>
        </p:spPr>
        <p:txBody>
          <a:bodyPr/>
          <a:lstStyle/>
          <a:p>
            <a:r>
              <a:rPr lang="cs-CZ" dirty="0" smtClean="0"/>
              <a:t>Napiš, že:</a:t>
            </a:r>
            <a:endParaRPr lang="cs-CZ" dirty="0"/>
          </a:p>
        </p:txBody>
      </p:sp>
      <p:sp>
        <p:nvSpPr>
          <p:cNvPr id="3" name="Zástupný symbol pro obsah 2"/>
          <p:cNvSpPr>
            <a:spLocks noGrp="1"/>
          </p:cNvSpPr>
          <p:nvPr>
            <p:ph idx="1"/>
          </p:nvPr>
        </p:nvSpPr>
        <p:spPr>
          <a:xfrm>
            <a:off x="457200" y="836712"/>
            <a:ext cx="8229600" cy="5616624"/>
          </a:xfrm>
        </p:spPr>
        <p:txBody>
          <a:bodyPr>
            <a:normAutofit/>
          </a:bodyPr>
          <a:lstStyle/>
          <a:p>
            <a:pPr>
              <a:buClr>
                <a:schemeClr val="accent3"/>
              </a:buClr>
              <a:buFont typeface="Wingdings" pitchFamily="2" charset="2"/>
              <a:buChar char="§"/>
            </a:pPr>
            <a:r>
              <a:rPr lang="cs-CZ" dirty="0" smtClean="0"/>
              <a:t>máš ve škole kamarády.</a:t>
            </a:r>
          </a:p>
          <a:p>
            <a:pPr>
              <a:buClr>
                <a:schemeClr val="accent6"/>
              </a:buClr>
              <a:buFont typeface="Wingdings" pitchFamily="2" charset="2"/>
              <a:buChar char="§"/>
            </a:pPr>
            <a:r>
              <a:rPr lang="cs-CZ" dirty="0" smtClean="0"/>
              <a:t>sníš vždy celý oběd.</a:t>
            </a:r>
          </a:p>
          <a:p>
            <a:pPr>
              <a:buClr>
                <a:schemeClr val="tx2"/>
              </a:buClr>
              <a:buFont typeface="Wingdings" pitchFamily="2" charset="2"/>
              <a:buChar char="§"/>
            </a:pPr>
            <a:r>
              <a:rPr lang="cs-CZ" dirty="0" smtClean="0"/>
              <a:t>paní učitelka tě často chválí.</a:t>
            </a:r>
          </a:p>
          <a:p>
            <a:pPr>
              <a:buClr>
                <a:srgbClr val="FF0000"/>
              </a:buClr>
              <a:buFont typeface="Wingdings" pitchFamily="2" charset="2"/>
              <a:buChar char="§"/>
            </a:pPr>
            <a:r>
              <a:rPr lang="cs-CZ" dirty="0" smtClean="0"/>
              <a:t>ve škole skoro nezlobíš.</a:t>
            </a:r>
          </a:p>
          <a:p>
            <a:pPr marL="0" indent="0">
              <a:buClr>
                <a:srgbClr val="FF0000"/>
              </a:buClr>
              <a:buNone/>
            </a:pPr>
            <a:r>
              <a:rPr lang="cs-CZ" dirty="0" smtClean="0">
                <a:solidFill>
                  <a:srgbClr val="92D050"/>
                </a:solidFill>
              </a:rPr>
              <a:t>_______________________________________</a:t>
            </a:r>
          </a:p>
          <a:p>
            <a:pPr marL="0" indent="0">
              <a:buClr>
                <a:srgbClr val="FF0000"/>
              </a:buClr>
              <a:buNone/>
            </a:pPr>
            <a:r>
              <a:rPr lang="cs-CZ" dirty="0" smtClean="0">
                <a:solidFill>
                  <a:schemeClr val="accent6"/>
                </a:solidFill>
              </a:rPr>
              <a:t>_______________________________________</a:t>
            </a:r>
          </a:p>
          <a:p>
            <a:pPr marL="0" indent="0">
              <a:buClr>
                <a:srgbClr val="FF0000"/>
              </a:buClr>
              <a:buNone/>
            </a:pPr>
            <a:r>
              <a:rPr lang="cs-CZ" dirty="0" smtClean="0">
                <a:solidFill>
                  <a:schemeClr val="tx2"/>
                </a:solidFill>
              </a:rPr>
              <a:t>_______________________________________</a:t>
            </a:r>
            <a:r>
              <a:rPr lang="cs-CZ" dirty="0" smtClean="0">
                <a:solidFill>
                  <a:srgbClr val="92D050"/>
                </a:solidFill>
              </a:rPr>
              <a:t/>
            </a:r>
            <a:br>
              <a:rPr lang="cs-CZ" dirty="0" smtClean="0">
                <a:solidFill>
                  <a:srgbClr val="92D050"/>
                </a:solidFill>
              </a:rPr>
            </a:br>
            <a:r>
              <a:rPr lang="cs-CZ" dirty="0" smtClean="0">
                <a:solidFill>
                  <a:srgbClr val="FF0000"/>
                </a:solidFill>
              </a:rPr>
              <a:t>_______________________________________</a:t>
            </a:r>
          </a:p>
          <a:p>
            <a:pPr marL="0" indent="0">
              <a:buClr>
                <a:srgbClr val="FF0000"/>
              </a:buClr>
              <a:buNone/>
            </a:pPr>
            <a:r>
              <a:rPr lang="cs-CZ" dirty="0" smtClean="0">
                <a:solidFill>
                  <a:srgbClr val="FF0000"/>
                </a:solidFill>
              </a:rPr>
              <a:t>Jaké jsi napsal věty? </a:t>
            </a:r>
            <a:endParaRPr lang="cs-CZ" dirty="0">
              <a:solidFill>
                <a:srgbClr val="FF0000"/>
              </a:solidFill>
            </a:endParaRP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116632"/>
            <a:ext cx="2771949" cy="2771949"/>
          </a:xfrm>
          <a:prstGeom prst="rect">
            <a:avLst/>
          </a:prstGeom>
        </p:spPr>
      </p:pic>
      <p:sp>
        <p:nvSpPr>
          <p:cNvPr id="5" name="Obdélník 4"/>
          <p:cNvSpPr/>
          <p:nvPr/>
        </p:nvSpPr>
        <p:spPr>
          <a:xfrm>
            <a:off x="2339752"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3600" dirty="0" smtClean="0"/>
              <a:t>O</a:t>
            </a:r>
            <a:endParaRPr lang="cs-CZ" sz="3600" dirty="0"/>
          </a:p>
        </p:txBody>
      </p:sp>
      <p:sp>
        <p:nvSpPr>
          <p:cNvPr id="6" name="Obdélník 5"/>
          <p:cNvSpPr/>
          <p:nvPr/>
        </p:nvSpPr>
        <p:spPr>
          <a:xfrm>
            <a:off x="2915816"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dirty="0"/>
          </a:p>
        </p:txBody>
      </p:sp>
      <p:sp>
        <p:nvSpPr>
          <p:cNvPr id="7" name="Obdélník 6"/>
          <p:cNvSpPr/>
          <p:nvPr/>
        </p:nvSpPr>
        <p:spPr>
          <a:xfrm>
            <a:off x="3491880"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sz="3600" dirty="0"/>
          </a:p>
        </p:txBody>
      </p:sp>
      <p:sp>
        <p:nvSpPr>
          <p:cNvPr id="8" name="Obdélník 7"/>
          <p:cNvSpPr/>
          <p:nvPr/>
        </p:nvSpPr>
        <p:spPr>
          <a:xfrm>
            <a:off x="4067944"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sp>
        <p:nvSpPr>
          <p:cNvPr id="9" name="Obdélník 8"/>
          <p:cNvSpPr/>
          <p:nvPr/>
        </p:nvSpPr>
        <p:spPr>
          <a:xfrm>
            <a:off x="4644008"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sp>
        <p:nvSpPr>
          <p:cNvPr id="10" name="Obdélník 9"/>
          <p:cNvSpPr/>
          <p:nvPr/>
        </p:nvSpPr>
        <p:spPr>
          <a:xfrm>
            <a:off x="5220072"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sp>
        <p:nvSpPr>
          <p:cNvPr id="11" name="Obdélník 10"/>
          <p:cNvSpPr/>
          <p:nvPr/>
        </p:nvSpPr>
        <p:spPr>
          <a:xfrm>
            <a:off x="5796136"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sz="3600" dirty="0"/>
          </a:p>
        </p:txBody>
      </p:sp>
      <p:sp>
        <p:nvSpPr>
          <p:cNvPr id="12" name="Obdélník 11"/>
          <p:cNvSpPr/>
          <p:nvPr/>
        </p:nvSpPr>
        <p:spPr>
          <a:xfrm>
            <a:off x="6372200"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sp>
        <p:nvSpPr>
          <p:cNvPr id="13" name="Obdélník 12"/>
          <p:cNvSpPr/>
          <p:nvPr/>
        </p:nvSpPr>
        <p:spPr>
          <a:xfrm>
            <a:off x="6948264"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sp>
        <p:nvSpPr>
          <p:cNvPr id="14" name="Obdélník 13"/>
          <p:cNvSpPr/>
          <p:nvPr/>
        </p:nvSpPr>
        <p:spPr>
          <a:xfrm>
            <a:off x="7524328" y="6021288"/>
            <a:ext cx="576064" cy="43204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3600" dirty="0" smtClean="0"/>
              <a:t>Í</a:t>
            </a:r>
            <a:endParaRPr lang="cs-CZ" sz="3600" dirty="0"/>
          </a:p>
        </p:txBody>
      </p:sp>
    </p:spTree>
    <p:extLst>
      <p:ext uri="{BB962C8B-B14F-4D97-AF65-F5344CB8AC3E}">
        <p14:creationId xmlns:p14="http://schemas.microsoft.com/office/powerpoint/2010/main" val="294667995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219</TotalTime>
  <Words>192</Words>
  <Application>Microsoft Office PowerPoint</Application>
  <PresentationFormat>Předvádění na obrazovce (4:3)</PresentationFormat>
  <Paragraphs>50</Paragraphs>
  <Slides>5</Slides>
  <Notes>1</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Větou oznamovací někomu něco oznamujeme. Píšeme za ní tečku.</vt:lpstr>
      <vt:lpstr>Rozuměl jsi všemu, co jsi přečetl? Odpověz na otázky!</vt:lpstr>
      <vt:lpstr>Utvoř ze slov v rámečcích oznamovací věty</vt:lpstr>
      <vt:lpstr>Napiš, že: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Větou oznamovací někomu něco oznamujeme. Píšeme za ní tečku.</dc:title>
  <dc:creator>Alena Moslerová</dc:creator>
  <cp:lastModifiedBy>jitka</cp:lastModifiedBy>
  <cp:revision>11</cp:revision>
  <dcterms:created xsi:type="dcterms:W3CDTF">2011-11-26T13:41:08Z</dcterms:created>
  <dcterms:modified xsi:type="dcterms:W3CDTF">2014-04-12T17:14:06Z</dcterms:modified>
</cp:coreProperties>
</file>