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83" r:id="rId3"/>
    <p:sldId id="284" r:id="rId4"/>
    <p:sldId id="285" r:id="rId5"/>
    <p:sldId id="300" r:id="rId6"/>
    <p:sldId id="301" r:id="rId7"/>
    <p:sldId id="304" r:id="rId8"/>
    <p:sldId id="305" r:id="rId9"/>
    <p:sldId id="311" r:id="rId10"/>
    <p:sldId id="302" r:id="rId11"/>
    <p:sldId id="310" r:id="rId12"/>
    <p:sldId id="312" r:id="rId13"/>
    <p:sldId id="314" r:id="rId14"/>
    <p:sldId id="315" r:id="rId15"/>
    <p:sldId id="313" r:id="rId16"/>
    <p:sldId id="28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1C24-89FA-448D-B967-AED95EBE396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D6F0-841F-4158-BE8F-4854D16D3E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D2C657-1A5D-4AE9-B528-C9BEB73D0BC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A78532-75CD-416B-A877-7D85744D27B0}" type="slidenum">
              <a:rPr lang="cs-CZ"/>
              <a:pPr/>
              <a:t>2</a:t>
            </a:fld>
            <a:endParaRPr lang="cs-CZ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85F069-2EC6-4A48-A8CB-43483D0A9C36}" type="slidenum">
              <a:rPr lang="cs-CZ"/>
              <a:pPr/>
              <a:t>3</a:t>
            </a:fld>
            <a:endParaRPr lang="cs-CZ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05D5AD-5FF7-4168-8493-D699770C340A}" type="slidenum">
              <a:rPr lang="cs-CZ"/>
              <a:pPr/>
              <a:t>4</a:t>
            </a:fld>
            <a:endParaRPr lang="cs-CZ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EB44CB-06E3-405D-85E5-D684C37E17F4}" type="slidenum">
              <a:rPr lang="cs-CZ"/>
              <a:pPr/>
              <a:t>5</a:t>
            </a:fld>
            <a:endParaRPr lang="cs-CZ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E3CED7-304F-4850-B5F0-1442F7A6EC5B}" type="slidenum">
              <a:rPr lang="cs-CZ"/>
              <a:pPr/>
              <a:t>6</a:t>
            </a:fld>
            <a:endParaRPr lang="cs-CZ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4C23BE-A4C6-4560-8B64-E382E0C4C5F0}" type="slidenum">
              <a:rPr lang="cs-CZ"/>
              <a:pPr/>
              <a:t>7</a:t>
            </a:fld>
            <a:endParaRPr lang="cs-CZ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8672BF-68AB-458B-9288-40D35869EDBE}" type="slidenum">
              <a:rPr lang="cs-CZ"/>
              <a:pPr/>
              <a:t>8</a:t>
            </a:fld>
            <a:endParaRPr lang="cs-CZ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1057C4-534C-42E3-8085-F02ABB6A2131}" type="slidenum">
              <a:rPr lang="cs-CZ"/>
              <a:pPr/>
              <a:t>10</a:t>
            </a:fld>
            <a:endParaRPr lang="cs-CZ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4D9B85-A1FF-4660-B92B-5A96843CA685}" type="slidenum">
              <a:rPr lang="cs-CZ"/>
              <a:pPr/>
              <a:t>11</a:t>
            </a:fld>
            <a:endParaRPr lang="cs-CZ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35B84-81E7-49DD-9063-AE5F260EF8A2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0346767-245C-45F1-B0C8-FD8D04C1FDB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6E32-EEB6-4FAD-8A15-6E84B4455EE6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e/Caledonian_orogeny_fold_in_King_Oscar_Fjord.jpg" TargetMode="External"/><Relationship Id="rId13" Type="http://schemas.openxmlformats.org/officeDocument/2006/relationships/hyperlink" Target="http://www.barrandien.cz/data/galerie/barrandien/021_vrasy_barrandovske_skaly.jpg" TargetMode="External"/><Relationship Id="rId18" Type="http://schemas.openxmlformats.org/officeDocument/2006/relationships/hyperlink" Target="http://upload.wikimedia.org/wikipedia/commons/2/2c/GreatLakesAfrica.jpg" TargetMode="External"/><Relationship Id="rId3" Type="http://schemas.openxmlformats.org/officeDocument/2006/relationships/hyperlink" Target="http://www.shopdata.com/images/EarthRotationAnimation_001.gif" TargetMode="External"/><Relationship Id="rId7" Type="http://schemas.openxmlformats.org/officeDocument/2006/relationships/hyperlink" Target="http://upload.wikimedia.org/wikipedia/commons/e/ef/Ceske-Stredohori.jpg" TargetMode="External"/><Relationship Id="rId12" Type="http://schemas.openxmlformats.org/officeDocument/2006/relationships/hyperlink" Target="http://www.mundo.cz/sites/default/files/images/cerna-hora/cerna-hora-durmitor-vrasy.jpg" TargetMode="External"/><Relationship Id="rId17" Type="http://schemas.openxmlformats.org/officeDocument/2006/relationships/hyperlink" Target="http://www.quido.cz/priroda/obrazky/bajkal_1_v.jpg" TargetMode="External"/><Relationship Id="rId2" Type="http://schemas.openxmlformats.org/officeDocument/2006/relationships/notesSlide" Target="../notesSlides/notesSlide16.xml"/><Relationship Id="rId16" Type="http://schemas.openxmlformats.org/officeDocument/2006/relationships/hyperlink" Target="http://geologie.vsb.cz/geomorfologie/Prednasky/4_obrazky/4_27_zlom_relief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b/bd/Caldera_Mt_Tambora_Sumbawa_Indonesia.jpg/800px-Caldera_Mt_Tambora_Sumbawa_Indonesia.jpg" TargetMode="External"/><Relationship Id="rId11" Type="http://schemas.openxmlformats.org/officeDocument/2006/relationships/hyperlink" Target="http://geologie.vsb.cz/geologie/KAPITOLY/6_GEO_STRUKTURY/6_geol_struktury_soubory/image019.jpg" TargetMode="External"/><Relationship Id="rId5" Type="http://schemas.openxmlformats.org/officeDocument/2006/relationships/hyperlink" Target="http://tastea.cz/wp-content/uploads/2013/03/Mount_Bromo_Java-Sara-Marlow.jpg" TargetMode="External"/><Relationship Id="rId15" Type="http://schemas.openxmlformats.org/officeDocument/2006/relationships/hyperlink" Target="http://villahubertus.cz/images/krkonose/krkonose.jpg" TargetMode="External"/><Relationship Id="rId10" Type="http://schemas.openxmlformats.org/officeDocument/2006/relationships/hyperlink" Target="http://www.cestopisy.xf.cz/cestovani/maroko2001/atlas.jpg" TargetMode="External"/><Relationship Id="rId4" Type="http://schemas.openxmlformats.org/officeDocument/2006/relationships/hyperlink" Target="http://www.vsudedobre.cz/kontinenty-foto/animace.gif" TargetMode="External"/><Relationship Id="rId9" Type="http://schemas.openxmlformats.org/officeDocument/2006/relationships/hyperlink" Target="http://blogs.agu.org/mountainbeltway/files/2011/09/kidd1.jpg" TargetMode="External"/><Relationship Id="rId14" Type="http://schemas.openxmlformats.org/officeDocument/2006/relationships/hyperlink" Target="http://a.abcnews.com/images/ABC_Univision/gty_andes_mountains_16x9_99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8208963" cy="1579563"/>
          </a:xfrm>
        </p:spPr>
      </p:pic>
      <p:graphicFrame>
        <p:nvGraphicFramePr>
          <p:cNvPr id="5156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558507087"/>
              </p:ext>
            </p:extLst>
          </p:nvPr>
        </p:nvGraphicFramePr>
        <p:xfrm>
          <a:off x="611188" y="1824038"/>
          <a:ext cx="8002587" cy="4208086"/>
        </p:xfrm>
        <a:graphic>
          <a:graphicData uri="http://schemas.openxmlformats.org/drawingml/2006/table">
            <a:tbl>
              <a:tblPr/>
              <a:tblGrid>
                <a:gridCol w="2874962"/>
                <a:gridCol w="5127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Elementária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s.r.o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Jesenická 11, Plzeň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CZ.1.07/1.4.00/21.3312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DUMu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VY_32_INOVACE_06.43.10.188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Zeměpis – 6.ročník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Téma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Horotvorná činnost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Tomáš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Starove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Horotvorná činnost, vznik pohoří,  sopečné pohoří, vrásové pohoří,  kerné pohoří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08721"/>
            <a:ext cx="7772400" cy="2691730"/>
          </a:xfrm>
        </p:spPr>
        <p:txBody>
          <a:bodyPr>
            <a:noAutofit/>
          </a:bodyPr>
          <a:lstStyle/>
          <a:p>
            <a:r>
              <a:rPr lang="cs-CZ" sz="8800" b="1" dirty="0">
                <a:solidFill>
                  <a:schemeClr val="accent1">
                    <a:lumMod val="75000"/>
                  </a:schemeClr>
                </a:solidFill>
              </a:rPr>
              <a:t>HOROTVORNÁ ČINNOST</a:t>
            </a:r>
          </a:p>
        </p:txBody>
      </p:sp>
      <p:pic>
        <p:nvPicPr>
          <p:cNvPr id="58370" name="Picture 2" descr="http://www.shopdata.com/images/EarthRotationAnimation_0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749824"/>
            <a:ext cx="2880320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HOROTVORNÁ ČINNOST = OROGENEZE </a:t>
            </a:r>
            <a:b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= </a:t>
            </a:r>
            <a:r>
              <a:rPr lang="cs-CZ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činnost Země, při kterém vzniká pohoří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r>
              <a:rPr lang="cs-CZ" dirty="0"/>
              <a:t>Typy pohoří podle původu:</a:t>
            </a:r>
          </a:p>
          <a:p>
            <a:pPr lvl="1"/>
            <a:r>
              <a:rPr lang="cs-CZ" dirty="0"/>
              <a:t>A) sopečné</a:t>
            </a:r>
          </a:p>
          <a:p>
            <a:pPr lvl="1"/>
            <a:r>
              <a:rPr lang="cs-CZ" dirty="0"/>
              <a:t>B) vrásové</a:t>
            </a:r>
          </a:p>
          <a:p>
            <a:pPr lvl="1"/>
            <a:r>
              <a:rPr lang="cs-CZ" dirty="0"/>
              <a:t>C) kerné</a:t>
            </a:r>
          </a:p>
        </p:txBody>
      </p:sp>
      <p:pic>
        <p:nvPicPr>
          <p:cNvPr id="56322" name="Picture 2" descr="http://www.vsudedobre.cz/kontinenty-foto/animac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9719" y="3356993"/>
            <a:ext cx="6404281" cy="3501008"/>
          </a:xfrm>
          <a:prstGeom prst="rect">
            <a:avLst/>
          </a:prstGeom>
          <a:noFill/>
        </p:spPr>
      </p:pic>
      <p:pic>
        <p:nvPicPr>
          <p:cNvPr id="56324" name="Picture 4" descr="http://www.divediscover.whoi.edu/images/tectonics-pangea-animatio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12575" y="3429001"/>
            <a:ext cx="6531425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A) Sopečné pohoří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283152" cy="604664"/>
          </a:xfrm>
        </p:spPr>
        <p:txBody>
          <a:bodyPr/>
          <a:lstStyle/>
          <a:p>
            <a:r>
              <a:rPr lang="cs-CZ" sz="2800" dirty="0"/>
              <a:t>Krajina s kuželovitými horami</a:t>
            </a:r>
          </a:p>
        </p:txBody>
      </p:sp>
      <p:pic>
        <p:nvPicPr>
          <p:cNvPr id="26626" name="Picture 2" descr="http://upload.wikimedia.org/wikipedia/commons/e/ef/Ceske-Stredoho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4797152"/>
            <a:ext cx="9122369" cy="2060848"/>
          </a:xfrm>
          <a:prstGeom prst="rect">
            <a:avLst/>
          </a:prstGeom>
          <a:noFill/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5200"/>
            <a:ext cx="9144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 r="420"/>
          <a:stretch>
            <a:fillRect/>
          </a:stretch>
        </p:blipFill>
        <p:spPr bwMode="auto">
          <a:xfrm>
            <a:off x="0" y="712314"/>
            <a:ext cx="9144000" cy="614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28675"/>
            <a:ext cx="9144000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B) Vrásové pohoří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/>
              <a:t>V důsledku bočních tlaků dochází k prohýbání litosférických desek = </a:t>
            </a:r>
            <a:r>
              <a:rPr lang="cs-CZ" u="sng">
                <a:solidFill>
                  <a:schemeClr val="folHlink"/>
                </a:solidFill>
              </a:rPr>
              <a:t>vrásnění</a:t>
            </a:r>
          </a:p>
          <a:p>
            <a:r>
              <a:rPr lang="cs-CZ"/>
              <a:t>Vznikají vrásová pohoří – pásovitý charakter (Ural, Himálaj, Kavkaz, Andy…)</a:t>
            </a:r>
          </a:p>
          <a:p>
            <a:r>
              <a:rPr lang="cs-CZ"/>
              <a:t>Vrásnění </a:t>
            </a:r>
          </a:p>
          <a:p>
            <a:pPr lvl="1"/>
            <a:r>
              <a:rPr lang="cs-CZ" u="sng"/>
              <a:t>Alpínsko-himálajské</a:t>
            </a:r>
            <a:r>
              <a:rPr lang="cs-CZ"/>
              <a:t> (dodnes některá pohoří rostou – Alpy, Kavkaz, Karpaty, Himálaj)</a:t>
            </a:r>
          </a:p>
          <a:p>
            <a:pPr lvl="1"/>
            <a:r>
              <a:rPr lang="cs-CZ" u="sng"/>
              <a:t>Hercynské</a:t>
            </a:r>
            <a:r>
              <a:rPr lang="cs-CZ"/>
              <a:t> – vznik České vysočiny (Krkonoše, Šumava, Krušné hory …)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28" name="Object 4"/>
          <p:cNvGraphicFramePr>
            <a:graphicFrameLocks noChangeAspect="1"/>
          </p:cNvGraphicFramePr>
          <p:nvPr/>
        </p:nvGraphicFramePr>
        <p:xfrm>
          <a:off x="0" y="1414463"/>
          <a:ext cx="9144000" cy="5443537"/>
        </p:xfrm>
        <a:graphic>
          <a:graphicData uri="http://schemas.openxmlformats.org/presentationml/2006/ole">
            <p:oleObj spid="_x0000_s14338" name="Rastrový obrázek" r:id="rId4" imgW="4896533" imgH="2914286" progId="Paint.Picture">
              <p:embed/>
            </p:oleObj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0" y="18864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Vznik vrásy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Vrása </a:t>
            </a:r>
          </a:p>
        </p:txBody>
      </p:sp>
      <p:graphicFrame>
        <p:nvGraphicFramePr>
          <p:cNvPr id="54276" name="Object 4"/>
          <p:cNvGraphicFramePr>
            <a:graphicFrameLocks noChangeAspect="1"/>
          </p:cNvGraphicFramePr>
          <p:nvPr>
            <p:ph idx="1"/>
          </p:nvPr>
        </p:nvGraphicFramePr>
        <p:xfrm>
          <a:off x="539750" y="1620838"/>
          <a:ext cx="7993063" cy="4413250"/>
        </p:xfrm>
        <a:graphic>
          <a:graphicData uri="http://schemas.openxmlformats.org/presentationml/2006/ole">
            <p:oleObj spid="_x0000_s15362" name="Rastrový obrázek" r:id="rId4" imgW="4334480" imgH="2409524" progId="Paint.Pictur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579" cy="3342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upload.wikimedia.org/wikipedia/commons/a/ae/Caledonian_orogeny_fold_in_King_Oscar_Fjo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9040"/>
            <a:ext cx="9083131" cy="3068960"/>
          </a:xfrm>
          <a:prstGeom prst="rect">
            <a:avLst/>
          </a:prstGeom>
          <a:noFill/>
        </p:spPr>
      </p:pic>
      <p:pic>
        <p:nvPicPr>
          <p:cNvPr id="18436" name="Picture 4" descr="http://blogs.agu.org/mountainbeltway/files/2011/09/kidd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5"/>
            <a:ext cx="6804248" cy="6815135"/>
          </a:xfrm>
          <a:prstGeom prst="rect">
            <a:avLst/>
          </a:prstGeom>
          <a:noFill/>
        </p:spPr>
      </p:pic>
      <p:pic>
        <p:nvPicPr>
          <p:cNvPr id="18438" name="Picture 6" descr="http://www.cestopisy.xf.cz/cestovani/maroko2001/atlas.jpg"/>
          <p:cNvPicPr>
            <a:picLocks noChangeAspect="1" noChangeArrowheads="1"/>
          </p:cNvPicPr>
          <p:nvPr/>
        </p:nvPicPr>
        <p:blipFill>
          <a:blip r:embed="rId5" cstate="print"/>
          <a:srcRect l="6657"/>
          <a:stretch>
            <a:fillRect/>
          </a:stretch>
        </p:blipFill>
        <p:spPr bwMode="auto">
          <a:xfrm>
            <a:off x="0" y="404663"/>
            <a:ext cx="9190885" cy="6453337"/>
          </a:xfrm>
          <a:prstGeom prst="rect">
            <a:avLst/>
          </a:prstGeom>
          <a:noFill/>
        </p:spPr>
      </p:pic>
      <p:pic>
        <p:nvPicPr>
          <p:cNvPr id="18440" name="Picture 8" descr="http://www.mundo.cz/sites/default/files/images/cerna-hora/cerna-hora-durmitor-vras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8442" name="Picture 10" descr="http://www.barrandien.cz/data/galerie/barrandien/021_vrasy_barrandovske_skal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48680"/>
            <a:ext cx="9144000" cy="6092191"/>
          </a:xfrm>
          <a:prstGeom prst="rect">
            <a:avLst/>
          </a:prstGeom>
          <a:noFill/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936154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C) Kerné pohoří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dirty="0" smtClean="0"/>
              <a:t>vznikají rozpraskáním zemské </a:t>
            </a:r>
            <a:r>
              <a:rPr lang="cs-CZ" dirty="0" smtClean="0"/>
              <a:t>kůry vlivem působením bočních sil</a:t>
            </a:r>
            <a:endParaRPr lang="cs-CZ" dirty="0" smtClean="0"/>
          </a:p>
          <a:p>
            <a:r>
              <a:rPr lang="cs-CZ" dirty="0" smtClean="0"/>
              <a:t>zlomy omezují části zemské kůry, které se nazývají kry</a:t>
            </a:r>
          </a:p>
          <a:p>
            <a:r>
              <a:rPr lang="cs-CZ" dirty="0" smtClean="0"/>
              <a:t>vysokým tlakem uvnitř Země jsou některé kry vysunuty vzhůru a jiné naopak poklesnou </a:t>
            </a:r>
            <a:r>
              <a:rPr lang="cs-CZ" dirty="0" smtClean="0"/>
              <a:t>dolů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vznik kerného </a:t>
            </a: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pohoří</a:t>
            </a:r>
          </a:p>
          <a:p>
            <a:endParaRPr lang="cs-CZ" dirty="0"/>
          </a:p>
        </p:txBody>
      </p:sp>
      <p:sp>
        <p:nvSpPr>
          <p:cNvPr id="4" name="Šrafovaná šipka doprava 3"/>
          <p:cNvSpPr/>
          <p:nvPr/>
        </p:nvSpPr>
        <p:spPr>
          <a:xfrm>
            <a:off x="323528" y="4869160"/>
            <a:ext cx="936104" cy="50405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0" name="AutoShape 16"/>
          <p:cNvSpPr>
            <a:spLocks noChangeArrowheads="1"/>
          </p:cNvSpPr>
          <p:nvPr/>
        </p:nvSpPr>
        <p:spPr bwMode="auto">
          <a:xfrm>
            <a:off x="6444208" y="2997200"/>
            <a:ext cx="1800225" cy="1692275"/>
          </a:xfrm>
          <a:prstGeom prst="parallelogram">
            <a:avLst>
              <a:gd name="adj" fmla="val 39774"/>
            </a:avLst>
          </a:prstGeom>
          <a:blipFill>
            <a:blip r:embed="rId3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 wrap="none" anchor="ctr">
            <a:flatTx/>
          </a:bodyPr>
          <a:lstStyle/>
          <a:p>
            <a:endParaRPr lang="cs-CZ"/>
          </a:p>
        </p:txBody>
      </p:sp>
      <p:sp>
        <p:nvSpPr>
          <p:cNvPr id="11276" name="AutoShape 12"/>
          <p:cNvSpPr>
            <a:spLocks noChangeArrowheads="1"/>
          </p:cNvSpPr>
          <p:nvPr/>
        </p:nvSpPr>
        <p:spPr bwMode="auto">
          <a:xfrm>
            <a:off x="4572000" y="2997200"/>
            <a:ext cx="2555875" cy="1692275"/>
          </a:xfrm>
          <a:custGeom>
            <a:avLst/>
            <a:gdLst>
              <a:gd name="G0" fmla="+- 5756 0 0"/>
              <a:gd name="G1" fmla="+- 21600 0 5756"/>
              <a:gd name="G2" fmla="*/ 5756 1 2"/>
              <a:gd name="G3" fmla="+- 21600 0 G2"/>
              <a:gd name="G4" fmla="+/ 5756 21600 2"/>
              <a:gd name="G5" fmla="+/ G1 0 2"/>
              <a:gd name="G6" fmla="*/ 21600 21600 5756"/>
              <a:gd name="G7" fmla="*/ G6 1 2"/>
              <a:gd name="G8" fmla="+- 21600 0 G7"/>
              <a:gd name="G9" fmla="*/ 21600 1 2"/>
              <a:gd name="G10" fmla="+- 5756 0 G9"/>
              <a:gd name="G11" fmla="?: G10 G8 0"/>
              <a:gd name="G12" fmla="?: G10 G7 21600"/>
              <a:gd name="T0" fmla="*/ 18722 w 21600"/>
              <a:gd name="T1" fmla="*/ 10800 h 21600"/>
              <a:gd name="T2" fmla="*/ 10800 w 21600"/>
              <a:gd name="T3" fmla="*/ 21600 h 21600"/>
              <a:gd name="T4" fmla="*/ 2878 w 21600"/>
              <a:gd name="T5" fmla="*/ 10800 h 21600"/>
              <a:gd name="T6" fmla="*/ 10800 w 21600"/>
              <a:gd name="T7" fmla="*/ 0 h 21600"/>
              <a:gd name="T8" fmla="*/ 4678 w 21600"/>
              <a:gd name="T9" fmla="*/ 4678 h 21600"/>
              <a:gd name="T10" fmla="*/ 16922 w 21600"/>
              <a:gd name="T11" fmla="*/ 1692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756" y="21600"/>
                </a:lnTo>
                <a:lnTo>
                  <a:pt x="15844" y="21600"/>
                </a:lnTo>
                <a:lnTo>
                  <a:pt x="2160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 wrap="none" anchor="ctr">
            <a:flatTx/>
          </a:bodyPr>
          <a:lstStyle/>
          <a:p>
            <a:endParaRPr lang="cs-CZ"/>
          </a:p>
        </p:txBody>
      </p:sp>
      <p:sp>
        <p:nvSpPr>
          <p:cNvPr id="11274" name="AutoShape 10"/>
          <p:cNvSpPr>
            <a:spLocks noChangeArrowheads="1"/>
          </p:cNvSpPr>
          <p:nvPr/>
        </p:nvSpPr>
        <p:spPr bwMode="auto">
          <a:xfrm flipH="1">
            <a:off x="3419872" y="2997200"/>
            <a:ext cx="1833563" cy="1692275"/>
          </a:xfrm>
          <a:prstGeom prst="parallelogram">
            <a:avLst>
              <a:gd name="adj" fmla="val 40335"/>
            </a:avLst>
          </a:prstGeom>
          <a:blipFill>
            <a:blip r:embed="rId3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 wrap="none" anchor="ctr">
            <a:flatTx/>
          </a:bodyPr>
          <a:lstStyle/>
          <a:p>
            <a:endParaRPr lang="cs-CZ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Vznik kerného pohoří</a:t>
            </a:r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 rot="10800000">
            <a:off x="1547665" y="2996952"/>
            <a:ext cx="2555875" cy="1692275"/>
          </a:xfrm>
          <a:custGeom>
            <a:avLst/>
            <a:gdLst>
              <a:gd name="G0" fmla="+- 5675 0 0"/>
              <a:gd name="G1" fmla="+- 21600 0 5675"/>
              <a:gd name="G2" fmla="*/ 5675 1 2"/>
              <a:gd name="G3" fmla="+- 21600 0 G2"/>
              <a:gd name="G4" fmla="+/ 5675 21600 2"/>
              <a:gd name="G5" fmla="+/ G1 0 2"/>
              <a:gd name="G6" fmla="*/ 21600 21600 5675"/>
              <a:gd name="G7" fmla="*/ G6 1 2"/>
              <a:gd name="G8" fmla="+- 21600 0 G7"/>
              <a:gd name="G9" fmla="*/ 21600 1 2"/>
              <a:gd name="G10" fmla="+- 5675 0 G9"/>
              <a:gd name="G11" fmla="?: G10 G8 0"/>
              <a:gd name="G12" fmla="?: G10 G7 21600"/>
              <a:gd name="T0" fmla="*/ 18762 w 21600"/>
              <a:gd name="T1" fmla="*/ 10800 h 21600"/>
              <a:gd name="T2" fmla="*/ 10800 w 21600"/>
              <a:gd name="T3" fmla="*/ 21600 h 21600"/>
              <a:gd name="T4" fmla="*/ 2838 w 21600"/>
              <a:gd name="T5" fmla="*/ 10800 h 21600"/>
              <a:gd name="T6" fmla="*/ 10800 w 21600"/>
              <a:gd name="T7" fmla="*/ 0 h 21600"/>
              <a:gd name="T8" fmla="*/ 4638 w 21600"/>
              <a:gd name="T9" fmla="*/ 4638 h 21600"/>
              <a:gd name="T10" fmla="*/ 16962 w 21600"/>
              <a:gd name="T11" fmla="*/ 1696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675" y="21600"/>
                </a:lnTo>
                <a:lnTo>
                  <a:pt x="15925" y="21600"/>
                </a:lnTo>
                <a:lnTo>
                  <a:pt x="2160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 wrap="none" anchor="ctr">
            <a:flatTx/>
          </a:bodyPr>
          <a:lstStyle/>
          <a:p>
            <a:endParaRPr lang="cs-CZ"/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467519" y="2997200"/>
            <a:ext cx="1800225" cy="1692275"/>
          </a:xfrm>
          <a:prstGeom prst="parallelogram">
            <a:avLst>
              <a:gd name="adj" fmla="val 39774"/>
            </a:avLst>
          </a:prstGeom>
          <a:blipFill>
            <a:blip r:embed="rId3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 wrap="none" anchor="ctr">
            <a:flatTx/>
          </a:bodyPr>
          <a:lstStyle/>
          <a:p>
            <a:endParaRPr lang="cs-CZ"/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 flipH="1">
            <a:off x="1513111" y="2997200"/>
            <a:ext cx="682625" cy="1692275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>
            <a:off x="3419872" y="2997200"/>
            <a:ext cx="682625" cy="1692275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>
            <a:off x="4572000" y="2997200"/>
            <a:ext cx="684212" cy="1692275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H="1">
            <a:off x="6444208" y="2997200"/>
            <a:ext cx="684212" cy="1692275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116013" y="4329113"/>
            <a:ext cx="6597650" cy="504825"/>
            <a:chOff x="703" y="2727"/>
            <a:chExt cx="4156" cy="318"/>
          </a:xfrm>
        </p:grpSpPr>
        <p:sp>
          <p:nvSpPr>
            <p:cNvPr id="11283" name="AutoShape 19"/>
            <p:cNvSpPr>
              <a:spLocks noChangeArrowheads="1"/>
            </p:cNvSpPr>
            <p:nvPr/>
          </p:nvSpPr>
          <p:spPr bwMode="auto">
            <a:xfrm rot="6765328">
              <a:off x="623" y="2807"/>
              <a:ext cx="273" cy="114"/>
            </a:xfrm>
            <a:prstGeom prst="rightArrow">
              <a:avLst>
                <a:gd name="adj1" fmla="val 50000"/>
                <a:gd name="adj2" fmla="val 59868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1284" name="AutoShape 20"/>
            <p:cNvSpPr>
              <a:spLocks noChangeArrowheads="1"/>
            </p:cNvSpPr>
            <p:nvPr/>
          </p:nvSpPr>
          <p:spPr bwMode="auto">
            <a:xfrm rot="3782997">
              <a:off x="2902" y="2852"/>
              <a:ext cx="273" cy="114"/>
            </a:xfrm>
            <a:prstGeom prst="rightArrow">
              <a:avLst>
                <a:gd name="adj1" fmla="val 50000"/>
                <a:gd name="adj2" fmla="val 59868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1285" name="AutoShape 21"/>
            <p:cNvSpPr>
              <a:spLocks noChangeArrowheads="1"/>
            </p:cNvSpPr>
            <p:nvPr/>
          </p:nvSpPr>
          <p:spPr bwMode="auto">
            <a:xfrm rot="16200000">
              <a:off x="1803" y="2830"/>
              <a:ext cx="273" cy="114"/>
            </a:xfrm>
            <a:prstGeom prst="rightArrow">
              <a:avLst>
                <a:gd name="adj1" fmla="val 50000"/>
                <a:gd name="adj2" fmla="val 59868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1286" name="AutoShape 22"/>
            <p:cNvSpPr>
              <a:spLocks noChangeArrowheads="1"/>
            </p:cNvSpPr>
            <p:nvPr/>
          </p:nvSpPr>
          <p:spPr bwMode="auto">
            <a:xfrm rot="17625081">
              <a:off x="4665" y="2830"/>
              <a:ext cx="273" cy="114"/>
            </a:xfrm>
            <a:prstGeom prst="rightArrow">
              <a:avLst>
                <a:gd name="adj1" fmla="val 50000"/>
                <a:gd name="adj2" fmla="val 59868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1290" name="AutoShape 26"/>
            <p:cNvSpPr>
              <a:spLocks noChangeArrowheads="1"/>
            </p:cNvSpPr>
            <p:nvPr/>
          </p:nvSpPr>
          <p:spPr bwMode="auto">
            <a:xfrm rot="5400000">
              <a:off x="3708" y="2852"/>
              <a:ext cx="273" cy="114"/>
            </a:xfrm>
            <a:prstGeom prst="rightArrow">
              <a:avLst>
                <a:gd name="adj1" fmla="val 50000"/>
                <a:gd name="adj2" fmla="val 59868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1293" name="WordArt 29"/>
          <p:cNvSpPr>
            <a:spLocks noChangeArrowheads="1" noChangeShapeType="1" noTextEdit="1"/>
          </p:cNvSpPr>
          <p:nvPr/>
        </p:nvSpPr>
        <p:spPr bwMode="auto">
          <a:xfrm>
            <a:off x="6444358" y="6461794"/>
            <a:ext cx="2699642" cy="3962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 spc="72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itchFamily="34" charset="0"/>
              </a:rPr>
              <a:t>Spustit animaci</a:t>
            </a:r>
            <a:endParaRPr lang="cs-CZ" sz="3600" kern="10" spc="72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177281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HRÁSŤ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724128" y="2204864"/>
            <a:ext cx="1224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</a:t>
            </a:r>
            <a:r>
              <a:rPr lang="cs-CZ" dirty="0" smtClean="0"/>
              <a:t>ŘÍKOP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9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8.33333E-7 -5.8501E-6 C -8.33333E-7 -5.8501E-6 -0.00885 0.02498 -0.01753 0.05019 " pathEditMode="relative" ptsTypes="aA">
                                      <p:cBhvr>
                                        <p:cTn id="76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94444E-6 2.07032E-6 C -1.94444E-6 2.07032E-6 0.00712 -0.0236 0.01424 -0.04696 " pathEditMode="relative" rAng="0" ptsTypes="aA">
                                      <p:cBhvr>
                                        <p:cTn id="7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2.2415E-6 C 0.00278 0.00185 0.0118 0.0074 0.01667 0.01064 C 0.02153 0.01388 0.02587 0.01688 0.02951 0.01989 C 0.03316 0.0229 0.0368 0.0266 0.03871 0.02822 " pathEditMode="relative" rAng="0" ptsTypes="aaaa">
                                      <p:cBhvr>
                                        <p:cTn id="80" dur="5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" y="1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5.55556E-7 2.2415E-6 C 0.00104 0.00115 0.00469 0.00486 0.00642 0.0074 C 0.00816 0.00994 0.00747 0.01087 0.01007 0.01526 C 0.01267 0.01966 0.01684 0.02521 0.0217 0.034 C 0.02656 0.04279 0.03333 0.05667 0.03941 0.06847 C 0.04549 0.08027 0.05417 0.09692 0.05816 0.10455 " pathEditMode="relative" rAng="0" ptsTypes="aaaaaa">
                                      <p:cBhvr>
                                        <p:cTn id="82" dur="5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52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417 -0.00347 C 0.0092 -0.00694 0.02535 -0.01758 0.03472 -0.02383 C 0.0441 -0.03007 0.05139 -0.03586 0.06059 -0.04118 C 0.06979 -0.0465 0.08143 -0.05043 0.08993 -0.05529 C 0.09844 -0.06015 0.10729 -0.06755 0.11181 -0.07079 " pathEditMode="relative" rAng="0" ptsTypes="aaaaa">
                                      <p:cBhvr>
                                        <p:cTn id="84" dur="5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93"/>
                  </p:tgtEl>
                </p:cond>
              </p:nextCondLst>
            </p:seq>
          </p:childTnLst>
        </p:cTn>
      </p:par>
    </p:tnLst>
    <p:bldLst>
      <p:bldP spid="11280" grpId="0" animBg="1"/>
      <p:bldP spid="11280" grpId="1" animBg="1"/>
      <p:bldP spid="11276" grpId="0" animBg="1"/>
      <p:bldP spid="11276" grpId="1" animBg="1"/>
      <p:bldP spid="11274" grpId="0" animBg="1"/>
      <p:bldP spid="11274" grpId="1" animBg="1"/>
      <p:bldP spid="11266" grpId="0"/>
      <p:bldP spid="11269" grpId="0" animBg="1"/>
      <p:bldP spid="11269" grpId="1" animBg="1"/>
      <p:bldP spid="11270" grpId="0" animBg="1"/>
      <p:bldP spid="11270" grpId="1" animBg="1"/>
      <p:bldP spid="11277" grpId="0" animBg="1"/>
      <p:bldP spid="11277" grpId="1" animBg="1"/>
      <p:bldP spid="11278" grpId="0" animBg="1"/>
      <p:bldP spid="11278" grpId="1" animBg="1"/>
      <p:bldP spid="11279" grpId="0" animBg="1"/>
      <p:bldP spid="11279" grpId="1" animBg="1"/>
      <p:bldP spid="11281" grpId="0" animBg="1"/>
      <p:bldP spid="11281" grpId="1" animBg="1"/>
      <p:bldP spid="11293" grpId="0" animBg="1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kerného pohoří</a:t>
            </a:r>
            <a:endParaRPr lang="cs-CZ" dirty="0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0888"/>
            <a:ext cx="9144000" cy="2823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2204864"/>
            <a:ext cx="9144001" cy="3053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cs-CZ" sz="3600" dirty="0" smtClean="0"/>
              <a:t>Příkopové propadliny zatopené vodou – příkopová jezera</a:t>
            </a:r>
            <a:endParaRPr lang="cs-CZ" sz="3600" dirty="0"/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71675"/>
            <a:ext cx="916305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51595"/>
            <a:ext cx="4211960" cy="490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kerných pohoří u nás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cs-CZ" dirty="0" smtClean="0"/>
              <a:t>Krkonoše </a:t>
            </a:r>
          </a:p>
          <a:p>
            <a:r>
              <a:rPr lang="cs-CZ" dirty="0" smtClean="0"/>
              <a:t>Krušné hory 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00293"/>
            <a:ext cx="9144000" cy="3057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</a:rPr>
              <a:t>Použité 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0" y="981074"/>
            <a:ext cx="9144000" cy="5876925"/>
          </a:xfrm>
        </p:spPr>
        <p:txBody>
          <a:bodyPr/>
          <a:lstStyle/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shopdata.com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EarthRotationAnimation</a:t>
            </a:r>
            <a:r>
              <a:rPr lang="cs-CZ" sz="1400" dirty="0" smtClean="0">
                <a:hlinkClick r:id="rId3"/>
              </a:rPr>
              <a:t>_001.gif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vsudedobre.cz</a:t>
            </a:r>
            <a:r>
              <a:rPr lang="cs-CZ" sz="1400" dirty="0" smtClean="0">
                <a:hlinkClick r:id="rId4"/>
              </a:rPr>
              <a:t>/kontinenty-foto/animace.</a:t>
            </a:r>
            <a:r>
              <a:rPr lang="cs-CZ" sz="1400" dirty="0" err="1" smtClean="0">
                <a:hlinkClick r:id="rId4"/>
              </a:rPr>
              <a:t>gif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tastea.cz/wp-content/uploads/2013/03/Mount_Bromo_Java-Sara-Marlow.jpg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upload.wikimedia.org/wikipedia/commons/thumb/b/bd/Caldera_Mt_Tambora_Sumbawa_Indonesia.jpg/800px-Caldera_Mt_Tambora_Sumbawa_Indonesia.jpg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upload.wikimedia.org/wikipedia/commons/e/ef/Ceske-Stredohori.jpg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upload.wikimedia.org/wikipedia/commons/a/ae/Caledonian_orogeny_fold_in_King_Oscar_Fjord.jpg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blogs.agu.org/mountainbeltway/files/2011/09/kidd1.jpg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</a:t>
            </a:r>
            <a:r>
              <a:rPr lang="cs-CZ" sz="1400" dirty="0" smtClean="0">
                <a:hlinkClick r:id="rId10"/>
              </a:rPr>
              <a:t>://</a:t>
            </a:r>
            <a:r>
              <a:rPr lang="cs-CZ" sz="1400" dirty="0" smtClean="0">
                <a:hlinkClick r:id="rId10"/>
              </a:rPr>
              <a:t>www.cestopisy.</a:t>
            </a:r>
            <a:r>
              <a:rPr lang="cs-CZ" sz="1400" dirty="0" err="1" smtClean="0">
                <a:hlinkClick r:id="rId10"/>
              </a:rPr>
              <a:t>xf.cz</a:t>
            </a:r>
            <a:r>
              <a:rPr lang="cs-CZ" sz="1400" dirty="0" smtClean="0">
                <a:hlinkClick r:id="rId10"/>
              </a:rPr>
              <a:t>/</a:t>
            </a:r>
            <a:r>
              <a:rPr lang="cs-CZ" sz="1400" dirty="0" err="1" smtClean="0">
                <a:hlinkClick r:id="rId10"/>
              </a:rPr>
              <a:t>cestovani</a:t>
            </a:r>
            <a:r>
              <a:rPr lang="cs-CZ" sz="1400" dirty="0" smtClean="0">
                <a:hlinkClick r:id="rId10"/>
              </a:rPr>
              <a:t>/maroko2001/atlas.</a:t>
            </a:r>
            <a:r>
              <a:rPr lang="cs-CZ" sz="1400" dirty="0" err="1" smtClean="0">
                <a:hlinkClick r:id="rId10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geologie.</a:t>
            </a:r>
            <a:r>
              <a:rPr lang="cs-CZ" sz="1400" dirty="0" err="1" smtClean="0">
                <a:hlinkClick r:id="rId11"/>
              </a:rPr>
              <a:t>vsb.cz</a:t>
            </a:r>
            <a:r>
              <a:rPr lang="cs-CZ" sz="1400" dirty="0" smtClean="0">
                <a:hlinkClick r:id="rId11"/>
              </a:rPr>
              <a:t>/geologie/KAPITOLY/6_GEO_STRUKTURY/6_</a:t>
            </a:r>
            <a:r>
              <a:rPr lang="cs-CZ" sz="1400" dirty="0" err="1" smtClean="0">
                <a:hlinkClick r:id="rId11"/>
              </a:rPr>
              <a:t>geol</a:t>
            </a:r>
            <a:r>
              <a:rPr lang="cs-CZ" sz="1400" dirty="0" smtClean="0">
                <a:hlinkClick r:id="rId11"/>
              </a:rPr>
              <a:t>_struktury_soubory/image019.jpg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www.</a:t>
            </a:r>
            <a:r>
              <a:rPr lang="cs-CZ" sz="1400" dirty="0" err="1" smtClean="0">
                <a:hlinkClick r:id="rId12"/>
              </a:rPr>
              <a:t>mundo.cz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sites</a:t>
            </a:r>
            <a:r>
              <a:rPr lang="cs-CZ" sz="1400" dirty="0" smtClean="0">
                <a:hlinkClick r:id="rId12"/>
              </a:rPr>
              <a:t>/default/</a:t>
            </a:r>
            <a:r>
              <a:rPr lang="cs-CZ" sz="1400" dirty="0" err="1" smtClean="0">
                <a:hlinkClick r:id="rId12"/>
              </a:rPr>
              <a:t>files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images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cerna</a:t>
            </a:r>
            <a:r>
              <a:rPr lang="cs-CZ" sz="1400" dirty="0" smtClean="0">
                <a:hlinkClick r:id="rId12"/>
              </a:rPr>
              <a:t>-hora/</a:t>
            </a:r>
            <a:r>
              <a:rPr lang="cs-CZ" sz="1400" dirty="0" err="1" smtClean="0">
                <a:hlinkClick r:id="rId12"/>
              </a:rPr>
              <a:t>cerna</a:t>
            </a:r>
            <a:r>
              <a:rPr lang="cs-CZ" sz="1400" dirty="0" smtClean="0">
                <a:hlinkClick r:id="rId12"/>
              </a:rPr>
              <a:t>-hora-</a:t>
            </a:r>
            <a:r>
              <a:rPr lang="cs-CZ" sz="1400" dirty="0" err="1" smtClean="0">
                <a:hlinkClick r:id="rId12"/>
              </a:rPr>
              <a:t>durmitor</a:t>
            </a:r>
            <a:r>
              <a:rPr lang="cs-CZ" sz="1400" dirty="0" smtClean="0">
                <a:hlinkClick r:id="rId12"/>
              </a:rPr>
              <a:t>-</a:t>
            </a:r>
            <a:r>
              <a:rPr lang="cs-CZ" sz="1400" dirty="0" err="1" smtClean="0">
                <a:hlinkClick r:id="rId12"/>
              </a:rPr>
              <a:t>vrasy.jpg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www.</a:t>
            </a:r>
            <a:r>
              <a:rPr lang="cs-CZ" sz="1400" dirty="0" err="1" smtClean="0">
                <a:hlinkClick r:id="rId13"/>
              </a:rPr>
              <a:t>barrandien.cz</a:t>
            </a:r>
            <a:r>
              <a:rPr lang="cs-CZ" sz="1400" dirty="0" smtClean="0">
                <a:hlinkClick r:id="rId13"/>
              </a:rPr>
              <a:t>/data/galerie/</a:t>
            </a:r>
            <a:r>
              <a:rPr lang="cs-CZ" sz="1400" dirty="0" err="1" smtClean="0">
                <a:hlinkClick r:id="rId13"/>
              </a:rPr>
              <a:t>barrandien</a:t>
            </a:r>
            <a:r>
              <a:rPr lang="cs-CZ" sz="1400" dirty="0" smtClean="0">
                <a:hlinkClick r:id="rId13"/>
              </a:rPr>
              <a:t>/021_</a:t>
            </a:r>
            <a:r>
              <a:rPr lang="cs-CZ" sz="1400" dirty="0" err="1" smtClean="0">
                <a:hlinkClick r:id="rId13"/>
              </a:rPr>
              <a:t>vrasy</a:t>
            </a:r>
            <a:r>
              <a:rPr lang="cs-CZ" sz="1400" dirty="0" smtClean="0">
                <a:hlinkClick r:id="rId13"/>
              </a:rPr>
              <a:t>_</a:t>
            </a:r>
            <a:r>
              <a:rPr lang="cs-CZ" sz="1400" dirty="0" err="1" smtClean="0">
                <a:hlinkClick r:id="rId13"/>
              </a:rPr>
              <a:t>barrandovske</a:t>
            </a:r>
            <a:r>
              <a:rPr lang="cs-CZ" sz="1400" dirty="0" smtClean="0">
                <a:hlinkClick r:id="rId13"/>
              </a:rPr>
              <a:t>_skaly.</a:t>
            </a:r>
            <a:r>
              <a:rPr lang="cs-CZ" sz="1400" dirty="0" err="1" smtClean="0">
                <a:hlinkClick r:id="rId13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</a:t>
            </a:r>
            <a:r>
              <a:rPr lang="cs-CZ" sz="1400" dirty="0" smtClean="0">
                <a:hlinkClick r:id="rId14"/>
              </a:rPr>
              <a:t>a.</a:t>
            </a:r>
            <a:r>
              <a:rPr lang="cs-CZ" sz="1400" dirty="0" err="1" smtClean="0">
                <a:hlinkClick r:id="rId14"/>
              </a:rPr>
              <a:t>abcnews.com</a:t>
            </a:r>
            <a:r>
              <a:rPr lang="cs-CZ" sz="1400" dirty="0" smtClean="0">
                <a:hlinkClick r:id="rId14"/>
              </a:rPr>
              <a:t>/</a:t>
            </a:r>
            <a:r>
              <a:rPr lang="cs-CZ" sz="1400" dirty="0" err="1" smtClean="0">
                <a:hlinkClick r:id="rId14"/>
              </a:rPr>
              <a:t>images</a:t>
            </a:r>
            <a:r>
              <a:rPr lang="cs-CZ" sz="1400" dirty="0" smtClean="0">
                <a:hlinkClick r:id="rId14"/>
              </a:rPr>
              <a:t>/ABC_</a:t>
            </a:r>
            <a:r>
              <a:rPr lang="cs-CZ" sz="1400" dirty="0" err="1" smtClean="0">
                <a:hlinkClick r:id="rId14"/>
              </a:rPr>
              <a:t>Univision</a:t>
            </a:r>
            <a:r>
              <a:rPr lang="cs-CZ" sz="1400" dirty="0" smtClean="0">
                <a:hlinkClick r:id="rId14"/>
              </a:rPr>
              <a:t>/</a:t>
            </a:r>
            <a:r>
              <a:rPr lang="cs-CZ" sz="1400" dirty="0" err="1" smtClean="0">
                <a:hlinkClick r:id="rId14"/>
              </a:rPr>
              <a:t>gty</a:t>
            </a:r>
            <a:r>
              <a:rPr lang="cs-CZ" sz="1400" dirty="0" smtClean="0">
                <a:hlinkClick r:id="rId14"/>
              </a:rPr>
              <a:t>_</a:t>
            </a:r>
            <a:r>
              <a:rPr lang="cs-CZ" sz="1400" dirty="0" err="1" smtClean="0">
                <a:hlinkClick r:id="rId14"/>
              </a:rPr>
              <a:t>andes</a:t>
            </a:r>
            <a:r>
              <a:rPr lang="cs-CZ" sz="1400" dirty="0" smtClean="0">
                <a:hlinkClick r:id="rId14"/>
              </a:rPr>
              <a:t>_</a:t>
            </a:r>
            <a:r>
              <a:rPr lang="cs-CZ" sz="1400" dirty="0" err="1" smtClean="0">
                <a:hlinkClick r:id="rId14"/>
              </a:rPr>
              <a:t>mountains</a:t>
            </a:r>
            <a:r>
              <a:rPr lang="cs-CZ" sz="1400" dirty="0" smtClean="0">
                <a:hlinkClick r:id="rId14"/>
              </a:rPr>
              <a:t>_16x9_992.jpg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villahubertus.cz/images/krkonose/krkonose.jpg</a:t>
            </a:r>
            <a:endParaRPr lang="cs-CZ" sz="1400" dirty="0" smtClean="0"/>
          </a:p>
          <a:p>
            <a:r>
              <a:rPr lang="cs-CZ" sz="1400" dirty="0" smtClean="0">
                <a:hlinkClick r:id="rId16"/>
              </a:rPr>
              <a:t>http://</a:t>
            </a:r>
            <a:r>
              <a:rPr lang="cs-CZ" sz="1400" dirty="0" smtClean="0">
                <a:hlinkClick r:id="rId16"/>
              </a:rPr>
              <a:t>geologie.</a:t>
            </a:r>
            <a:r>
              <a:rPr lang="cs-CZ" sz="1400" dirty="0" err="1" smtClean="0">
                <a:hlinkClick r:id="rId16"/>
              </a:rPr>
              <a:t>vsb.cz</a:t>
            </a:r>
            <a:r>
              <a:rPr lang="cs-CZ" sz="1400" dirty="0" smtClean="0">
                <a:hlinkClick r:id="rId16"/>
              </a:rPr>
              <a:t>/geomorfologie/</a:t>
            </a:r>
            <a:r>
              <a:rPr lang="cs-CZ" sz="1400" dirty="0" err="1" smtClean="0">
                <a:hlinkClick r:id="rId16"/>
              </a:rPr>
              <a:t>Prednasky</a:t>
            </a:r>
            <a:r>
              <a:rPr lang="cs-CZ" sz="1400" dirty="0" smtClean="0">
                <a:hlinkClick r:id="rId16"/>
              </a:rPr>
              <a:t>/4_</a:t>
            </a:r>
            <a:r>
              <a:rPr lang="cs-CZ" sz="1400" dirty="0" err="1" smtClean="0">
                <a:hlinkClick r:id="rId16"/>
              </a:rPr>
              <a:t>obrazky</a:t>
            </a:r>
            <a:r>
              <a:rPr lang="cs-CZ" sz="1400" dirty="0" smtClean="0">
                <a:hlinkClick r:id="rId16"/>
              </a:rPr>
              <a:t>/4_27_zlom_</a:t>
            </a:r>
            <a:r>
              <a:rPr lang="cs-CZ" sz="1400" dirty="0" err="1" smtClean="0">
                <a:hlinkClick r:id="rId16"/>
              </a:rPr>
              <a:t>relief.jpg</a:t>
            </a:r>
            <a:endParaRPr lang="cs-CZ" sz="1400" dirty="0" smtClean="0"/>
          </a:p>
          <a:p>
            <a:r>
              <a:rPr lang="cs-CZ" sz="1400" dirty="0" smtClean="0">
                <a:hlinkClick r:id="rId17"/>
              </a:rPr>
              <a:t>http://</a:t>
            </a:r>
            <a:r>
              <a:rPr lang="cs-CZ" sz="1400" dirty="0" smtClean="0">
                <a:hlinkClick r:id="rId17"/>
              </a:rPr>
              <a:t>www.</a:t>
            </a:r>
            <a:r>
              <a:rPr lang="cs-CZ" sz="1400" dirty="0" err="1" smtClean="0">
                <a:hlinkClick r:id="rId17"/>
              </a:rPr>
              <a:t>quido.cz</a:t>
            </a:r>
            <a:r>
              <a:rPr lang="cs-CZ" sz="1400" dirty="0" smtClean="0">
                <a:hlinkClick r:id="rId17"/>
              </a:rPr>
              <a:t>/</a:t>
            </a:r>
            <a:r>
              <a:rPr lang="cs-CZ" sz="1400" dirty="0" err="1" smtClean="0">
                <a:hlinkClick r:id="rId17"/>
              </a:rPr>
              <a:t>priroda</a:t>
            </a:r>
            <a:r>
              <a:rPr lang="cs-CZ" sz="1400" dirty="0" smtClean="0">
                <a:hlinkClick r:id="rId17"/>
              </a:rPr>
              <a:t>/</a:t>
            </a:r>
            <a:r>
              <a:rPr lang="cs-CZ" sz="1400" dirty="0" err="1" smtClean="0">
                <a:hlinkClick r:id="rId17"/>
              </a:rPr>
              <a:t>obrazky</a:t>
            </a:r>
            <a:r>
              <a:rPr lang="cs-CZ" sz="1400" dirty="0" smtClean="0">
                <a:hlinkClick r:id="rId17"/>
              </a:rPr>
              <a:t>/</a:t>
            </a:r>
            <a:r>
              <a:rPr lang="cs-CZ" sz="1400" dirty="0" err="1" smtClean="0">
                <a:hlinkClick r:id="rId17"/>
              </a:rPr>
              <a:t>bajkal</a:t>
            </a:r>
            <a:r>
              <a:rPr lang="cs-CZ" sz="1400" dirty="0" smtClean="0">
                <a:hlinkClick r:id="rId17"/>
              </a:rPr>
              <a:t>_1_v.</a:t>
            </a:r>
            <a:r>
              <a:rPr lang="cs-CZ" sz="1400" dirty="0" err="1" smtClean="0">
                <a:hlinkClick r:id="rId17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18"/>
              </a:rPr>
              <a:t>http://</a:t>
            </a:r>
            <a:r>
              <a:rPr lang="cs-CZ" sz="1400" dirty="0" smtClean="0">
                <a:hlinkClick r:id="rId18"/>
              </a:rPr>
              <a:t>upload.wikimedia.org/wikipedia/commons/2/2c/GreatLakesAfrica.jpg</a:t>
            </a:r>
            <a:endParaRPr lang="cs-CZ" sz="1400" dirty="0" smtClean="0"/>
          </a:p>
          <a:p>
            <a:endParaRPr lang="cs-CZ" sz="1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000"/>
      </a:hlink>
      <a:folHlink>
        <a:srgbClr val="F6964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269</Words>
  <Application>Microsoft Office PowerPoint</Application>
  <PresentationFormat>Předvádění na obrazovce (4:3)</PresentationFormat>
  <Paragraphs>79</Paragraphs>
  <Slides>16</Slides>
  <Notes>16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Obrázek programu Paintbrush</vt:lpstr>
      <vt:lpstr>Snímek 1</vt:lpstr>
      <vt:lpstr>HOROTVORNÁ ČINNOST</vt:lpstr>
      <vt:lpstr>HOROTVORNÁ ČINNOST = OROGENEZE  = činnost Země, při kterém vzniká pohoří</vt:lpstr>
      <vt:lpstr>A) Sopečné pohoří</vt:lpstr>
      <vt:lpstr>Snímek 5</vt:lpstr>
      <vt:lpstr>B) Vrásové pohoří</vt:lpstr>
      <vt:lpstr>Snímek 7</vt:lpstr>
      <vt:lpstr>Vrása </vt:lpstr>
      <vt:lpstr>Snímek 9</vt:lpstr>
      <vt:lpstr>Snímek 10</vt:lpstr>
      <vt:lpstr>C) Kerné pohoří</vt:lpstr>
      <vt:lpstr>Vznik kerného pohoří</vt:lpstr>
      <vt:lpstr>Vznik kerného pohoří</vt:lpstr>
      <vt:lpstr>Příkopové propadliny zatopené vodou – příkopová jezera</vt:lpstr>
      <vt:lpstr>Příklady kerných pohoří u nás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Starove</dc:creator>
  <cp:lastModifiedBy>Tomáš Starove</cp:lastModifiedBy>
  <cp:revision>74</cp:revision>
  <dcterms:created xsi:type="dcterms:W3CDTF">2014-03-26T20:12:16Z</dcterms:created>
  <dcterms:modified xsi:type="dcterms:W3CDTF">2014-04-06T19:13:05Z</dcterms:modified>
</cp:coreProperties>
</file>