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2" r:id="rId1"/>
  </p:sldMasterIdLst>
  <p:notesMasterIdLst>
    <p:notesMasterId r:id="rId13"/>
  </p:notesMasterIdLst>
  <p:sldIdLst>
    <p:sldId id="272" r:id="rId2"/>
    <p:sldId id="277" r:id="rId3"/>
    <p:sldId id="276" r:id="rId4"/>
    <p:sldId id="278" r:id="rId5"/>
    <p:sldId id="279" r:id="rId6"/>
    <p:sldId id="282" r:id="rId7"/>
    <p:sldId id="280" r:id="rId8"/>
    <p:sldId id="281" r:id="rId9"/>
    <p:sldId id="283" r:id="rId10"/>
    <p:sldId id="275" r:id="rId11"/>
    <p:sldId id="274" r:id="rId12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8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133" autoAdjust="0"/>
  </p:normalViewPr>
  <p:slideViewPr>
    <p:cSldViewPr>
      <p:cViewPr>
        <p:scale>
          <a:sx n="90" d="100"/>
          <a:sy n="90" d="100"/>
        </p:scale>
        <p:origin x="-594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B8AFB4-F260-41B8-861A-ED42E5583C19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2662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4278AF7-9893-4567-AD47-AE1B754A56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>
              <a:buFontTx/>
              <a:buAutoNum type="arabicPeriod"/>
            </a:pPr>
            <a:r>
              <a:rPr lang="cs-CZ" smtClean="0"/>
              <a:t>Jaká byla politická situace v době klasicismu?</a:t>
            </a:r>
          </a:p>
          <a:p>
            <a:pPr marL="228600" indent="-228600">
              <a:buFontTx/>
              <a:buAutoNum type="arabicPeriod"/>
            </a:pPr>
            <a:r>
              <a:rPr lang="cs-CZ" smtClean="0"/>
              <a:t>Z jakých společenských vrstev pocházeli čeští skladatelé?</a:t>
            </a:r>
          </a:p>
          <a:p>
            <a:pPr marL="228600" indent="-228600">
              <a:buFontTx/>
              <a:buAutoNum type="arabicPeriod"/>
            </a:pPr>
            <a:r>
              <a:rPr lang="cs-CZ" smtClean="0"/>
              <a:t>Jak tedy mohli reagovat na tuto dobu, aby se uplatnili?</a:t>
            </a:r>
          </a:p>
          <a:p>
            <a:pPr marL="228600" indent="-228600">
              <a:buFontTx/>
              <a:buAutoNum type="arabicPeriod"/>
            </a:pPr>
            <a:r>
              <a:rPr lang="cs-CZ" smtClean="0"/>
              <a:t>Proč emigrovali?</a:t>
            </a:r>
          </a:p>
          <a:p>
            <a:pPr marL="228600" indent="-228600">
              <a:buFontTx/>
              <a:buAutoNum type="arabicPeriod"/>
            </a:pPr>
            <a:endParaRPr lang="cs-CZ" smtClean="0"/>
          </a:p>
          <a:p>
            <a:pPr marL="228600" indent="-228600">
              <a:buFontTx/>
              <a:buAutoNum type="arabicPeriod"/>
            </a:pPr>
            <a:r>
              <a:rPr lang="cs-CZ" smtClean="0"/>
              <a:t> Jak se následně politicky vyvíjelo období romantismu?</a:t>
            </a:r>
          </a:p>
          <a:p>
            <a:pPr marL="228600" indent="-228600">
              <a:buFontTx/>
              <a:buAutoNum type="arabicPeriod"/>
            </a:pPr>
            <a:r>
              <a:rPr lang="cs-CZ" smtClean="0"/>
              <a:t>Pokud u nás vládli dále Habsburkové, co bylo jejich záměrem/ co mohlo být jejich záměrem?</a:t>
            </a:r>
          </a:p>
          <a:p>
            <a:pPr marL="228600" indent="-228600">
              <a:buFontTx/>
              <a:buAutoNum type="arabicPeriod"/>
            </a:pPr>
            <a:r>
              <a:rPr lang="cs-CZ" smtClean="0"/>
              <a:t> Jak se mohli Češi a čeští skladatelé v takovéto době cítit a jak se tedy cítili? </a:t>
            </a:r>
          </a:p>
          <a:p>
            <a:pPr marL="228600" indent="-228600">
              <a:buFontTx/>
              <a:buAutoNum type="arabicPeriod"/>
            </a:pPr>
            <a:r>
              <a:rPr lang="cs-CZ" smtClean="0"/>
              <a:t>Co proti habsburskému útlaku mohli podniknout či podnikli?</a:t>
            </a:r>
          </a:p>
          <a:p>
            <a:pPr marL="228600" indent="-228600">
              <a:buFontTx/>
              <a:buAutoNum type="arabicPeriod"/>
            </a:pPr>
            <a:r>
              <a:rPr lang="cs-CZ" smtClean="0"/>
              <a:t>Jaká společenská skupina mohla mít sílu habsburské snahy změnit nebo je skutečně změnila?</a:t>
            </a:r>
          </a:p>
          <a:p>
            <a:pPr marL="228600" indent="-228600"/>
            <a:endParaRPr lang="cs-CZ" smtClean="0"/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D08E47-328A-4B75-BFA1-398756B8137D}" type="slidenum">
              <a:rPr lang="cs-CZ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EC2DD1-4BD8-48B9-B0D4-1DBCDEBAA1D5}" type="slidenum">
              <a:rPr lang="cs-CZ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11DFD-AEA8-41E3-9DB9-E5E83B7E9116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42503B-B856-420C-A142-0B7FD0B77B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8EFE6-07AB-42C3-BAA5-63D0CB21CF5D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759BC93-132A-4259-B47B-50EBAFF0E6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47D76-EE25-4077-94DD-3908B36A7CB0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0F5AF0-50C1-45E5-9B5E-1DE849DB67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49C14-ABD9-4356-AFAF-770996C7F083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E17DB33-7E3F-493F-9FB9-23E67E8356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0569A-BD3E-4B31-B317-CA19BD5FEF58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F8886CD-1D7E-41EE-90AA-9E67DB0ED9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8A360-6910-454C-98D5-8EFAFF0E7978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84E1610-E967-4E42-A5D6-0773ECA3AC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ED63F-3A41-4EF9-B616-A0289B5C4AA1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074C43E-E905-4354-A7B2-2575486512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919DA-B9E6-4C4C-B9E2-5430BE274BCD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7F5F707-0AB4-4850-AD01-557A2C6F31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516438" y="993775"/>
            <a:ext cx="1846262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1CDFF-198C-42B4-A7AE-8B61DD87BFA3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CF700E4-DEF4-485A-99EA-ECBA04B2F3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25480-790E-468F-844A-CF0CF04D5A82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2A579A0-E0AF-480A-AF6F-3C95066C8F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4ED96-1882-4BF7-9DC6-D486CAF51D9C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EB48654-8A07-4613-85C8-D3B1B76A75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3BD8CC9-B255-4CD9-BA80-0984D47B7B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A01C4-D47F-40BC-8599-52468A71BE0A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 rtlCol="0">
            <a:normAutofit/>
          </a:bodyPr>
          <a:lstStyle/>
          <a:p>
            <a:pPr lvl="0"/>
            <a:r>
              <a:rPr lang="cs-CZ" noProof="0" smtClean="0"/>
              <a:t>Klepnutím na ikonu přidáte tabulku.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67C8C7A-31E3-4655-BFDC-25CC01AFB6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7B210-D830-40C1-87A0-109F434EEEFF}" type="datetimeFigureOut">
              <a:rPr lang="cs-CZ"/>
              <a:pPr>
                <a:defRPr/>
              </a:pPr>
              <a:t>7.4.2014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113" y="4941888"/>
            <a:ext cx="611187" cy="611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400" y="482600"/>
            <a:ext cx="598488" cy="904875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475" y="1887538"/>
            <a:ext cx="609600" cy="60960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588" y="282575"/>
            <a:ext cx="1128712" cy="11287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775" y="1327150"/>
            <a:ext cx="608013" cy="6080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525" y="5611813"/>
            <a:ext cx="738188" cy="738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588" y="4927600"/>
            <a:ext cx="738187" cy="738188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59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  <a:endParaRPr lang="en-US" altLang="cs-CZ" smtClean="0"/>
          </a:p>
        </p:txBody>
      </p:sp>
      <p:sp>
        <p:nvSpPr>
          <p:cNvPr id="116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60DD4D3-0235-400C-9746-F0ECA98BE9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3988" y="2698750"/>
            <a:ext cx="468312" cy="4683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663" y="3167063"/>
            <a:ext cx="458787" cy="4587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56" r:id="rId2"/>
    <p:sldLayoutId id="2147484057" r:id="rId3"/>
    <p:sldLayoutId id="2147484058" r:id="rId4"/>
    <p:sldLayoutId id="2147484059" r:id="rId5"/>
    <p:sldLayoutId id="2147484060" r:id="rId6"/>
    <p:sldLayoutId id="2147484061" r:id="rId7"/>
    <p:sldLayoutId id="2147484062" r:id="rId8"/>
    <p:sldLayoutId id="2147484063" r:id="rId9"/>
    <p:sldLayoutId id="2147484064" r:id="rId10"/>
    <p:sldLayoutId id="2147484065" r:id="rId11"/>
    <p:sldLayoutId id="2147484066" r:id="rId12"/>
    <p:sldLayoutId id="2147484067" r:id="rId13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Trebuchet MS" pitchFamily="34" charset="0"/>
          <a:cs typeface="Trebuchet M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oDBxfFq9EM0" TargetMode="External"/><Relationship Id="rId2" Type="http://schemas.openxmlformats.org/officeDocument/2006/relationships/hyperlink" Target="http://www.youtube.com/watch?v=kCI8s8bXhh8" TargetMode="Externa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Slch7R1Zvo" TargetMode="External"/><Relationship Id="rId2" Type="http://schemas.openxmlformats.org/officeDocument/2006/relationships/hyperlink" Target="http://www.youtube.com/watch?v=4JBSmJkpfq0" TargetMode="Externa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youtube.com/watch?v=MwuNqcKUxto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oDBxfFq9EM0" TargetMode="External"/><Relationship Id="rId3" Type="http://schemas.openxmlformats.org/officeDocument/2006/relationships/hyperlink" Target="http://upload.wikimedia.org/wikipedia/commons/f/fb/Dvorak1.jpg" TargetMode="External"/><Relationship Id="rId7" Type="http://schemas.openxmlformats.org/officeDocument/2006/relationships/hyperlink" Target="http://www.youtube.com/watch?v=kCI8s8bXhh8" TargetMode="External"/><Relationship Id="rId2" Type="http://schemas.openxmlformats.org/officeDocument/2006/relationships/hyperlink" Target="http://commons.wikimedia.org/wiki/File:JanMula%C4%8D-Bed%C5%99ichSmeta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ASlch7R1Zvo" TargetMode="External"/><Relationship Id="rId5" Type="http://schemas.openxmlformats.org/officeDocument/2006/relationships/hyperlink" Target="http://www.youtube.com/watch?v=4JBSmJkpfq0" TargetMode="External"/><Relationship Id="rId4" Type="http://schemas.openxmlformats.org/officeDocument/2006/relationships/hyperlink" Target="http://www.youtube.com/watch?v=MwuNqcKUxto" TargetMode="External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565787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8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5790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VY_32_INOVACE_HV_2_PIT_12_ČESKÝ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_(NOVO)ROMANTISMUS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Ester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Pitrunová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Hudební výchova – dějiny hudby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ročník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čtyřletého gymnázia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20. 3. 2014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64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k hlubšímu seznámení života a díla Bedřicha Smetany a Antonína Dvořáka. Dále tyto skladatele vnímá jako propagátory české hudby a vede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 přemýšlení o utváření národní identity v 19. století.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64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16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9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153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>
                <a:solidFill>
                  <a:srgbClr val="762F00"/>
                </a:solidFill>
                <a:cs typeface="Trebuchet MS" pitchFamily="34" charset="0"/>
              </a:rPr>
              <a:t>ČEŠI, ČECHY – „KDYKDEJAKKOLIV“</a:t>
            </a:r>
          </a:p>
        </p:txBody>
      </p:sp>
      <p:graphicFrame>
        <p:nvGraphicFramePr>
          <p:cNvPr id="6" name="Zástupný symbol pro tabulku 5"/>
          <p:cNvGraphicFramePr>
            <a:graphicFrameLocks noGrp="1"/>
          </p:cNvGraphicFramePr>
          <p:nvPr>
            <p:ph type="tbl" idx="1"/>
          </p:nvPr>
        </p:nvGraphicFramePr>
        <p:xfrm>
          <a:off x="4714875" y="2000250"/>
          <a:ext cx="3786188" cy="3860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6255"/>
                <a:gridCol w="1879933"/>
              </a:tblGrid>
              <a:tr h="639957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Možnosti</a:t>
                      </a:r>
                      <a:r>
                        <a:rPr lang="cs-CZ" sz="1800" baseline="0" dirty="0" smtClean="0"/>
                        <a:t> odpovědí</a:t>
                      </a:r>
                      <a:endParaRPr lang="cs-CZ" sz="1800" dirty="0"/>
                    </a:p>
                  </a:txBody>
                  <a:tcPr marL="91439" marR="91439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Počet odpovědí</a:t>
                      </a:r>
                      <a:endParaRPr lang="cs-CZ" sz="1800" dirty="0"/>
                    </a:p>
                  </a:txBody>
                  <a:tcPr marL="91439" marR="91439" marT="45711" marB="45711"/>
                </a:tc>
              </a:tr>
              <a:tr h="44269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1.</a:t>
                      </a:r>
                      <a:endParaRPr lang="cs-CZ" sz="1800" dirty="0"/>
                    </a:p>
                  </a:txBody>
                  <a:tcPr marL="91439" marR="91439" marT="45711" marB="4571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9" marR="91439" marT="45711" marB="45711"/>
                </a:tc>
              </a:tr>
              <a:tr h="44269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9" marR="91439" marT="45711" marB="4571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9" marR="91439" marT="45711" marB="45711"/>
                </a:tc>
              </a:tr>
              <a:tr h="44269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2. </a:t>
                      </a:r>
                      <a:endParaRPr lang="cs-CZ" sz="1800" dirty="0"/>
                    </a:p>
                  </a:txBody>
                  <a:tcPr marL="91439" marR="91439" marT="45711" marB="4571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9" marR="91439" marT="45711" marB="45711"/>
                </a:tc>
              </a:tr>
              <a:tr h="44269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9" marR="91439" marT="45711" marB="4571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9" marR="91439" marT="45711" marB="45711"/>
                </a:tc>
              </a:tr>
              <a:tr h="44269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3.</a:t>
                      </a:r>
                      <a:endParaRPr lang="cs-CZ" sz="1800" dirty="0"/>
                    </a:p>
                  </a:txBody>
                  <a:tcPr marL="91439" marR="91439" marT="45711" marB="4571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9" marR="91439" marT="45711" marB="45711"/>
                </a:tc>
              </a:tr>
              <a:tr h="44269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9" marR="91439" marT="45711" marB="45711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9" marR="91439" marT="45711" marB="45711"/>
                </a:tc>
              </a:tr>
              <a:tr h="56467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4.</a:t>
                      </a:r>
                      <a:endParaRPr lang="cs-CZ" sz="1800" dirty="0"/>
                    </a:p>
                  </a:txBody>
                  <a:tcPr marL="91439" marR="91439" marT="45711" marB="4571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9" marR="91439" marT="45711" marB="45711"/>
                </a:tc>
              </a:tr>
            </a:tbl>
          </a:graphicData>
        </a:graphic>
      </p:graphicFrame>
      <p:sp>
        <p:nvSpPr>
          <p:cNvPr id="16387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500063" y="1928813"/>
            <a:ext cx="4000500" cy="4143375"/>
          </a:xfrm>
        </p:spPr>
        <p:txBody>
          <a:bodyPr>
            <a:noAutofit/>
          </a:bodyPr>
          <a:lstStyle/>
          <a:p>
            <a:pPr>
              <a:defRPr/>
            </a:pPr>
            <a:endParaRPr lang="cs-CZ" sz="2300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2200" dirty="0" smtClean="0"/>
              <a:t>Cítíte se Čechy/ Proč? 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2200" dirty="0" smtClean="0"/>
              <a:t>Jak by jste propagovali Českou republiku        v zahraničí?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2200" dirty="0" smtClean="0"/>
              <a:t>Co by mohlo být reprezentativní             z hudební oblasti?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2200" dirty="0" smtClean="0"/>
              <a:t>Co myslíte, že „češství“ dnes ubližuje?</a:t>
            </a:r>
          </a:p>
          <a:p>
            <a:pPr>
              <a:defRPr/>
            </a:pPr>
            <a:endParaRPr lang="cs-CZ" sz="23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2"/>
          <p:cNvSpPr>
            <a:spLocks noGrp="1"/>
          </p:cNvSpPr>
          <p:nvPr>
            <p:ph type="title"/>
          </p:nvPr>
        </p:nvSpPr>
        <p:spPr>
          <a:xfrm>
            <a:off x="642938" y="571500"/>
            <a:ext cx="7929562" cy="928688"/>
          </a:xfrm>
        </p:spPr>
        <p:txBody>
          <a:bodyPr/>
          <a:lstStyle/>
          <a:p>
            <a:pPr algn="ctr">
              <a:defRPr/>
            </a:pPr>
            <a:r>
              <a:rPr lang="cs-CZ" sz="3400" b="1" dirty="0" smtClean="0">
                <a:solidFill>
                  <a:schemeClr val="accent5">
                    <a:lumMod val="50000"/>
                  </a:schemeClr>
                </a:solidFill>
                <a:cs typeface="Trebuchet MS" pitchFamily="34" charset="0"/>
              </a:rPr>
              <a:t>HUDEBNÍCI NA POZADÍ KLASICISMU x ROMANTISMU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42938" y="2071688"/>
            <a:ext cx="7124700" cy="4052887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Wingdings 2" pitchFamily="18" charset="2"/>
              <a:buNone/>
              <a:defRPr/>
            </a:pPr>
            <a:endParaRPr lang="cs-CZ" sz="2400" dirty="0" smtClean="0"/>
          </a:p>
          <a:p>
            <a:pPr marL="514350" indent="-514350" algn="ctr">
              <a:buFont typeface="Wingdings 2" pitchFamily="18" charset="2"/>
              <a:buNone/>
              <a:defRPr/>
            </a:pPr>
            <a:endParaRPr lang="cs-CZ" sz="2400" dirty="0" smtClean="0"/>
          </a:p>
          <a:p>
            <a:pPr marL="514350" indent="-514350" algn="ctr">
              <a:buFont typeface="Wingdings 2" pitchFamily="18" charset="2"/>
              <a:buNone/>
              <a:defRPr/>
            </a:pPr>
            <a:endParaRPr lang="cs-CZ" sz="2400" dirty="0" smtClean="0"/>
          </a:p>
          <a:p>
            <a:pPr marL="514350" indent="-514350" algn="ctr">
              <a:buFont typeface="Wingdings 2" pitchFamily="18" charset="2"/>
              <a:buNone/>
              <a:defRPr/>
            </a:pPr>
            <a:r>
              <a:rPr lang="cs-CZ" sz="2400" dirty="0" smtClean="0"/>
              <a:t>	 </a:t>
            </a:r>
          </a:p>
          <a:p>
            <a:pPr marL="514350" indent="-514350">
              <a:buFont typeface="Wingdings 2" pitchFamily="18" charset="2"/>
              <a:buNone/>
              <a:defRPr/>
            </a:pPr>
            <a:endParaRPr lang="cs-CZ" sz="2400" dirty="0" smtClean="0"/>
          </a:p>
          <a:p>
            <a:pPr>
              <a:buFont typeface="Wingdings 2" pitchFamily="18" charset="2"/>
              <a:buNone/>
              <a:defRPr/>
            </a:pPr>
            <a:endParaRPr lang="cs-CZ" sz="2400" dirty="0" smtClean="0"/>
          </a:p>
          <a:p>
            <a:pPr>
              <a:buFont typeface="Wingdings 2" pitchFamily="18" charset="2"/>
              <a:buNone/>
              <a:defRPr/>
            </a:pPr>
            <a:r>
              <a:rPr lang="cs-CZ" sz="2400" dirty="0" smtClean="0"/>
              <a:t>                                               </a:t>
            </a:r>
            <a:endParaRPr lang="cs-CZ" sz="600" dirty="0" smtClean="0"/>
          </a:p>
          <a:p>
            <a:pPr>
              <a:buFont typeface="Wingdings 2" pitchFamily="18" charset="2"/>
              <a:buNone/>
              <a:defRPr/>
            </a:pPr>
            <a:endParaRPr lang="cs-CZ" sz="2400" dirty="0" smtClean="0"/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/>
              <a:t>                                      </a:t>
            </a:r>
            <a:r>
              <a:rPr lang="cs-CZ" b="1" dirty="0" smtClean="0"/>
              <a:t>x</a:t>
            </a:r>
          </a:p>
          <a:p>
            <a:pPr>
              <a:buFont typeface="Wingdings 2" pitchFamily="18" charset="2"/>
              <a:buNone/>
              <a:defRPr/>
            </a:pPr>
            <a:endParaRPr lang="cs-CZ" dirty="0"/>
          </a:p>
        </p:txBody>
      </p:sp>
      <p:sp>
        <p:nvSpPr>
          <p:cNvPr id="62" name="Elipsa 61"/>
          <p:cNvSpPr/>
          <p:nvPr/>
        </p:nvSpPr>
        <p:spPr>
          <a:xfrm>
            <a:off x="571500" y="2071688"/>
            <a:ext cx="2714625" cy="1143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Klasicismus</a:t>
            </a:r>
          </a:p>
        </p:txBody>
      </p:sp>
      <p:sp>
        <p:nvSpPr>
          <p:cNvPr id="63" name="Elipsa 62"/>
          <p:cNvSpPr/>
          <p:nvPr/>
        </p:nvSpPr>
        <p:spPr>
          <a:xfrm>
            <a:off x="3429000" y="2357438"/>
            <a:ext cx="1857375" cy="6429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dirty="0"/>
              <a:t>emigrace</a:t>
            </a:r>
          </a:p>
        </p:txBody>
      </p:sp>
      <p:sp>
        <p:nvSpPr>
          <p:cNvPr id="64" name="Elipsa 63"/>
          <p:cNvSpPr/>
          <p:nvPr/>
        </p:nvSpPr>
        <p:spPr>
          <a:xfrm>
            <a:off x="6786563" y="2428875"/>
            <a:ext cx="2214562" cy="7143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dirty="0"/>
              <a:t>konkurence cizinců</a:t>
            </a:r>
          </a:p>
        </p:txBody>
      </p:sp>
      <p:sp>
        <p:nvSpPr>
          <p:cNvPr id="65" name="Elipsa 64"/>
          <p:cNvSpPr/>
          <p:nvPr/>
        </p:nvSpPr>
        <p:spPr>
          <a:xfrm>
            <a:off x="4857750" y="3000375"/>
            <a:ext cx="2214563" cy="6429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dirty="0"/>
              <a:t>konkurence šlechticů</a:t>
            </a:r>
          </a:p>
        </p:txBody>
      </p:sp>
      <p:sp>
        <p:nvSpPr>
          <p:cNvPr id="66" name="Elipsa 65"/>
          <p:cNvSpPr/>
          <p:nvPr/>
        </p:nvSpPr>
        <p:spPr>
          <a:xfrm>
            <a:off x="5143500" y="2000250"/>
            <a:ext cx="1857375" cy="571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dirty="0"/>
              <a:t>nekatolíci</a:t>
            </a:r>
          </a:p>
        </p:txBody>
      </p:sp>
      <p:sp>
        <p:nvSpPr>
          <p:cNvPr id="73" name="Elipsa 72"/>
          <p:cNvSpPr/>
          <p:nvPr/>
        </p:nvSpPr>
        <p:spPr>
          <a:xfrm>
            <a:off x="3429000" y="4500563"/>
            <a:ext cx="2428875" cy="642937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dirty="0"/>
              <a:t>Habsburkové</a:t>
            </a:r>
          </a:p>
        </p:txBody>
      </p:sp>
      <p:sp>
        <p:nvSpPr>
          <p:cNvPr id="74" name="Elipsa 73"/>
          <p:cNvSpPr/>
          <p:nvPr/>
        </p:nvSpPr>
        <p:spPr>
          <a:xfrm>
            <a:off x="6143625" y="4572000"/>
            <a:ext cx="2357438" cy="428625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dirty="0"/>
              <a:t>germanizace</a:t>
            </a:r>
          </a:p>
        </p:txBody>
      </p:sp>
      <p:sp>
        <p:nvSpPr>
          <p:cNvPr id="75" name="Elipsa 74"/>
          <p:cNvSpPr/>
          <p:nvPr/>
        </p:nvSpPr>
        <p:spPr>
          <a:xfrm>
            <a:off x="3714750" y="5857875"/>
            <a:ext cx="1857375" cy="57150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dirty="0"/>
              <a:t>národní obrození</a:t>
            </a:r>
          </a:p>
        </p:txBody>
      </p:sp>
      <p:sp>
        <p:nvSpPr>
          <p:cNvPr id="76" name="Elipsa 75"/>
          <p:cNvSpPr/>
          <p:nvPr/>
        </p:nvSpPr>
        <p:spPr>
          <a:xfrm>
            <a:off x="6072188" y="5786438"/>
            <a:ext cx="2643187" cy="714375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dirty="0">
                <a:solidFill>
                  <a:schemeClr val="bg1"/>
                </a:solidFill>
              </a:rPr>
              <a:t>čeští intelektuálové</a:t>
            </a:r>
          </a:p>
        </p:txBody>
      </p:sp>
      <p:sp>
        <p:nvSpPr>
          <p:cNvPr id="88" name="Elipsa 87"/>
          <p:cNvSpPr/>
          <p:nvPr/>
        </p:nvSpPr>
        <p:spPr>
          <a:xfrm>
            <a:off x="571500" y="4786313"/>
            <a:ext cx="2786063" cy="1071562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Romantismus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  <p:bldP spid="65" grpId="0" animBg="1"/>
      <p:bldP spid="66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2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3113" cy="923925"/>
          </a:xfrm>
        </p:spPr>
        <p:txBody>
          <a:bodyPr/>
          <a:lstStyle/>
          <a:p>
            <a:pPr algn="ctr"/>
            <a:r>
              <a:rPr lang="cs-CZ" sz="3400" b="1" smtClean="0">
                <a:solidFill>
                  <a:srgbClr val="762F00"/>
                </a:solidFill>
                <a:cs typeface="Trebuchet MS" pitchFamily="34" charset="0"/>
              </a:rPr>
              <a:t>ČESKÝ ROMANTISMUS</a:t>
            </a:r>
          </a:p>
        </p:txBody>
      </p:sp>
      <p:sp>
        <p:nvSpPr>
          <p:cNvPr id="18435" name="Zástupný symbol pro obsah 4"/>
          <p:cNvSpPr>
            <a:spLocks noGrp="1"/>
          </p:cNvSpPr>
          <p:nvPr>
            <p:ph sz="half" idx="1"/>
          </p:nvPr>
        </p:nvSpPr>
        <p:spPr>
          <a:xfrm>
            <a:off x="714375" y="2000250"/>
            <a:ext cx="3357563" cy="386080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  <a:defRPr/>
            </a:pPr>
            <a:endParaRPr lang="cs-CZ" sz="19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1900" b="1" dirty="0" smtClean="0"/>
              <a:t>Sběr lidových písní: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1900" b="1" dirty="0" smtClean="0"/>
              <a:t>Skladby a umělé písně na české texty: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1900" b="1" dirty="0" smtClean="0"/>
              <a:t>Rozvoj hudebního života:</a:t>
            </a:r>
          </a:p>
          <a:p>
            <a:pPr marL="457200" indent="-457200">
              <a:buFont typeface="Wingdings 2" pitchFamily="18" charset="2"/>
              <a:buNone/>
              <a:defRPr/>
            </a:pPr>
            <a:endParaRPr lang="cs-CZ" sz="1900" b="1" dirty="0" smtClean="0"/>
          </a:p>
          <a:p>
            <a:pPr marL="457200" indent="-457200">
              <a:buFont typeface="Wingdings 2" pitchFamily="18" charset="2"/>
              <a:buNone/>
              <a:defRPr/>
            </a:pPr>
            <a:endParaRPr lang="cs-CZ" sz="1900" b="1" dirty="0" smtClean="0"/>
          </a:p>
          <a:p>
            <a:pPr marL="457200" indent="-457200">
              <a:buFont typeface="+mj-lt"/>
              <a:buAutoNum type="arabicPeriod" startAt="4"/>
              <a:defRPr/>
            </a:pPr>
            <a:r>
              <a:rPr lang="cs-CZ" sz="1900" b="1" dirty="0" smtClean="0"/>
              <a:t>Vznik české opery:</a:t>
            </a:r>
          </a:p>
          <a:p>
            <a:pPr>
              <a:buFont typeface="Wingdings 2" pitchFamily="18" charset="2"/>
              <a:buNone/>
              <a:defRPr/>
            </a:pPr>
            <a:endParaRPr lang="cs-CZ" sz="2000" dirty="0" smtClean="0"/>
          </a:p>
        </p:txBody>
      </p:sp>
      <p:sp>
        <p:nvSpPr>
          <p:cNvPr id="18436" name="Zástupný symbol pro obsah 5"/>
          <p:cNvSpPr>
            <a:spLocks noGrp="1"/>
          </p:cNvSpPr>
          <p:nvPr>
            <p:ph sz="half" idx="2"/>
          </p:nvPr>
        </p:nvSpPr>
        <p:spPr>
          <a:xfrm>
            <a:off x="4214813" y="2143125"/>
            <a:ext cx="4572000" cy="4143375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buFont typeface="+mj-lt"/>
              <a:buAutoNum type="arabicPeriod"/>
              <a:defRPr/>
            </a:pPr>
            <a:endParaRPr lang="cs-CZ" sz="2200" dirty="0" smtClean="0"/>
          </a:p>
          <a:p>
            <a:pPr marL="514350" indent="-514350">
              <a:buFont typeface="+mj-lt"/>
              <a:buAutoNum type="arabicPeriod"/>
              <a:defRPr/>
            </a:pPr>
            <a:endParaRPr lang="cs-CZ" sz="4900" dirty="0" smtClean="0"/>
          </a:p>
          <a:p>
            <a:pPr marL="514350" indent="-514350">
              <a:buFont typeface="+mj-lt"/>
              <a:buAutoNum type="arabicPeriod"/>
              <a:defRPr/>
            </a:pPr>
            <a:endParaRPr lang="cs-CZ" sz="5800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7600" dirty="0" smtClean="0"/>
              <a:t>K. J. Erben, Fr. Sušil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7600" dirty="0" smtClean="0"/>
              <a:t>J. K. Tyl: </a:t>
            </a:r>
            <a:r>
              <a:rPr lang="cs-CZ" sz="7600" i="1" dirty="0" smtClean="0"/>
              <a:t>Fidlovačka – Kde domov můj</a:t>
            </a:r>
            <a:r>
              <a:rPr lang="cs-CZ" sz="7600" dirty="0" smtClean="0"/>
              <a:t>, 					 P. </a:t>
            </a:r>
            <a:r>
              <a:rPr lang="cs-CZ" sz="7600" dirty="0" err="1" smtClean="0"/>
              <a:t>Křížkovský</a:t>
            </a:r>
            <a:r>
              <a:rPr lang="cs-CZ" sz="7600" dirty="0" smtClean="0"/>
              <a:t>: </a:t>
            </a:r>
            <a:r>
              <a:rPr lang="cs-CZ" sz="7600" i="1" dirty="0" smtClean="0"/>
              <a:t>Utonulá, Odpadlý </a:t>
            </a:r>
            <a:r>
              <a:rPr lang="cs-CZ" sz="7600" dirty="0" smtClean="0"/>
              <a:t>(mužské sbory)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7600" dirty="0" smtClean="0"/>
              <a:t>Vznik: 						    1808 – Spolek k zvelebení hudebního umění v Čechách, 1811 – pražská konzervatoř, 1860 – Hlahol, Brněnská beseda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z="7600" dirty="0" smtClean="0"/>
              <a:t>J. K. </a:t>
            </a:r>
            <a:r>
              <a:rPr lang="cs-CZ" sz="7600" dirty="0" err="1" smtClean="0"/>
              <a:t>Chmelenský</a:t>
            </a:r>
            <a:r>
              <a:rPr lang="cs-CZ" sz="7600" dirty="0" smtClean="0"/>
              <a:t> a Fr. </a:t>
            </a:r>
            <a:r>
              <a:rPr lang="cs-CZ" sz="7600" dirty="0" err="1" smtClean="0"/>
              <a:t>Škroup</a:t>
            </a:r>
            <a:r>
              <a:rPr lang="cs-CZ" sz="7600" dirty="0" smtClean="0"/>
              <a:t>: </a:t>
            </a:r>
            <a:r>
              <a:rPr lang="cs-CZ" sz="7600" dirty="0" err="1" smtClean="0"/>
              <a:t>Dráteník</a:t>
            </a:r>
            <a:r>
              <a:rPr lang="cs-CZ" sz="7600" dirty="0" smtClean="0"/>
              <a:t>, Oldřich a Božena, Libušin sňatek</a:t>
            </a:r>
          </a:p>
          <a:p>
            <a:pPr marL="514350" indent="-514350">
              <a:buFont typeface="Wingdings 2" pitchFamily="18" charset="2"/>
              <a:buNone/>
              <a:defRPr/>
            </a:pPr>
            <a:endParaRPr lang="cs-CZ" sz="7600" dirty="0" smtClean="0"/>
          </a:p>
          <a:p>
            <a:pPr marL="514350" indent="-514350">
              <a:buFont typeface="+mj-lt"/>
              <a:buAutoNum type="arabicPeriod"/>
              <a:defRPr/>
            </a:pPr>
            <a:endParaRPr lang="cs-CZ" sz="4900" dirty="0" smtClean="0"/>
          </a:p>
          <a:p>
            <a:pPr marL="514350" indent="-514350">
              <a:buFont typeface="+mj-lt"/>
              <a:buAutoNum type="arabicPeriod"/>
              <a:defRPr/>
            </a:pPr>
            <a:endParaRPr lang="cs-CZ" sz="49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smtClean="0">
                <a:cs typeface="Trebuchet MS" pitchFamily="34" charset="0"/>
              </a:rPr>
              <a:t>Bedřich Smetana</a:t>
            </a:r>
            <a:br>
              <a:rPr lang="cs-CZ" b="1" smtClean="0">
                <a:cs typeface="Trebuchet MS" pitchFamily="34" charset="0"/>
              </a:rPr>
            </a:br>
            <a:r>
              <a:rPr lang="cs-CZ" b="1" smtClean="0">
                <a:cs typeface="Trebuchet MS" pitchFamily="34" charset="0"/>
              </a:rPr>
              <a:t> (2. 3. 1824 – 12. 5. 1884)</a:t>
            </a:r>
          </a:p>
        </p:txBody>
      </p:sp>
      <p:sp>
        <p:nvSpPr>
          <p:cNvPr id="19459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/>
          </a:p>
          <a:p>
            <a:pPr>
              <a:defRPr/>
            </a:pPr>
            <a:endParaRPr lang="cs-CZ" sz="2000" dirty="0" smtClean="0"/>
          </a:p>
          <a:p>
            <a:pPr>
              <a:buFont typeface="Wingdings 2" pitchFamily="18" charset="2"/>
              <a:buNone/>
              <a:defRPr/>
            </a:pPr>
            <a:endParaRPr lang="cs-CZ" sz="2000" dirty="0"/>
          </a:p>
          <a:p>
            <a:pPr>
              <a:defRPr/>
            </a:pPr>
            <a:r>
              <a:rPr lang="cs-CZ" sz="2000" dirty="0" smtClean="0"/>
              <a:t>Litomyšl – Praha</a:t>
            </a:r>
          </a:p>
          <a:p>
            <a:pPr>
              <a:defRPr/>
            </a:pPr>
            <a:r>
              <a:rPr lang="cs-CZ" sz="2000" dirty="0" smtClean="0"/>
              <a:t>mládí Jihlava, Německý Brod,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cs-CZ" sz="2000" dirty="0" smtClean="0"/>
              <a:t> Jindřichův Hradec, Praha, Plzeň</a:t>
            </a:r>
          </a:p>
          <a:p>
            <a:pPr>
              <a:defRPr/>
            </a:pPr>
            <a:r>
              <a:rPr lang="cs-CZ" sz="2000" dirty="0" smtClean="0"/>
              <a:t>učitel Josef </a:t>
            </a:r>
            <a:r>
              <a:rPr lang="cs-CZ" sz="2000" dirty="0" err="1" smtClean="0"/>
              <a:t>Proksch</a:t>
            </a:r>
            <a:r>
              <a:rPr lang="cs-CZ" sz="2000" dirty="0" smtClean="0"/>
              <a:t>, 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cs-CZ" sz="2000" dirty="0"/>
              <a:t>u</a:t>
            </a:r>
            <a:r>
              <a:rPr lang="cs-CZ" sz="2000" dirty="0" smtClean="0"/>
              <a:t>čil děti hraběte Leopolda </a:t>
            </a:r>
            <a:r>
              <a:rPr lang="cs-CZ" sz="2000" dirty="0" err="1" smtClean="0"/>
              <a:t>Thuna</a:t>
            </a:r>
            <a:endParaRPr lang="cs-CZ" sz="2000" dirty="0" smtClean="0"/>
          </a:p>
          <a:p>
            <a:pPr>
              <a:defRPr/>
            </a:pPr>
            <a:r>
              <a:rPr lang="cs-CZ" sz="2000" dirty="0" smtClean="0"/>
              <a:t>*hudební škola v Praze</a:t>
            </a:r>
          </a:p>
          <a:p>
            <a:pPr>
              <a:defRPr/>
            </a:pPr>
            <a:r>
              <a:rPr lang="cs-CZ" sz="2000" dirty="0" smtClean="0"/>
              <a:t>1. žena Kateřina Kolářová</a:t>
            </a:r>
          </a:p>
          <a:p>
            <a:pPr>
              <a:defRPr/>
            </a:pPr>
            <a:r>
              <a:rPr lang="cs-CZ" sz="2000" dirty="0" smtClean="0"/>
              <a:t>1856 dirigent </a:t>
            </a:r>
            <a:r>
              <a:rPr lang="cs-CZ" sz="2000" dirty="0" err="1" smtClean="0"/>
              <a:t>Götteborg</a:t>
            </a:r>
            <a:endParaRPr lang="cs-CZ" sz="2000" dirty="0" smtClean="0"/>
          </a:p>
          <a:p>
            <a:pPr>
              <a:defRPr/>
            </a:pPr>
            <a:r>
              <a:rPr lang="cs-CZ" sz="2000" dirty="0" smtClean="0"/>
              <a:t>1859 smrt ženy/ nový sňatek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cs-CZ" sz="2000" dirty="0" smtClean="0"/>
              <a:t>s </a:t>
            </a:r>
            <a:r>
              <a:rPr lang="cs-CZ" sz="2000" dirty="0" err="1" smtClean="0"/>
              <a:t>Bettynou</a:t>
            </a:r>
            <a:r>
              <a:rPr lang="cs-CZ" sz="2000" dirty="0" smtClean="0"/>
              <a:t> Ferdinandovou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 smtClean="0"/>
          </a:p>
        </p:txBody>
      </p:sp>
      <p:pic>
        <p:nvPicPr>
          <p:cNvPr id="19460" name="Picture 4" descr="http://upload.wikimedia.org/wikipedia/commons/4/4f/JanMula%C4%8D-Bed%C5%99ichSmeta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060575"/>
            <a:ext cx="2857500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Obdélník 6"/>
          <p:cNvSpPr>
            <a:spLocks noChangeArrowheads="1"/>
          </p:cNvSpPr>
          <p:nvPr/>
        </p:nvSpPr>
        <p:spPr bwMode="auto">
          <a:xfrm>
            <a:off x="5580063" y="5805488"/>
            <a:ext cx="29289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600"/>
              <a:t>http://upload.wikimedia.org/wikipedia/commons/4/4f/JanMula%C4%8D-Bed%C5%99ichSmetana.jpg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 smtClean="0"/>
          </a:p>
          <a:p>
            <a:pPr>
              <a:defRPr/>
            </a:pPr>
            <a:r>
              <a:rPr lang="cs-CZ" sz="2000" dirty="0" smtClean="0"/>
              <a:t>1866 kapelník </a:t>
            </a:r>
            <a:r>
              <a:rPr lang="cs-CZ" sz="2000" dirty="0" smtClean="0"/>
              <a:t>Prozatímního </a:t>
            </a:r>
            <a:r>
              <a:rPr lang="cs-CZ" sz="2000" dirty="0" smtClean="0"/>
              <a:t>divadla</a:t>
            </a:r>
          </a:p>
          <a:p>
            <a:pPr>
              <a:defRPr/>
            </a:pPr>
            <a:r>
              <a:rPr lang="cs-CZ" sz="2000" dirty="0" smtClean="0"/>
              <a:t>pianista, sbormistr </a:t>
            </a:r>
            <a:r>
              <a:rPr lang="cs-CZ" sz="2000" dirty="0" err="1" smtClean="0"/>
              <a:t>Hlaholu</a:t>
            </a:r>
            <a:r>
              <a:rPr lang="cs-CZ" sz="2000" dirty="0" smtClean="0"/>
              <a:t>, </a:t>
            </a:r>
            <a:r>
              <a:rPr lang="cs-CZ" sz="2000" dirty="0" err="1" smtClean="0"/>
              <a:t>přdeseda</a:t>
            </a:r>
            <a:r>
              <a:rPr lang="cs-CZ" sz="2000" dirty="0" smtClean="0"/>
              <a:t> Umělecké besedy, kritik Národních listů</a:t>
            </a:r>
          </a:p>
          <a:p>
            <a:pPr>
              <a:defRPr/>
            </a:pPr>
            <a:r>
              <a:rPr lang="cs-CZ" sz="2000" dirty="0" smtClean="0"/>
              <a:t>1874 ohluchl – 1876 odchod do </a:t>
            </a:r>
            <a:r>
              <a:rPr lang="cs-CZ" sz="2000" dirty="0" err="1" smtClean="0"/>
              <a:t>Jabkenic</a:t>
            </a:r>
            <a:r>
              <a:rPr lang="cs-CZ" sz="2000" dirty="0" smtClean="0"/>
              <a:t> – ústav             pro choromyslné Praha – 1884 umírá</a:t>
            </a:r>
          </a:p>
          <a:p>
            <a:pPr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Klavírní: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Kvapík D dur, Luisina polka,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Bettina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polka,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Lístky do památníku, České tance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Opery: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Bra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Pro,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Da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hlinkClick r:id="rId2"/>
              </a:rPr>
              <a:t>Li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Dvě,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Hu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Ta,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Če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Vi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 err="1" smtClean="0">
                <a:solidFill>
                  <a:schemeClr val="accent5">
                    <a:lumMod val="50000"/>
                  </a:schemeClr>
                </a:solidFill>
              </a:rPr>
              <a:t>Symf</a:t>
            </a: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. básně: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Má Vlast – Vy,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Vl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Šá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Z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če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lu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a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há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T,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Bl</a:t>
            </a:r>
            <a:endParaRPr lang="cs-CZ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ze Švédska – Richard III.,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Valdštýnův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Tábor,  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Hakon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Jarl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 err="1" smtClean="0">
                <a:solidFill>
                  <a:schemeClr val="accent5">
                    <a:lumMod val="50000"/>
                  </a:schemeClr>
                </a:solidFill>
              </a:rPr>
              <a:t>Smyč</a:t>
            </a: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. kvartet: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Z mého života, </a:t>
            </a: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Kantáta: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Česká píseň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Sbory: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Ž – Přiletěly vlaštovičky, Má hvězda, Západ,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		M - Odrodilec</a:t>
            </a:r>
          </a:p>
          <a:p>
            <a:pPr>
              <a:buFont typeface="Wingdings 2" pitchFamily="18" charset="2"/>
              <a:buNone/>
              <a:defRPr/>
            </a:pPr>
            <a:endParaRPr lang="cs-CZ" sz="2000" dirty="0" smtClean="0"/>
          </a:p>
          <a:p>
            <a:pPr>
              <a:buFont typeface="Wingdings 2" pitchFamily="18" charset="2"/>
              <a:buNone/>
              <a:defRPr/>
            </a:pPr>
            <a:endParaRPr lang="cs-CZ" sz="2000" dirty="0" smtClean="0"/>
          </a:p>
          <a:p>
            <a:pPr>
              <a:buFont typeface="Wingdings 2" pitchFamily="18" charset="2"/>
              <a:buNone/>
              <a:defRPr/>
            </a:pPr>
            <a:endParaRPr lang="cs-CZ" sz="2000" dirty="0" smtClean="0"/>
          </a:p>
          <a:p>
            <a:pPr>
              <a:buFont typeface="Wingdings 2" pitchFamily="18" charset="2"/>
              <a:buNone/>
              <a:defRPr/>
            </a:pPr>
            <a:endParaRPr lang="cs-CZ" sz="20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2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3113" cy="923925"/>
          </a:xfrm>
        </p:spPr>
        <p:txBody>
          <a:bodyPr/>
          <a:lstStyle/>
          <a:p>
            <a:pPr algn="ctr"/>
            <a:r>
              <a:rPr lang="cs-CZ" b="1" smtClean="0">
                <a:cs typeface="Trebuchet MS" pitchFamily="34" charset="0"/>
              </a:rPr>
              <a:t>Antonín Dvořák</a:t>
            </a:r>
            <a:br>
              <a:rPr lang="cs-CZ" b="1" smtClean="0">
                <a:cs typeface="Trebuchet MS" pitchFamily="34" charset="0"/>
              </a:rPr>
            </a:br>
            <a:r>
              <a:rPr lang="cs-CZ" b="1" smtClean="0">
                <a:cs typeface="Trebuchet MS" pitchFamily="34" charset="0"/>
              </a:rPr>
              <a:t>(8. 9. 1841 – 1. 5. 1904)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1009650" y="1809750"/>
            <a:ext cx="5075238" cy="4427538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endParaRPr lang="cs-CZ" sz="2000" dirty="0" smtClean="0"/>
          </a:p>
          <a:p>
            <a:pPr>
              <a:defRPr/>
            </a:pPr>
            <a:r>
              <a:rPr lang="cs-CZ" sz="2400" dirty="0" err="1" smtClean="0"/>
              <a:t>Nelahozeves</a:t>
            </a:r>
            <a:r>
              <a:rPr lang="cs-CZ" sz="2400" dirty="0" smtClean="0"/>
              <a:t> – Praha</a:t>
            </a:r>
          </a:p>
          <a:p>
            <a:pPr>
              <a:defRPr/>
            </a:pPr>
            <a:r>
              <a:rPr lang="cs-CZ" sz="2400" dirty="0" smtClean="0"/>
              <a:t>díky strýci J. </a:t>
            </a:r>
            <a:r>
              <a:rPr lang="cs-CZ" sz="2400" dirty="0" err="1" smtClean="0"/>
              <a:t>Zděňkovi</a:t>
            </a:r>
            <a:r>
              <a:rPr lang="cs-CZ" sz="2400" dirty="0" smtClean="0"/>
              <a:t> a učiteli A. </a:t>
            </a:r>
            <a:r>
              <a:rPr lang="cs-CZ" sz="2400" dirty="0" err="1" smtClean="0"/>
              <a:t>Liehmannovi</a:t>
            </a:r>
            <a:r>
              <a:rPr lang="cs-CZ" sz="2400" dirty="0" smtClean="0"/>
              <a:t> varhanická škola </a:t>
            </a:r>
          </a:p>
          <a:p>
            <a:pPr>
              <a:defRPr/>
            </a:pPr>
            <a:r>
              <a:rPr lang="cs-CZ" sz="2400" dirty="0" smtClean="0"/>
              <a:t>violista </a:t>
            </a:r>
            <a:r>
              <a:rPr lang="cs-CZ" sz="2400" dirty="0" err="1" smtClean="0"/>
              <a:t>Komzákovy</a:t>
            </a:r>
            <a:r>
              <a:rPr lang="cs-CZ" sz="2400" dirty="0" smtClean="0"/>
              <a:t> kapely</a:t>
            </a:r>
          </a:p>
          <a:p>
            <a:pPr>
              <a:defRPr/>
            </a:pPr>
            <a:r>
              <a:rPr lang="cs-CZ" sz="2400" dirty="0" smtClean="0"/>
              <a:t>za Smetany v orchestru </a:t>
            </a:r>
            <a:r>
              <a:rPr lang="cs-CZ" sz="2400" dirty="0" err="1" smtClean="0"/>
              <a:t>Prozatimního</a:t>
            </a:r>
            <a:r>
              <a:rPr lang="cs-CZ" sz="2400" dirty="0" smtClean="0"/>
              <a:t> divadla</a:t>
            </a:r>
          </a:p>
          <a:p>
            <a:pPr>
              <a:defRPr/>
            </a:pPr>
            <a:r>
              <a:rPr lang="cs-CZ" sz="2400" dirty="0" smtClean="0"/>
              <a:t>70. léta – provedl </a:t>
            </a:r>
            <a:r>
              <a:rPr lang="cs-CZ" sz="2400" dirty="0" err="1" smtClean="0"/>
              <a:t>kanátu</a:t>
            </a:r>
            <a:r>
              <a:rPr lang="cs-CZ" sz="2400" dirty="0" smtClean="0"/>
              <a:t> Hymnus – tím zlepšení finanční situace – sňatek s Annou Čermákovou + díky Brahmsovi vydání Moravských dvojzpěvů a Slovan. tanců u Karla </a:t>
            </a:r>
            <a:r>
              <a:rPr lang="cs-CZ" sz="2400" dirty="0" err="1" smtClean="0"/>
              <a:t>Simrocka</a:t>
            </a:r>
            <a:r>
              <a:rPr lang="cs-CZ" sz="2400" dirty="0" smtClean="0"/>
              <a:t> –                              pak mohl jen komponovat</a:t>
            </a:r>
          </a:p>
          <a:p>
            <a:pPr>
              <a:defRPr/>
            </a:pPr>
            <a:endParaRPr lang="cs-CZ" sz="2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6084888" y="1809750"/>
            <a:ext cx="2047875" cy="4051300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endParaRPr lang="cs-CZ" dirty="0"/>
          </a:p>
        </p:txBody>
      </p:sp>
      <p:pic>
        <p:nvPicPr>
          <p:cNvPr id="21509" name="Picture 4" descr="File:Dvora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2205038"/>
            <a:ext cx="20447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Obdélník 5"/>
          <p:cNvSpPr>
            <a:spLocks noChangeArrowheads="1"/>
          </p:cNvSpPr>
          <p:nvPr/>
        </p:nvSpPr>
        <p:spPr bwMode="auto">
          <a:xfrm>
            <a:off x="6084888" y="5300663"/>
            <a:ext cx="20002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600"/>
              <a:t>http://upload.wikimedia.org/wikipedia/commons/f/fb/Dvorak1.jpg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eaLnBrk="1" hangingPunct="1">
              <a:defRPr/>
            </a:pPr>
            <a:endParaRPr lang="cs-CZ" sz="2000" dirty="0" smtClean="0"/>
          </a:p>
          <a:p>
            <a:pPr eaLnBrk="1" hangingPunct="1">
              <a:defRPr/>
            </a:pPr>
            <a:endParaRPr lang="cs-CZ" sz="2000" dirty="0" smtClean="0"/>
          </a:p>
          <a:p>
            <a:pPr eaLnBrk="1" hangingPunct="1">
              <a:defRPr/>
            </a:pPr>
            <a:endParaRPr lang="cs-CZ" sz="2000" dirty="0" smtClean="0"/>
          </a:p>
          <a:p>
            <a:pPr eaLnBrk="1" hangingPunct="1">
              <a:defRPr/>
            </a:pPr>
            <a:endParaRPr lang="cs-CZ" sz="2000" dirty="0" smtClean="0"/>
          </a:p>
          <a:p>
            <a:pPr eaLnBrk="1" hangingPunct="1">
              <a:defRPr/>
            </a:pPr>
            <a:r>
              <a:rPr lang="cs-CZ" sz="2000" dirty="0" smtClean="0"/>
              <a:t>1890 doktorát v Cambridge, 1891 doktorát v KU</a:t>
            </a:r>
          </a:p>
          <a:p>
            <a:pPr eaLnBrk="1" hangingPunct="1">
              <a:defRPr/>
            </a:pPr>
            <a:r>
              <a:rPr lang="cs-CZ" sz="2000" dirty="0" smtClean="0"/>
              <a:t>člen akademie věd a umění, poslanec panské sněmovny, ředitel pražské a 1892 – 1895 Národní konzervatoře v NY</a:t>
            </a:r>
          </a:p>
          <a:p>
            <a:pPr eaLnBrk="1" hangingPunct="1">
              <a:defRPr/>
            </a:pPr>
            <a:r>
              <a:rPr lang="cs-CZ" sz="2000" dirty="0" smtClean="0"/>
              <a:t>1890 učitel skladby na pražské konzervatoři – žáci J. Suk, V. Novák, O. Nedbal</a:t>
            </a:r>
          </a:p>
          <a:p>
            <a:pPr eaLnBrk="1" hangingPunct="1">
              <a:defRPr/>
            </a:pPr>
            <a:r>
              <a:rPr lang="cs-CZ" sz="2000" dirty="0" smtClean="0"/>
              <a:t>po jeho smrti zpochybňován jako spoluzakladatel české národní hudby – změna až 2. </a:t>
            </a:r>
            <a:r>
              <a:rPr lang="cs-CZ" sz="2000" dirty="0" err="1" smtClean="0"/>
              <a:t>pol</a:t>
            </a:r>
            <a:r>
              <a:rPr lang="cs-CZ" sz="2000" dirty="0" smtClean="0"/>
              <a:t>. 20. století</a:t>
            </a:r>
          </a:p>
          <a:p>
            <a:pPr eaLnBrk="1" hangingPunct="1">
              <a:defRPr/>
            </a:pPr>
            <a:endParaRPr lang="cs-CZ" sz="2000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Klavírní: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Humoresky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op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. 101,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hlinkClick r:id="rId2"/>
              </a:rPr>
              <a:t>Slovanské tance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čtyřruč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. kl.)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Předehra: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Můj domov, </a:t>
            </a:r>
            <a:r>
              <a:rPr lang="cs-CZ" sz="2000" b="1" dirty="0" err="1" smtClean="0">
                <a:solidFill>
                  <a:schemeClr val="accent5">
                    <a:lumMod val="50000"/>
                  </a:schemeClr>
                </a:solidFill>
              </a:rPr>
              <a:t>Symf</a:t>
            </a: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. básně: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Vodník, Polednice, Zlatý kolovrat, Holoubek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Symfonie: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9/ 8. G dur Anglická,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9. e moll Z nového světa</a:t>
            </a:r>
            <a:endParaRPr lang="cs-CZ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Písňové cykly: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Cikánské melodie,  Biblické písně, Milostné písně, Moravské dvojzpěvy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Sakrální: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Requiem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Te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Deum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Stabat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Mater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Opery: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Jakobín, Čert a Káča,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hlinkClick r:id="rId4"/>
              </a:rPr>
              <a:t>Rusalka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Armida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accent5">
                    <a:lumMod val="50000"/>
                  </a:schemeClr>
                </a:solidFill>
              </a:rPr>
              <a:t>Dimitrij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, …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sz="2000" dirty="0" smtClean="0"/>
          </a:p>
          <a:p>
            <a:pPr eaLnBrk="1" hangingPunct="1">
              <a:defRPr/>
            </a:pPr>
            <a:endParaRPr lang="cs-CZ" sz="20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2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3113" cy="923925"/>
          </a:xfrm>
        </p:spPr>
        <p:txBody>
          <a:bodyPr/>
          <a:lstStyle/>
          <a:p>
            <a:pPr algn="ctr"/>
            <a:r>
              <a:rPr lang="cs-CZ" b="1" smtClean="0">
                <a:cs typeface="Trebuchet MS" pitchFamily="34" charset="0"/>
              </a:rPr>
              <a:t>Smetana + Dvořák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009650" y="1809750"/>
            <a:ext cx="3471863" cy="4427538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sz="2800" dirty="0" smtClean="0"/>
              <a:t>Jak propagovali Čechy?</a:t>
            </a:r>
          </a:p>
          <a:p>
            <a:pPr lvl="2">
              <a:defRPr/>
            </a:pPr>
            <a:endParaRPr lang="cs-CZ" sz="1000" dirty="0" smtClean="0"/>
          </a:p>
          <a:p>
            <a:pPr>
              <a:buFont typeface="Wingdings 2" pitchFamily="18" charset="2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sz="2800" dirty="0" smtClean="0"/>
          </a:p>
          <a:p>
            <a:pPr>
              <a:buFont typeface="Wingdings 2" pitchFamily="18" charset="2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Která díla mají českou nebo slovanskou tématiku?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62488" y="1628775"/>
            <a:ext cx="3470275" cy="46799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Smetana - hudební škola, Hlahol, kritiky../ Dvořák – cítil se Čechem – Largo z Novosvětské</a:t>
            </a:r>
          </a:p>
          <a:p>
            <a:pPr>
              <a:buFont typeface="Wingdings 2" pitchFamily="18" charset="2"/>
              <a:buNone/>
              <a:defRPr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Opery Smetany,…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Dvořákovy Slovanské tance,…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>
              <a:cs typeface="Trebuchet MS" pitchFamily="34" charset="0"/>
            </a:endParaRPr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type="tbl" idx="1"/>
          </p:nvPr>
        </p:nvGraphicFramePr>
        <p:xfrm>
          <a:off x="457200" y="476250"/>
          <a:ext cx="8229600" cy="612068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5760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54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2: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Žáci se nad danými otázkami zamýšlejí – diskutují – výsledkem je pak krátký dotazník. Tyto myšlenky pak vedou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 možnému vcítění se do života 19. století spolu s následujícím výkladem v rámci dalších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slidů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3: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Učitel má v poznámkách otázky, které vedou žáky k přemýšlení  o životě hudebníků v daných obdobích  a ke srovnání. Popř. mohou žáci vydedukovat další vývoj.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Po kliknutí myší se po položené otázce objeví odpověď.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4: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Po předchozích aktivitách již žáci tuší nějaký možný vývoj hudebního života za romantismu. Učitel se na něj tedy může zeptat, pak podá výklad. Slide slouží jako přehled základních informací.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Slidy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5 – 8: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Jsou výkladovými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slidy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k životům Smetany a Dvořáka. Jsou zde hypertextové odkazy, se kterými učitel opět kreativně  pracuje – např. popíše, jaké děje obsahuje Vltava, žáci se např. pokusí tyto děje  najít, u svatby na břehu Vltavy např. určí metrum, atd.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9: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Je shrnujícím. Žáci si díky němu uvědomí,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jak tedy konkrétně 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Smetana s Dvořákem pomáhali českému odkazu.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z="3400" b="1" smtClean="0">
                <a:cs typeface="Trebuchet MS" pitchFamily="34" charset="0"/>
              </a:rPr>
              <a:t>Zdroje: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1600" smtClean="0"/>
              <a:t>Hurník, Lukáš, Charalambidis, Alexandros. Hudební výchova 2 pro gymnázia. Praha: 2003, str. 53 – 58</a:t>
            </a:r>
          </a:p>
          <a:p>
            <a:pPr eaLnBrk="1" hangingPunct="1"/>
            <a:r>
              <a:rPr lang="cs-CZ" sz="1600" smtClean="0"/>
              <a:t>Schnierer, Miloš. Dějiny hudby. Brno: 1990, str. 114 - 122</a:t>
            </a:r>
          </a:p>
          <a:p>
            <a:pPr eaLnBrk="1" hangingPunct="1"/>
            <a:r>
              <a:rPr lang="cs-CZ" sz="1600" smtClean="0">
                <a:hlinkClick r:id="rId2"/>
              </a:rPr>
              <a:t>http://commons.wikimedia.org/wiki/File:JanMula%C4%8D-Bed%C5%99ichSmetana.jpg</a:t>
            </a:r>
            <a:r>
              <a:rPr lang="cs-CZ" sz="1600" smtClean="0"/>
              <a:t>, 30. 3. 2014</a:t>
            </a:r>
          </a:p>
          <a:p>
            <a:pPr eaLnBrk="1" hangingPunct="1"/>
            <a:r>
              <a:rPr lang="cs-CZ" sz="1600" smtClean="0">
                <a:hlinkClick r:id="rId3"/>
              </a:rPr>
              <a:t>http://upload.wikimedia.org/wikipedia/commons/f/fb/Dvorak1.jpg</a:t>
            </a:r>
            <a:r>
              <a:rPr lang="cs-CZ" sz="1600" smtClean="0"/>
              <a:t>, 30. 3. 2014</a:t>
            </a:r>
          </a:p>
          <a:p>
            <a:pPr eaLnBrk="1" hangingPunct="1"/>
            <a:r>
              <a:rPr lang="cs-CZ" sz="1600" smtClean="0">
                <a:hlinkClick r:id="rId4"/>
              </a:rPr>
              <a:t>http://www.youtube.com/watch?v=MwuNqcKUxto</a:t>
            </a:r>
            <a:r>
              <a:rPr lang="cs-CZ" sz="1600" smtClean="0"/>
              <a:t>, 6. 4. 2014</a:t>
            </a:r>
          </a:p>
          <a:p>
            <a:pPr eaLnBrk="1" hangingPunct="1"/>
            <a:r>
              <a:rPr lang="cs-CZ" sz="1600" smtClean="0">
                <a:hlinkClick r:id="rId5"/>
              </a:rPr>
              <a:t>http://www.youtube.com/watch?v=4JBSmJkpfq0</a:t>
            </a:r>
            <a:r>
              <a:rPr lang="cs-CZ" sz="1600" smtClean="0"/>
              <a:t>, 6. 4. 2014</a:t>
            </a:r>
          </a:p>
          <a:p>
            <a:pPr eaLnBrk="1" hangingPunct="1"/>
            <a:r>
              <a:rPr lang="cs-CZ" sz="1600" smtClean="0">
                <a:hlinkClick r:id="rId6"/>
              </a:rPr>
              <a:t>http://www.youtube.com/watch?v=ASlch7R1Zvo</a:t>
            </a:r>
            <a:r>
              <a:rPr lang="cs-CZ" sz="1600" smtClean="0"/>
              <a:t>, 6. 4. 2014</a:t>
            </a:r>
          </a:p>
          <a:p>
            <a:pPr eaLnBrk="1" hangingPunct="1"/>
            <a:r>
              <a:rPr lang="cs-CZ" sz="1600" smtClean="0">
                <a:hlinkClick r:id="rId7"/>
              </a:rPr>
              <a:t>http://www.youtube.com/watch?v=kCI8s8bXhh8</a:t>
            </a:r>
            <a:r>
              <a:rPr lang="cs-CZ" sz="1600" smtClean="0"/>
              <a:t>, 6. 4. 2014</a:t>
            </a:r>
          </a:p>
          <a:p>
            <a:pPr eaLnBrk="1" hangingPunct="1"/>
            <a:r>
              <a:rPr lang="cs-CZ" sz="1600" smtClean="0">
                <a:hlinkClick r:id="rId8"/>
              </a:rPr>
              <a:t>http://www.youtube.com/watch?v=oDBxfFq9EM0</a:t>
            </a:r>
            <a:r>
              <a:rPr lang="cs-CZ" sz="1600" smtClean="0"/>
              <a:t>, 6. 4. 2014</a:t>
            </a:r>
          </a:p>
          <a:p>
            <a:pPr eaLnBrk="1" hangingPunct="1"/>
            <a:r>
              <a:rPr lang="cs-CZ" sz="1600" smtClean="0"/>
              <a:t>Toto dílo je k dispozici pod licencí CC BY-SA.</a:t>
            </a:r>
          </a:p>
        </p:txBody>
      </p:sp>
      <p:pic>
        <p:nvPicPr>
          <p:cNvPr id="25604" name="Picture 46" descr="logo_pruhl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1309</TotalTime>
  <Words>991</Words>
  <Application>Microsoft Office PowerPoint</Application>
  <PresentationFormat>Předvádění na obrazovce (4:3)</PresentationFormat>
  <Paragraphs>188</Paragraphs>
  <Slides>11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20" baseType="lpstr">
      <vt:lpstr>Arial</vt:lpstr>
      <vt:lpstr>Verdana</vt:lpstr>
      <vt:lpstr>Trebuchet MS</vt:lpstr>
      <vt:lpstr>Wingdings 2</vt:lpstr>
      <vt:lpstr>Calibri</vt:lpstr>
      <vt:lpstr>Times New Roman</vt:lpstr>
      <vt:lpstr>Wingdings</vt:lpstr>
      <vt:lpstr>Courier New</vt:lpstr>
      <vt:lpstr>Summer</vt:lpstr>
      <vt:lpstr>Snímek 1</vt:lpstr>
      <vt:lpstr>ČEŠI, ČECHY – „KDYKDEJAKKOLIV“</vt:lpstr>
      <vt:lpstr>HUDEBNÍCI NA POZADÍ KLASICISMU x ROMANTISMU</vt:lpstr>
      <vt:lpstr>ČESKÝ ROMANTISMUS</vt:lpstr>
      <vt:lpstr>Bedřich Smetana  (2. 3. 1824 – 12. 5. 1884)</vt:lpstr>
      <vt:lpstr>Snímek 6</vt:lpstr>
      <vt:lpstr>Antonín Dvořák (8. 9. 1841 – 1. 5. 1904)</vt:lpstr>
      <vt:lpstr>Snímek 8</vt:lpstr>
      <vt:lpstr>Smetana + Dvořák</vt:lpstr>
      <vt:lpstr>Snímek 10</vt:lpstr>
      <vt:lpstr>Zdroje:</vt:lpstr>
    </vt:vector>
  </TitlesOfParts>
  <Company>Privat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Jitka Husáková</dc:creator>
  <cp:lastModifiedBy>Dum</cp:lastModifiedBy>
  <cp:revision>81</cp:revision>
  <dcterms:created xsi:type="dcterms:W3CDTF">2012-07-13T11:26:26Z</dcterms:created>
  <dcterms:modified xsi:type="dcterms:W3CDTF">2014-04-07T06:19:54Z</dcterms:modified>
</cp:coreProperties>
</file>