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1" r:id="rId5"/>
    <p:sldId id="262" r:id="rId6"/>
    <p:sldId id="263" r:id="rId7"/>
    <p:sldId id="264" r:id="rId8"/>
    <p:sldId id="265" r:id="rId9"/>
    <p:sldId id="266" r:id="rId10"/>
    <p:sldId id="267" r:id="rId11"/>
    <p:sldId id="274" r:id="rId12"/>
    <p:sldId id="270" r:id="rId13"/>
    <p:sldId id="271" r:id="rId14"/>
    <p:sldId id="272" r:id="rId15"/>
    <p:sldId id="273" r:id="rId16"/>
    <p:sldId id="269" r:id="rId17"/>
    <p:sldId id="275" r:id="rId18"/>
    <p:sldId id="276" r:id="rId19"/>
    <p:sldId id="278" r:id="rId20"/>
    <p:sldId id="277" r:id="rId21"/>
    <p:sldId id="279" r:id="rId22"/>
    <p:sldId id="280" r:id="rId23"/>
    <p:sldId id="281" r:id="rId24"/>
    <p:sldId id="282" r:id="rId25"/>
    <p:sldId id="283" r:id="rId26"/>
    <p:sldId id="284" r:id="rId27"/>
    <p:sldId id="258" r:id="rId28"/>
    <p:sldId id="268" r:id="rId29"/>
  </p:sldIdLst>
  <p:sldSz cx="9144000" cy="5143500" type="screen16x9"/>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8" d="100"/>
          <a:sy n="98" d="100"/>
        </p:scale>
        <p:origin x="-576" y="9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597819"/>
            <a:ext cx="7772400" cy="1102519"/>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D5D369E-FF4C-4AD6-8F41-8ABD4437AB99}" type="datetimeFigureOut">
              <a:rPr lang="cs-CZ" smtClean="0"/>
              <a:t>6.4.2014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1571480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D5D369E-FF4C-4AD6-8F41-8ABD4437AB99}" type="datetimeFigureOut">
              <a:rPr lang="cs-CZ" smtClean="0"/>
              <a:t>6.4.2014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4119962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3305176"/>
            <a:ext cx="7772400" cy="1021556"/>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D5D369E-FF4C-4AD6-8F41-8ABD4437AB99}" type="datetimeFigureOut">
              <a:rPr lang="cs-CZ" smtClean="0"/>
              <a:t>6.4.2014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2199344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D5D369E-FF4C-4AD6-8F41-8ABD4437AB99}" type="datetimeFigureOut">
              <a:rPr lang="cs-CZ" smtClean="0"/>
              <a:t>6.4.2014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4270512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05979"/>
            <a:ext cx="8229600" cy="857250"/>
          </a:xfrm>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D5D369E-FF4C-4AD6-8F41-8ABD4437AB99}" type="datetimeFigureOut">
              <a:rPr lang="cs-CZ" smtClean="0"/>
              <a:t>6.4.2014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1140488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D5D369E-FF4C-4AD6-8F41-8ABD4437AB99}" type="datetimeFigureOut">
              <a:rPr lang="cs-CZ" smtClean="0"/>
              <a:t>6.4.2014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2902919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D5D369E-FF4C-4AD6-8F41-8ABD4437AB99}" type="datetimeFigureOut">
              <a:rPr lang="cs-CZ" smtClean="0"/>
              <a:t>6.4.2014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3935422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1" y="204787"/>
            <a:ext cx="3008313" cy="871538"/>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D5D369E-FF4C-4AD6-8F41-8ABD4437AB99}" type="datetimeFigureOut">
              <a:rPr lang="cs-CZ" smtClean="0"/>
              <a:t>6.4.2014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12148689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3600450"/>
            <a:ext cx="5486400" cy="425054"/>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D5D369E-FF4C-4AD6-8F41-8ABD4437AB99}" type="datetimeFigureOut">
              <a:rPr lang="cs-CZ" smtClean="0"/>
              <a:t>6.4.2014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4063953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D5D369E-FF4C-4AD6-8F41-8ABD4437AB99}" type="datetimeFigureOut">
              <a:rPr lang="cs-CZ" smtClean="0"/>
              <a:t>6.4.2014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3363939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154781"/>
            <a:ext cx="2057400" cy="3290888"/>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154781"/>
            <a:ext cx="6019800" cy="3290888"/>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D5D369E-FF4C-4AD6-8F41-8ABD4437AB99}" type="datetimeFigureOut">
              <a:rPr lang="cs-CZ" smtClean="0"/>
              <a:t>6.4.2014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CC14A61-42D7-40E6-B44D-27EEB135EFAD}" type="slidenum">
              <a:rPr lang="cs-CZ" smtClean="0"/>
              <a:t>‹#›</a:t>
            </a:fld>
            <a:endParaRPr lang="cs-CZ"/>
          </a:p>
        </p:txBody>
      </p:sp>
    </p:spTree>
    <p:extLst>
      <p:ext uri="{BB962C8B-B14F-4D97-AF65-F5344CB8AC3E}">
        <p14:creationId xmlns:p14="http://schemas.microsoft.com/office/powerpoint/2010/main" val="1505913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D5D369E-FF4C-4AD6-8F41-8ABD4437AB99}" type="datetimeFigureOut">
              <a:rPr lang="cs-CZ" smtClean="0"/>
              <a:t>6.4.2014</a:t>
            </a:fld>
            <a:endParaRPr lang="cs-CZ"/>
          </a:p>
        </p:txBody>
      </p:sp>
      <p:sp>
        <p:nvSpPr>
          <p:cNvPr id="5" name="Zástupný symbol pro zápatí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1CC14A61-42D7-40E6-B44D-27EEB135EFAD}" type="slidenum">
              <a:rPr lang="cs-CZ" smtClean="0"/>
              <a:t>‹#›</a:t>
            </a:fld>
            <a:endParaRPr lang="cs-CZ"/>
          </a:p>
        </p:txBody>
      </p:sp>
    </p:spTree>
    <p:extLst>
      <p:ext uri="{BB962C8B-B14F-4D97-AF65-F5344CB8AC3E}">
        <p14:creationId xmlns:p14="http://schemas.microsoft.com/office/powerpoint/2010/main" val="2010195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jpe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image" Target="../media/image2.tmp"/><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5" Type="http://schemas.openxmlformats.org/officeDocument/2006/relationships/image" Target="../media/image5.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hyperlink" Target="http://upload.wikimedia.org/wikipedia/commons/e/e9/Zelivsky1.JPG" TargetMode="Externa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8" Type="http://schemas.openxmlformats.org/officeDocument/2006/relationships/hyperlink" Target="http://upload.wikimedia.org/wikipedia/commons/3/35/Church-%C5%A0t%C4%9Bp%C3%A1n-Prague3.jpg" TargetMode="External"/><Relationship Id="rId3" Type="http://schemas.openxmlformats.org/officeDocument/2006/relationships/image" Target="../media/image1.png"/><Relationship Id="rId7" Type="http://schemas.openxmlformats.org/officeDocument/2006/relationships/image" Target="../media/image8.jpe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hyperlink" Target="http://upload.wikimedia.org/wikipedia/commons/6/6c/P.Marie_Snezna.jpg" TargetMode="External"/><Relationship Id="rId11" Type="http://schemas.openxmlformats.org/officeDocument/2006/relationships/image" Target="../media/image10.jpeg"/><Relationship Id="rId5" Type="http://schemas.openxmlformats.org/officeDocument/2006/relationships/image" Target="../media/image7.gif"/><Relationship Id="rId10" Type="http://schemas.openxmlformats.org/officeDocument/2006/relationships/hyperlink" Target="http://commons.wikimedia.org/wiki/File:Radnice_Novom%C4%9Bstsk%C3%A1_(Nov%C3%A9_M%C4%9Bsto)_Karlovo_n%C3%A1m._23.jpg" TargetMode="External"/><Relationship Id="rId4" Type="http://schemas.microsoft.com/office/2007/relationships/hdphoto" Target="../media/hdphoto1.wdp"/><Relationship Id="rId9"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hyperlink" Target="http://upload.wikimedia.org/wikipedia/commons/2/24/Liebscher,_Adolf_-_Svr%C5%BEen%C3%AD_kon%C5%A1el%C5%AF_s_Novom%C4%9Bstsk%C3%A9_radnice_30._%C4%8Dervence_1419.jpg" TargetMode="Externa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5" Type="http://schemas.openxmlformats.org/officeDocument/2006/relationships/image" Target="../media/image5.png"/><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hyperlink" Target="http://upload.wikimedia.org/wikipedia/commons/6/6c/Vladislaus_II_of_Bohemia_and_Hungary.jpg" TargetMode="Externa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14.xml.rels><?xml version="1.0" encoding="UTF-8" standalone="yes"?>
<Relationships xmlns="http://schemas.openxmlformats.org/package/2006/relationships"><Relationship Id="rId8" Type="http://schemas.openxmlformats.org/officeDocument/2006/relationships/hyperlink" Target="http://commons.wikimedia.org/wiki/File:Prag_Altstaedter_Ring_rathaus.jpg" TargetMode="External"/><Relationship Id="rId3" Type="http://schemas.openxmlformats.org/officeDocument/2006/relationships/image" Target="../media/image1.png"/><Relationship Id="rId7" Type="http://schemas.openxmlformats.org/officeDocument/2006/relationships/image" Target="../media/image10.jpe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hyperlink" Target="http://commons.wikimedia.org/wiki/File:Radnice_Novom%C4%9Bstsk%C3%A1_(Nov%C3%A9_M%C4%9Bsto)_Karlovo_n%C3%A1m._23.jpg" TargetMode="External"/><Relationship Id="rId5" Type="http://schemas.openxmlformats.org/officeDocument/2006/relationships/image" Target="../media/image7.gif"/><Relationship Id="rId4" Type="http://schemas.microsoft.com/office/2007/relationships/hdphoto" Target="../media/hdphoto1.wdp"/><Relationship Id="rId9" Type="http://schemas.openxmlformats.org/officeDocument/2006/relationships/image" Target="../media/image13.jpe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5" Type="http://schemas.openxmlformats.org/officeDocument/2006/relationships/image" Target="../media/image5.png"/><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14.jpeg"/><Relationship Id="rId5" Type="http://schemas.openxmlformats.org/officeDocument/2006/relationships/hyperlink" Target="http://commons.wikimedia.org/wiki/File:Lucas_van_Valckenborch_003.jpg" TargetMode="External"/><Relationship Id="rId4" Type="http://schemas.microsoft.com/office/2007/relationships/hdphoto" Target="../media/hdphoto1.wdp"/></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15.jpeg"/><Relationship Id="rId5" Type="http://schemas.openxmlformats.org/officeDocument/2006/relationships/hyperlink" Target="http://commons.wikimedia.org/wiki/File:Heinrich_Matthias_von_Thurn_Seite_1_Bild_0001.jpg" TargetMode="Externa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8" Type="http://schemas.openxmlformats.org/officeDocument/2006/relationships/hyperlink" Target="http://upload.wikimedia.org/wikipedia/commons/d/d4/Hradschin_Prag.jpg" TargetMode="External"/><Relationship Id="rId3" Type="http://schemas.openxmlformats.org/officeDocument/2006/relationships/image" Target="../media/image1.png"/><Relationship Id="rId7" Type="http://schemas.openxmlformats.org/officeDocument/2006/relationships/image" Target="../media/image16.jpe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hyperlink" Target="http://upload.wikimedia.org/wikipedia/commons/3/38/Prague_Charles_University.JPG" TargetMode="External"/><Relationship Id="rId5" Type="http://schemas.openxmlformats.org/officeDocument/2006/relationships/image" Target="../media/image7.gif"/><Relationship Id="rId4" Type="http://schemas.microsoft.com/office/2007/relationships/hdphoto" Target="../media/hdphoto1.wdp"/><Relationship Id="rId9" Type="http://schemas.openxmlformats.org/officeDocument/2006/relationships/image" Target="../media/image17.jpeg"/></Relationships>
</file>

<file path=ppt/slides/_rels/slide20.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png"/><Relationship Id="rId7" Type="http://schemas.openxmlformats.org/officeDocument/2006/relationships/hyperlink" Target="http://commons.wikimedia.org/wiki/File:Vaclav_Budovec_z_Budova_Scheiwl.png" TargetMode="External"/><Relationship Id="rId12" Type="http://schemas.openxmlformats.org/officeDocument/2006/relationships/image" Target="../media/image20.jpe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15.jpeg"/><Relationship Id="rId11" Type="http://schemas.openxmlformats.org/officeDocument/2006/relationships/hyperlink" Target="http://upload.wikimedia.org/wikipedia/commons/6/6f/Wilhelm_Slawata.jpg" TargetMode="External"/><Relationship Id="rId5" Type="http://schemas.openxmlformats.org/officeDocument/2006/relationships/hyperlink" Target="http://commons.wikimedia.org/wiki/File:Heinrich_Matthias_von_Thurn_Seite_1_Bild_0001.jpg" TargetMode="External"/><Relationship Id="rId10" Type="http://schemas.openxmlformats.org/officeDocument/2006/relationships/image" Target="../media/image19.jpeg"/><Relationship Id="rId4" Type="http://schemas.microsoft.com/office/2007/relationships/hdphoto" Target="../media/hdphoto1.wdp"/><Relationship Id="rId9" Type="http://schemas.openxmlformats.org/officeDocument/2006/relationships/hyperlink" Target="http://commons.wikimedia.org/wiki/File:Jaroslav_Borzita_of_Martinice.jp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21.jpeg"/><Relationship Id="rId5" Type="http://schemas.openxmlformats.org/officeDocument/2006/relationships/hyperlink" Target="http://commons.wikimedia.org/wiki/File:Prager.Fenstersturz.1618.jpg" TargetMode="Externa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image" Target="../media/image1.png"/><Relationship Id="rId7" Type="http://schemas.openxmlformats.org/officeDocument/2006/relationships/hyperlink" Target="http://upload.wikimedia.org/wikipedia/commons/5/5b/Prager_Fenstersturz_Wahrhafftige_Zeitung_aus_Prag.JPG" TargetMode="External"/><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22.jpeg"/><Relationship Id="rId5" Type="http://schemas.openxmlformats.org/officeDocument/2006/relationships/hyperlink" Target="http://upload.wikimedia.org/wikipedia/commons/8/88/Pra%C5%BEsk%C3%BD_hrad,_Star%C3%BD_kr%C3%A1lovsk%C3%BD_pal%C3%A1c,_Ludv%C3%ADkovo_k%C5%99%C3%ADdlo_01.jpg" TargetMode="Externa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5" Type="http://schemas.openxmlformats.org/officeDocument/2006/relationships/image" Target="../media/image5.png"/><Relationship Id="rId4" Type="http://schemas.microsoft.com/office/2007/relationships/hdphoto" Target="../media/hdphoto1.wdp"/></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hyperlink" Target="http://upload.wikimedia.org/wikipedia/commons/c/c3/Jan_Masaryk.jpg" TargetMode="External"/><Relationship Id="rId4" Type="http://schemas.microsoft.com/office/2007/relationships/hdphoto" Target="../media/hdphoto1.wdp"/></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5" Type="http://schemas.openxmlformats.org/officeDocument/2006/relationships/hyperlink" Target="http://www2.praguewelcome.test.fg.cz/cs/pruvodce/multimedia/fotogalerie/4-prazsky-hrad.shtml" TargetMode="External"/><Relationship Id="rId4" Type="http://schemas.microsoft.com/office/2007/relationships/hdphoto" Target="../media/hdphoto1.wdp"/></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upload.wikimedia.org/wikipedia/commons/9/9a/Praha,_Nove_Mesto_-_Novomestska_radnice_(okno).jpg" TargetMode="External"/><Relationship Id="rId1" Type="http://schemas.openxmlformats.org/officeDocument/2006/relationships/slideLayout" Target="../slideLayouts/slideLayout1.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Skupina 16"/>
          <p:cNvGrpSpPr/>
          <p:nvPr/>
        </p:nvGrpSpPr>
        <p:grpSpPr>
          <a:xfrm>
            <a:off x="0" y="-2088"/>
            <a:ext cx="9144000" cy="5145588"/>
            <a:chOff x="0" y="-2088"/>
            <a:chExt cx="9144000" cy="5145588"/>
          </a:xfrm>
        </p:grpSpPr>
        <p:pic>
          <p:nvPicPr>
            <p:cNvPr id="1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3" name="Podnadpis 2"/>
          <p:cNvSpPr>
            <a:spLocks noGrp="1"/>
          </p:cNvSpPr>
          <p:nvPr>
            <p:ph type="subTitle" idx="1"/>
          </p:nvPr>
        </p:nvSpPr>
        <p:spPr/>
        <p:txBody>
          <a:bodyPr/>
          <a:lstStyle/>
          <a:p>
            <a:endParaRPr lang="cs-CZ"/>
          </a:p>
        </p:txBody>
      </p:sp>
      <p:sp>
        <p:nvSpPr>
          <p:cNvPr id="8" name="Nadpis 7"/>
          <p:cNvSpPr>
            <a:spLocks noGrp="1"/>
          </p:cNvSpPr>
          <p:nvPr>
            <p:ph type="ctrTitle"/>
          </p:nvPr>
        </p:nvSpPr>
        <p:spPr/>
        <p:txBody>
          <a:bodyPr/>
          <a:lstStyle/>
          <a:p>
            <a:endParaRPr lang="cs-CZ"/>
          </a:p>
        </p:txBody>
      </p:sp>
      <p:grpSp>
        <p:nvGrpSpPr>
          <p:cNvPr id="11" name="Skupina 10"/>
          <p:cNvGrpSpPr/>
          <p:nvPr/>
        </p:nvGrpSpPr>
        <p:grpSpPr>
          <a:xfrm>
            <a:off x="122168" y="189035"/>
            <a:ext cx="8883709" cy="1531420"/>
            <a:chOff x="-92650" y="483518"/>
            <a:chExt cx="8883709" cy="1531420"/>
          </a:xfrm>
        </p:grpSpPr>
        <p:pic>
          <p:nvPicPr>
            <p:cNvPr id="12" name="Obrázek 11" descr="Výřez obrazovky"/>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9592" y="483518"/>
              <a:ext cx="6614081" cy="1531420"/>
            </a:xfrm>
            <a:prstGeom prst="rect">
              <a:avLst/>
            </a:prstGeom>
          </p:spPr>
        </p:pic>
        <p:pic>
          <p:nvPicPr>
            <p:cNvPr id="13" name="Obrázek 33" descr="loga soukrškolyvjpeg.jpg"/>
            <p:cNvPicPr>
              <a:picLocks noChangeAspect="1"/>
            </p:cNvPicPr>
            <p:nvPr/>
          </p:nvPicPr>
          <p:blipFill rotWithShape="1">
            <a:blip r:embed="rId6" cstate="print">
              <a:extLst>
                <a:ext uri="{28A0092B-C50C-407E-A947-70E740481C1C}">
                  <a14:useLocalDpi xmlns:a14="http://schemas.microsoft.com/office/drawing/2010/main" val="0"/>
                </a:ext>
              </a:extLst>
            </a:blip>
            <a:srcRect r="73221" b="6723"/>
            <a:stretch/>
          </p:blipFill>
          <p:spPr bwMode="auto">
            <a:xfrm>
              <a:off x="-92650" y="483518"/>
              <a:ext cx="992242" cy="998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Obrázek 33" descr="loga soukrškolyvjpeg.jpg"/>
            <p:cNvPicPr>
              <a:picLocks noChangeAspect="1"/>
            </p:cNvPicPr>
            <p:nvPr/>
          </p:nvPicPr>
          <p:blipFill rotWithShape="1">
            <a:blip r:embed="rId7">
              <a:extLst>
                <a:ext uri="{28A0092B-C50C-407E-A947-70E740481C1C}">
                  <a14:useLocalDpi xmlns:a14="http://schemas.microsoft.com/office/drawing/2010/main" val="0"/>
                </a:ext>
              </a:extLst>
            </a:blip>
            <a:srcRect l="86334" b="10296"/>
            <a:stretch/>
          </p:blipFill>
          <p:spPr bwMode="auto">
            <a:xfrm>
              <a:off x="7513672" y="483518"/>
              <a:ext cx="1277387" cy="1531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Obdélník 14"/>
            <p:cNvSpPr/>
            <p:nvPr/>
          </p:nvSpPr>
          <p:spPr>
            <a:xfrm>
              <a:off x="-92650" y="1482004"/>
              <a:ext cx="992242" cy="53293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aphicFrame>
        <p:nvGraphicFramePr>
          <p:cNvPr id="16" name="Group 43"/>
          <p:cNvGraphicFramePr>
            <a:graphicFrameLocks/>
          </p:cNvGraphicFramePr>
          <p:nvPr>
            <p:extLst>
              <p:ext uri="{D42A27DB-BD31-4B8C-83A1-F6EECF244321}">
                <p14:modId xmlns:p14="http://schemas.microsoft.com/office/powerpoint/2010/main" val="249508393"/>
              </p:ext>
            </p:extLst>
          </p:nvPr>
        </p:nvGraphicFramePr>
        <p:xfrm>
          <a:off x="636274" y="1791267"/>
          <a:ext cx="7871451" cy="3288136"/>
        </p:xfrm>
        <a:graphic>
          <a:graphicData uri="http://schemas.openxmlformats.org/drawingml/2006/table">
            <a:tbl>
              <a:tblPr/>
              <a:tblGrid>
                <a:gridCol w="2006713"/>
                <a:gridCol w="5864738"/>
              </a:tblGrid>
              <a:tr h="29870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FFFFFF"/>
                          </a:solidFill>
                          <a:effectLst/>
                          <a:latin typeface="Century Gothic" pitchFamily="34" charset="0"/>
                          <a:cs typeface="Times New Roman" pitchFamily="18" charset="0"/>
                        </a:rPr>
                        <a:t>Číslo projektu</a:t>
                      </a:r>
                      <a:endParaRPr kumimoji="0" lang="cs-CZ" sz="13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rPr>
                        <a:t>OP VK 1.5 25549863</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9870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Název projektu</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Moderní škola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297317">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Název školy</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Soukromá střední škola podnikání a managementu, o.p.s.</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29870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Předmět</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Dějepis (klíčová aktivita III/2)</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29870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Téma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Pražské defenestrace</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29870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Ročník</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1.</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297317">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Jméno autora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Mgr. Dušan Kráčmar</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90126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Anotace</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Times New Roman" pitchFamily="18" charset="0"/>
                        </a:rPr>
                        <a:t>Prezentace se zaměřuje na populární téma české historie. Shrnuje okolnosti, průběh a následky všech tří pražských defenestrací. Na závěr je zmíněna i tragická událost (vražda???) Jana Masaryka.         </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298706">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Arial" charset="0"/>
                          <a:cs typeface="Times New Roman" pitchFamily="18" charset="0"/>
                        </a:rPr>
                        <a:t>Datum tvorby</a:t>
                      </a: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6. 2. 2013</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r>
            </a:tbl>
          </a:graphicData>
        </a:graphic>
      </p:graphicFrame>
    </p:spTree>
    <p:extLst>
      <p:ext uri="{BB962C8B-B14F-4D97-AF65-F5344CB8AC3E}">
        <p14:creationId xmlns:p14="http://schemas.microsoft.com/office/powerpoint/2010/main" val="935890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Skupina 7"/>
          <p:cNvGrpSpPr/>
          <p:nvPr/>
        </p:nvGrpSpPr>
        <p:grpSpPr>
          <a:xfrm>
            <a:off x="0" y="-2088"/>
            <a:ext cx="9144000" cy="5145588"/>
            <a:chOff x="0" y="-2088"/>
            <a:chExt cx="9144000" cy="5145588"/>
          </a:xfrm>
        </p:grpSpPr>
        <p:pic>
          <p:nvPicPr>
            <p:cNvPr id="10"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p:txBody>
          <a:bodyPr/>
          <a:lstStyle/>
          <a:p>
            <a:r>
              <a:rPr lang="cs-CZ" dirty="0" smtClean="0">
                <a:solidFill>
                  <a:srgbClr val="FF0000"/>
                </a:solidFill>
              </a:rPr>
              <a:t>PRAŽSKÉ DEFENESTRACE</a:t>
            </a:r>
            <a:endParaRPr lang="cs-CZ" dirty="0">
              <a:solidFill>
                <a:srgbClr val="FF0000"/>
              </a:solidFill>
            </a:endParaRPr>
          </a:p>
        </p:txBody>
      </p:sp>
      <p:sp>
        <p:nvSpPr>
          <p:cNvPr id="3" name="Podnadpis 2"/>
          <p:cNvSpPr>
            <a:spLocks noGrp="1"/>
          </p:cNvSpPr>
          <p:nvPr>
            <p:ph type="subTitle" idx="1"/>
          </p:nvPr>
        </p:nvSpPr>
        <p:spPr/>
        <p:txBody>
          <a:bodyPr/>
          <a:lstStyle/>
          <a:p>
            <a:endParaRPr lang="cs-CZ"/>
          </a:p>
        </p:txBody>
      </p:sp>
      <p:sp>
        <p:nvSpPr>
          <p:cNvPr id="9" name="Podnadpis 2"/>
          <p:cNvSpPr txBox="1">
            <a:spLocks/>
          </p:cNvSpPr>
          <p:nvPr/>
        </p:nvSpPr>
        <p:spPr>
          <a:xfrm>
            <a:off x="6300192" y="4524509"/>
            <a:ext cx="2592288"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800" dirty="0" smtClean="0">
                <a:solidFill>
                  <a:srgbClr val="002060"/>
                </a:solidFill>
                <a:effectLst>
                  <a:outerShdw blurRad="38100" dist="38100" dir="2700000" algn="tl">
                    <a:srgbClr val="000000">
                      <a:alpha val="43137"/>
                    </a:srgbClr>
                  </a:outerShdw>
                </a:effectLst>
              </a:rPr>
              <a:t>© Dušan Kráčmar 2013</a:t>
            </a:r>
            <a:endParaRPr lang="cs-CZ" sz="1800"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260580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267494"/>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smtClean="0">
                <a:solidFill>
                  <a:srgbClr val="002060"/>
                </a:solidFill>
              </a:rPr>
              <a:t>ÚVOD – VYSVĚTLENÍ POJMU</a:t>
            </a:r>
            <a:endParaRPr lang="cs-CZ" dirty="0">
              <a:solidFill>
                <a:srgbClr val="FF0000"/>
              </a:solidFill>
            </a:endParaRPr>
          </a:p>
        </p:txBody>
      </p:sp>
      <p:sp>
        <p:nvSpPr>
          <p:cNvPr id="3" name="Podnadpis 2"/>
          <p:cNvSpPr>
            <a:spLocks noGrp="1"/>
          </p:cNvSpPr>
          <p:nvPr>
            <p:ph type="subTitle" idx="1"/>
          </p:nvPr>
        </p:nvSpPr>
        <p:spPr>
          <a:xfrm>
            <a:off x="251520" y="1275606"/>
            <a:ext cx="8640960" cy="3960440"/>
          </a:xfrm>
        </p:spPr>
        <p:txBody>
          <a:bodyPr>
            <a:noAutofit/>
          </a:bodyPr>
          <a:lstStyle/>
          <a:p>
            <a:pPr marL="457200" indent="-457200" algn="l">
              <a:spcBef>
                <a:spcPts val="0"/>
              </a:spcBef>
              <a:buFont typeface="Arial" panose="020B0604020202020204" pitchFamily="34" charset="0"/>
              <a:buChar char="•"/>
            </a:pPr>
            <a:r>
              <a:rPr lang="cs-CZ" sz="2400" dirty="0" smtClean="0">
                <a:solidFill>
                  <a:srgbClr val="002060"/>
                </a:solidFill>
              </a:rPr>
              <a:t>pojem pochází z latiny (předložka </a:t>
            </a:r>
            <a:r>
              <a:rPr lang="cs-CZ" sz="2400" i="1" dirty="0" smtClean="0">
                <a:solidFill>
                  <a:srgbClr val="002060"/>
                </a:solidFill>
              </a:rPr>
              <a:t>de – z, </a:t>
            </a:r>
            <a:r>
              <a:rPr lang="cs-CZ" sz="2400" i="1" dirty="0" err="1" smtClean="0">
                <a:solidFill>
                  <a:srgbClr val="002060"/>
                </a:solidFill>
              </a:rPr>
              <a:t>fenestra</a:t>
            </a:r>
            <a:r>
              <a:rPr lang="cs-CZ" sz="2400" i="1" dirty="0" smtClean="0">
                <a:solidFill>
                  <a:srgbClr val="002060"/>
                </a:solidFill>
              </a:rPr>
              <a:t> – okno</a:t>
            </a:r>
            <a:r>
              <a:rPr lang="cs-CZ" sz="2400" dirty="0" smtClean="0">
                <a:solidFill>
                  <a:srgbClr val="002060"/>
                </a:solidFill>
              </a:rPr>
              <a:t>), jde tedy o </a:t>
            </a:r>
            <a:r>
              <a:rPr lang="cs-CZ" sz="2400" dirty="0" smtClean="0">
                <a:solidFill>
                  <a:srgbClr val="FF0000"/>
                </a:solidFill>
              </a:rPr>
              <a:t>násilné vyhození z okna</a:t>
            </a:r>
          </a:p>
          <a:p>
            <a:pPr marL="457200" indent="-457200" algn="l">
              <a:spcBef>
                <a:spcPts val="0"/>
              </a:spcBef>
              <a:buFont typeface="Arial" panose="020B0604020202020204" pitchFamily="34" charset="0"/>
              <a:buChar char="•"/>
            </a:pPr>
            <a:r>
              <a:rPr lang="cs-CZ" sz="2400" dirty="0" smtClean="0">
                <a:solidFill>
                  <a:srgbClr val="002060"/>
                </a:solidFill>
              </a:rPr>
              <a:t>celý akt má údajně </a:t>
            </a:r>
            <a:r>
              <a:rPr lang="cs-CZ" sz="2400" dirty="0" smtClean="0">
                <a:solidFill>
                  <a:srgbClr val="FF0000"/>
                </a:solidFill>
              </a:rPr>
              <a:t>symbolický význam </a:t>
            </a:r>
            <a:r>
              <a:rPr lang="cs-CZ" sz="2400" dirty="0" smtClean="0">
                <a:solidFill>
                  <a:srgbClr val="002060"/>
                </a:solidFill>
              </a:rPr>
              <a:t>– v celém vertikálním pohybu od shora dolů je provedeno svržení jedince, který se na svém místě (nahoře) choval nepatřičně a proto musí být sražen níže (dolů)    </a:t>
            </a:r>
            <a:r>
              <a:rPr lang="cs-CZ" sz="2400" i="1" dirty="0" smtClean="0">
                <a:solidFill>
                  <a:srgbClr val="002060"/>
                </a:solidFill>
              </a:rPr>
              <a:t> </a:t>
            </a:r>
          </a:p>
          <a:p>
            <a:pPr marL="457200" indent="-457200" algn="l">
              <a:buFont typeface="Arial" panose="020B0604020202020204" pitchFamily="34" charset="0"/>
              <a:buChar char="•"/>
            </a:pPr>
            <a:r>
              <a:rPr lang="cs-CZ" sz="2400" dirty="0">
                <a:solidFill>
                  <a:srgbClr val="002060"/>
                </a:solidFill>
              </a:rPr>
              <a:t>i</a:t>
            </a:r>
            <a:r>
              <a:rPr lang="cs-CZ" sz="2400" dirty="0" smtClean="0">
                <a:solidFill>
                  <a:srgbClr val="002060"/>
                </a:solidFill>
              </a:rPr>
              <a:t>nspiraci ke konání </a:t>
            </a:r>
            <a:r>
              <a:rPr lang="cs-CZ" sz="2400" dirty="0" smtClean="0">
                <a:solidFill>
                  <a:srgbClr val="002060"/>
                </a:solidFill>
              </a:rPr>
              <a:t>takovéhoto </a:t>
            </a:r>
            <a:r>
              <a:rPr lang="cs-CZ" sz="2400" dirty="0" smtClean="0">
                <a:solidFill>
                  <a:srgbClr val="002060"/>
                </a:solidFill>
              </a:rPr>
              <a:t>skutku poskytuje už </a:t>
            </a:r>
            <a:r>
              <a:rPr lang="cs-CZ" sz="2400" dirty="0" smtClean="0">
                <a:solidFill>
                  <a:srgbClr val="FF0000"/>
                </a:solidFill>
              </a:rPr>
              <a:t>Bible ve Starém zákoně</a:t>
            </a:r>
            <a:r>
              <a:rPr lang="cs-CZ" sz="2400" dirty="0" smtClean="0">
                <a:solidFill>
                  <a:srgbClr val="002060"/>
                </a:solidFill>
              </a:rPr>
              <a:t> – krutá královna </a:t>
            </a:r>
            <a:r>
              <a:rPr lang="cs-CZ" sz="2400" dirty="0" err="1" smtClean="0">
                <a:solidFill>
                  <a:srgbClr val="FF0000"/>
                </a:solidFill>
              </a:rPr>
              <a:t>Jezábel</a:t>
            </a:r>
            <a:r>
              <a:rPr lang="cs-CZ" sz="2400" dirty="0" smtClean="0">
                <a:solidFill>
                  <a:srgbClr val="FF0000"/>
                </a:solidFill>
              </a:rPr>
              <a:t> </a:t>
            </a:r>
            <a:r>
              <a:rPr lang="cs-CZ" sz="2400" dirty="0" smtClean="0">
                <a:solidFill>
                  <a:srgbClr val="002060"/>
                </a:solidFill>
              </a:rPr>
              <a:t>(Izabel) byla za své skutky svržena dvořany z okna královského paláce</a:t>
            </a: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3836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ÚVOD – ČESKÁ PROSLULOST</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5" name="Zaoblený obdélník 4"/>
          <p:cNvSpPr/>
          <p:nvPr/>
        </p:nvSpPr>
        <p:spPr>
          <a:xfrm>
            <a:off x="107504" y="3039802"/>
            <a:ext cx="8928992" cy="202567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1400" dirty="0" smtClean="0">
                <a:solidFill>
                  <a:srgbClr val="002060"/>
                </a:solidFill>
              </a:rPr>
              <a:t>Praha je jedním z nejzajímavějších měst v Evropě. Její kameny dýchají dějinami a dobrodružstvím; na každém jejím předměstí se musela odehrávat nějaká bitva. Je to město, kde se zrodila reformace a kde vyklíčila třicetiletá válka. Ale </a:t>
            </a:r>
            <a:r>
              <a:rPr lang="cs-CZ" sz="1400" b="1" dirty="0" smtClean="0">
                <a:solidFill>
                  <a:srgbClr val="002060"/>
                </a:solidFill>
              </a:rPr>
              <a:t>dá se předpokládat, že by si Praha ušetřila spoustu potíží, kdyby v ní nebylo tolik velkých a svůdně praktických oken. </a:t>
            </a:r>
            <a:r>
              <a:rPr lang="cs-CZ" sz="1400" dirty="0" smtClean="0">
                <a:solidFill>
                  <a:srgbClr val="002060"/>
                </a:solidFill>
              </a:rPr>
              <a:t>První z uvedených pohrom se dala do pohybu v okamžiku, kdy bylo sedm katolických radních vyhozeno z oken radnice na kopí dole čekajících husitů. Druhou katastrofu zahájilo vyhození císařských poradců z oken starobylých Hradčan – druhá pražská defenestrace. Od oněch časů se v Praze rozhodovaly i další osudové otázky, ale jelikož se vyřešily nenásilně, </a:t>
            </a:r>
            <a:r>
              <a:rPr lang="cs-CZ" sz="1400" dirty="0">
                <a:solidFill>
                  <a:srgbClr val="002060"/>
                </a:solidFill>
              </a:rPr>
              <a:t>l</a:t>
            </a:r>
            <a:r>
              <a:rPr lang="cs-CZ" sz="1400" dirty="0" smtClean="0">
                <a:solidFill>
                  <a:srgbClr val="002060"/>
                </a:solidFill>
              </a:rPr>
              <a:t>ze se domnívat, že byly projednávány ve sklepeních. Můžete mít pocit, že </a:t>
            </a:r>
            <a:r>
              <a:rPr lang="cs-CZ" sz="1400" b="1" dirty="0" smtClean="0">
                <a:solidFill>
                  <a:srgbClr val="002060"/>
                </a:solidFill>
              </a:rPr>
              <a:t>okno jakožto nástroj politické argumentace by pro každého pravověrného Pražana vždy představovalo pokušení.</a:t>
            </a:r>
          </a:p>
          <a:p>
            <a:pPr algn="r"/>
            <a:r>
              <a:rPr lang="cs-CZ" sz="1400" dirty="0" err="1" smtClean="0">
                <a:solidFill>
                  <a:srgbClr val="002060"/>
                </a:solidFill>
              </a:rPr>
              <a:t>Jerome</a:t>
            </a:r>
            <a:r>
              <a:rPr lang="cs-CZ" sz="1400" dirty="0" smtClean="0">
                <a:solidFill>
                  <a:srgbClr val="002060"/>
                </a:solidFill>
              </a:rPr>
              <a:t> Klapka </a:t>
            </a:r>
            <a:r>
              <a:rPr lang="cs-CZ" sz="1400" dirty="0" err="1" smtClean="0">
                <a:solidFill>
                  <a:srgbClr val="002060"/>
                </a:solidFill>
              </a:rPr>
              <a:t>Jerome</a:t>
            </a:r>
            <a:r>
              <a:rPr lang="cs-CZ" sz="1400" dirty="0" smtClean="0">
                <a:solidFill>
                  <a:srgbClr val="002060"/>
                </a:solidFill>
              </a:rPr>
              <a:t> – Tři muži na toulkách </a:t>
            </a:r>
            <a:endParaRPr lang="cs-CZ" sz="1400" dirty="0">
              <a:solidFill>
                <a:srgbClr val="002060"/>
              </a:solidFill>
            </a:endParaRPr>
          </a:p>
        </p:txBody>
      </p:sp>
      <p:sp>
        <p:nvSpPr>
          <p:cNvPr id="10" name="Podnadpis 2"/>
          <p:cNvSpPr txBox="1">
            <a:spLocks/>
          </p:cNvSpPr>
          <p:nvPr/>
        </p:nvSpPr>
        <p:spPr>
          <a:xfrm>
            <a:off x="107504" y="1131590"/>
            <a:ext cx="9004742" cy="1651725"/>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Font typeface="Arial" panose="020B0604020202020204" pitchFamily="34" charset="0"/>
              <a:buChar char="•"/>
            </a:pPr>
            <a:r>
              <a:rPr lang="cs-CZ" sz="1800" dirty="0" smtClean="0">
                <a:solidFill>
                  <a:srgbClr val="002060"/>
                </a:solidFill>
              </a:rPr>
              <a:t>počátek užívání samotného pojmu „defenestrace“ se pak datuje k roku 1618, kdy proběhla tzv. </a:t>
            </a:r>
            <a:r>
              <a:rPr lang="cs-CZ" sz="1800" dirty="0" smtClean="0">
                <a:solidFill>
                  <a:srgbClr val="FF0000"/>
                </a:solidFill>
              </a:rPr>
              <a:t>druhá pražská defenestrace </a:t>
            </a:r>
            <a:r>
              <a:rPr lang="cs-CZ" sz="1800" dirty="0" smtClean="0">
                <a:solidFill>
                  <a:srgbClr val="002060"/>
                </a:solidFill>
              </a:rPr>
              <a:t>(viz další snímky)</a:t>
            </a:r>
            <a:endParaRPr lang="cs-CZ" sz="1800" dirty="0" smtClean="0">
              <a:solidFill>
                <a:srgbClr val="FF0000"/>
              </a:solidFill>
            </a:endParaRPr>
          </a:p>
          <a:p>
            <a:pPr marL="457200" indent="-457200" algn="l">
              <a:buFont typeface="Arial" panose="020B0604020202020204" pitchFamily="34" charset="0"/>
              <a:buChar char="•"/>
            </a:pPr>
            <a:r>
              <a:rPr lang="cs-CZ" sz="1800" dirty="0" smtClean="0">
                <a:solidFill>
                  <a:srgbClr val="002060"/>
                </a:solidFill>
              </a:rPr>
              <a:t>třebaže defenestrace nebyla zejména ve středověku a v raném novověku nijak řídkým jevem, za </a:t>
            </a:r>
            <a:r>
              <a:rPr lang="cs-CZ" sz="1800" dirty="0" smtClean="0">
                <a:solidFill>
                  <a:srgbClr val="FF0000"/>
                </a:solidFill>
              </a:rPr>
              <a:t>odborníky na ni jsou považováni především Češi</a:t>
            </a:r>
            <a:r>
              <a:rPr lang="cs-CZ" sz="1800" dirty="0" smtClean="0">
                <a:solidFill>
                  <a:srgbClr val="002060"/>
                </a:solidFill>
              </a:rPr>
              <a:t>, konkrétně Pražané</a:t>
            </a:r>
            <a:r>
              <a:rPr lang="cs-CZ" sz="1800" dirty="0" smtClean="0">
                <a:solidFill>
                  <a:srgbClr val="002060"/>
                </a:solidFill>
                <a:sym typeface="Wingdings" panose="05000000000000000000" pitchFamily="2" charset="2"/>
              </a:rPr>
              <a:t></a:t>
            </a:r>
          </a:p>
          <a:p>
            <a:pPr marL="457200" indent="-457200" algn="l">
              <a:buFont typeface="Arial" panose="020B0604020202020204" pitchFamily="34" charset="0"/>
              <a:buChar char="•"/>
            </a:pPr>
            <a:r>
              <a:rPr lang="cs-CZ" sz="1800" dirty="0" smtClean="0">
                <a:solidFill>
                  <a:srgbClr val="002060"/>
                </a:solidFill>
              </a:rPr>
              <a:t>zmínku o druhé pražské defenestraci najdeme (jako jednu z mála událostí českých dějin) v každé evropské učebnici dějepisu, událost se stala námětem řady literárních děl </a:t>
            </a:r>
            <a:r>
              <a:rPr lang="cs-CZ" sz="1800" dirty="0" smtClean="0">
                <a:solidFill>
                  <a:srgbClr val="FF0000"/>
                </a:solidFill>
              </a:rPr>
              <a:t> </a:t>
            </a:r>
            <a:r>
              <a:rPr lang="cs-CZ" sz="1800" dirty="0" smtClean="0">
                <a:solidFill>
                  <a:srgbClr val="002060"/>
                </a:solidFill>
              </a:rPr>
              <a:t>   </a:t>
            </a:r>
            <a:endParaRPr lang="cs-CZ" sz="1800" dirty="0">
              <a:solidFill>
                <a:srgbClr val="002060"/>
              </a:solidFill>
            </a:endParaRPr>
          </a:p>
        </p:txBody>
      </p:sp>
    </p:spTree>
    <p:extLst>
      <p:ext uri="{BB962C8B-B14F-4D97-AF65-F5344CB8AC3E}">
        <p14:creationId xmlns:p14="http://schemas.microsoft.com/office/powerpoint/2010/main" val="388930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fade">
                                      <p:cBhvr>
                                        <p:cTn id="21" dur="1000"/>
                                        <p:tgtEl>
                                          <p:spTgt spid="10">
                                            <p:txEl>
                                              <p:pRg st="1" end="1"/>
                                            </p:txEl>
                                          </p:spTgt>
                                        </p:tgtEl>
                                      </p:cBhvr>
                                    </p:animEffect>
                                    <p:anim calcmode="lin" valueType="num">
                                      <p:cBhvr>
                                        <p:cTn id="22"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1000"/>
                                        <p:tgtEl>
                                          <p:spTgt spid="10">
                                            <p:txEl>
                                              <p:pRg st="2" end="2"/>
                                            </p:txEl>
                                          </p:spTgt>
                                        </p:tgtEl>
                                      </p:cBhvr>
                                    </p:animEffect>
                                    <p:anim calcmode="lin" valueType="num">
                                      <p:cBhvr>
                                        <p:cTn id="2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anim calcmode="lin" valueType="num">
                                      <p:cBhvr>
                                        <p:cTn id="36" dur="1000" fill="hold"/>
                                        <p:tgtEl>
                                          <p:spTgt spid="5"/>
                                        </p:tgtEl>
                                        <p:attrNameLst>
                                          <p:attrName>ppt_x</p:attrName>
                                        </p:attrNameLst>
                                      </p:cBhvr>
                                      <p:tavLst>
                                        <p:tav tm="0">
                                          <p:val>
                                            <p:strVal val="#ppt_x"/>
                                          </p:val>
                                        </p:tav>
                                        <p:tav tm="100000">
                                          <p:val>
                                            <p:strVal val="#ppt_x"/>
                                          </p:val>
                                        </p:tav>
                                      </p:tavLst>
                                    </p:anim>
                                    <p:anim calcmode="lin" valueType="num">
                                      <p:cBhvr>
                                        <p:cTn id="3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5" grpId="0" animBg="1"/>
      <p:bldP spid="1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PRVNÍ PRAŽSKÁ DEFENESTRACE</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pic>
        <p:nvPicPr>
          <p:cNvPr id="6" name="Picture 2" descr="Window Frame Template by jhnri4 - Windows Window Frame Templa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2856" y="1006165"/>
            <a:ext cx="4878288" cy="4067273"/>
          </a:xfrm>
          <a:prstGeom prst="rect">
            <a:avLst/>
          </a:prstGeom>
          <a:noFill/>
          <a:extLst>
            <a:ext uri="{909E8E84-426E-40DD-AFC4-6F175D3DCCD1}">
              <a14:hiddenFill xmlns:a14="http://schemas.microsoft.com/office/drawing/2010/main">
                <a:solidFill>
                  <a:srgbClr val="FFFFFF"/>
                </a:solidFill>
              </a14:hiddenFill>
            </a:ext>
          </a:extLst>
        </p:spPr>
      </p:pic>
      <p:sp>
        <p:nvSpPr>
          <p:cNvPr id="10" name="Podnadpis 2"/>
          <p:cNvSpPr txBox="1">
            <a:spLocks/>
          </p:cNvSpPr>
          <p:nvPr/>
        </p:nvSpPr>
        <p:spPr>
          <a:xfrm>
            <a:off x="2892388" y="2716715"/>
            <a:ext cx="3384376" cy="82586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5400" dirty="0" smtClean="0">
                <a:solidFill>
                  <a:srgbClr val="FF0000"/>
                </a:solidFill>
              </a:rPr>
              <a:t>30. 7. 1419 </a:t>
            </a:r>
            <a:r>
              <a:rPr lang="cs-CZ" sz="5400" dirty="0" smtClean="0">
                <a:solidFill>
                  <a:srgbClr val="002060"/>
                </a:solidFill>
              </a:rPr>
              <a:t>   </a:t>
            </a:r>
            <a:endParaRPr lang="cs-CZ" sz="5400" dirty="0">
              <a:solidFill>
                <a:srgbClr val="002060"/>
              </a:solidFill>
            </a:endParaRPr>
          </a:p>
        </p:txBody>
      </p:sp>
    </p:spTree>
    <p:extLst>
      <p:ext uri="{BB962C8B-B14F-4D97-AF65-F5344CB8AC3E}">
        <p14:creationId xmlns:p14="http://schemas.microsoft.com/office/powerpoint/2010/main" val="818892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PŘEDDEFENESTRAČNÍ SITUACE</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107504" y="1059582"/>
            <a:ext cx="6120680" cy="38884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1600" dirty="0" smtClean="0">
                <a:solidFill>
                  <a:srgbClr val="FF0000"/>
                </a:solidFill>
              </a:rPr>
              <a:t>Jan Hus</a:t>
            </a:r>
            <a:r>
              <a:rPr lang="cs-CZ" sz="1600" dirty="0" smtClean="0">
                <a:solidFill>
                  <a:srgbClr val="002060"/>
                </a:solidFill>
              </a:rPr>
              <a:t>, kněz a církevní reformátor, se již přibližně sto let před Martinem Lutherem pokoušel reformovat církev, která ve středověku nežila podle křesťanských idejí (rozmařilý život kněží, porušování celibátu, boj o politickou moc, prodávání odpustků atd.)</a:t>
            </a:r>
          </a:p>
          <a:p>
            <a:pPr marL="457200" indent="-457200" algn="l">
              <a:buFont typeface="Arial" panose="020B0604020202020204" pitchFamily="34" charset="0"/>
              <a:buChar char="•"/>
            </a:pPr>
            <a:r>
              <a:rPr lang="cs-CZ" sz="1600" dirty="0" smtClean="0">
                <a:solidFill>
                  <a:srgbClr val="002060"/>
                </a:solidFill>
              </a:rPr>
              <a:t>jeho reformní snahy byly ukončeny v  německé </a:t>
            </a:r>
            <a:r>
              <a:rPr lang="cs-CZ" sz="1600" dirty="0" smtClean="0">
                <a:solidFill>
                  <a:srgbClr val="FF0000"/>
                </a:solidFill>
              </a:rPr>
              <a:t>Kostnici  6. 7. 1415</a:t>
            </a:r>
          </a:p>
          <a:p>
            <a:pPr marL="457200" indent="-457200" algn="l">
              <a:buFont typeface="Arial" panose="020B0604020202020204" pitchFamily="34" charset="0"/>
              <a:buChar char="•"/>
            </a:pPr>
            <a:r>
              <a:rPr lang="cs-CZ" sz="1600" dirty="0" smtClean="0">
                <a:solidFill>
                  <a:srgbClr val="002060"/>
                </a:solidFill>
              </a:rPr>
              <a:t>stoupenci Husových myšlenek, kališníci (podle přijímaní podobojí včetně vína z kalicha), které tradiční katolíci označovali posměšně jako </a:t>
            </a:r>
            <a:r>
              <a:rPr lang="cs-CZ" sz="1600" dirty="0" smtClean="0">
                <a:solidFill>
                  <a:srgbClr val="FF0000"/>
                </a:solidFill>
              </a:rPr>
              <a:t>husity, </a:t>
            </a:r>
            <a:r>
              <a:rPr lang="cs-CZ" sz="1600" dirty="0" smtClean="0">
                <a:solidFill>
                  <a:srgbClr val="002060"/>
                </a:solidFill>
              </a:rPr>
              <a:t>se však touhy po naplnění reformačních ideálů odmítali vzdát i po Husově smrti, která vzbudila v Čechách velké pobouření</a:t>
            </a:r>
          </a:p>
          <a:p>
            <a:pPr marL="457200" indent="-457200" algn="l">
              <a:buFont typeface="Arial" panose="020B0604020202020204" pitchFamily="34" charset="0"/>
              <a:buChar char="•"/>
            </a:pPr>
            <a:r>
              <a:rPr lang="cs-CZ" sz="1600" dirty="0">
                <a:solidFill>
                  <a:srgbClr val="002060"/>
                </a:solidFill>
              </a:rPr>
              <a:t>n</a:t>
            </a:r>
            <a:r>
              <a:rPr lang="cs-CZ" sz="1600" dirty="0" smtClean="0">
                <a:solidFill>
                  <a:srgbClr val="002060"/>
                </a:solidFill>
              </a:rPr>
              <a:t>a českém trůnu sedí král </a:t>
            </a:r>
            <a:r>
              <a:rPr lang="cs-CZ" sz="1600" dirty="0" smtClean="0">
                <a:solidFill>
                  <a:srgbClr val="FF0000"/>
                </a:solidFill>
              </a:rPr>
              <a:t>Václav IV. </a:t>
            </a:r>
            <a:r>
              <a:rPr lang="cs-CZ" sz="1600" dirty="0" smtClean="0">
                <a:solidFill>
                  <a:srgbClr val="002060"/>
                </a:solidFill>
              </a:rPr>
              <a:t>(syn Karla IV. a bratr Zikmunda) –  spíše nerozhodný vladař vyhýbající se konfliktům</a:t>
            </a:r>
          </a:p>
          <a:p>
            <a:pPr marL="457200" indent="-457200" algn="l">
              <a:buFont typeface="Arial" panose="020B0604020202020204" pitchFamily="34" charset="0"/>
              <a:buChar char="•"/>
            </a:pPr>
            <a:r>
              <a:rPr lang="cs-CZ" sz="1600" dirty="0">
                <a:solidFill>
                  <a:srgbClr val="002060"/>
                </a:solidFill>
              </a:rPr>
              <a:t>v</a:t>
            </a:r>
            <a:r>
              <a:rPr lang="cs-CZ" sz="1600" dirty="0" smtClean="0">
                <a:solidFill>
                  <a:srgbClr val="002060"/>
                </a:solidFill>
              </a:rPr>
              <a:t>ůdcem radikálně smýšlejících husitů se stal </a:t>
            </a:r>
            <a:r>
              <a:rPr lang="cs-CZ" sz="1600" dirty="0" smtClean="0">
                <a:solidFill>
                  <a:srgbClr val="FF0000"/>
                </a:solidFill>
              </a:rPr>
              <a:t>Jan Želivský </a:t>
            </a:r>
            <a:r>
              <a:rPr lang="cs-CZ" sz="1600" dirty="0" smtClean="0">
                <a:solidFill>
                  <a:srgbClr val="002060"/>
                </a:solidFill>
              </a:rPr>
              <a:t>– velmi radikální plamenně kázající kněz </a:t>
            </a:r>
            <a:r>
              <a:rPr lang="cs-CZ" sz="1600" dirty="0" smtClean="0">
                <a:solidFill>
                  <a:srgbClr val="FF0000"/>
                </a:solidFill>
              </a:rPr>
              <a:t> </a:t>
            </a:r>
            <a:r>
              <a:rPr lang="cs-CZ" sz="1600" dirty="0" smtClean="0">
                <a:solidFill>
                  <a:srgbClr val="002060"/>
                </a:solidFill>
              </a:rPr>
              <a:t>  </a:t>
            </a:r>
            <a:r>
              <a:rPr lang="cs-CZ" sz="1600" dirty="0" smtClean="0">
                <a:solidFill>
                  <a:srgbClr val="FF0000"/>
                </a:solidFill>
              </a:rPr>
              <a:t> </a:t>
            </a:r>
            <a:r>
              <a:rPr lang="cs-CZ" sz="1600" dirty="0" smtClean="0">
                <a:solidFill>
                  <a:srgbClr val="002060"/>
                </a:solidFill>
              </a:rPr>
              <a:t>   </a:t>
            </a:r>
            <a:r>
              <a:rPr lang="cs-CZ" sz="1600" dirty="0" smtClean="0">
                <a:solidFill>
                  <a:srgbClr val="FF0000"/>
                </a:solidFill>
              </a:rPr>
              <a:t> </a:t>
            </a:r>
            <a:r>
              <a:rPr lang="cs-CZ" sz="1600" dirty="0" smtClean="0">
                <a:solidFill>
                  <a:srgbClr val="002060"/>
                </a:solidFill>
              </a:rPr>
              <a:t>   </a:t>
            </a:r>
            <a:endParaRPr lang="cs-CZ" sz="1600" dirty="0">
              <a:solidFill>
                <a:srgbClr val="002060"/>
              </a:solidFill>
            </a:endParaRPr>
          </a:p>
        </p:txBody>
      </p:sp>
      <p:pic>
        <p:nvPicPr>
          <p:cNvPr id="2050" name="Picture 2" descr="File:Zelivsky1.JPG">
            <a:hlinkClick r:id="rId5"/>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32342" t="25027" r="35315" b="40171"/>
          <a:stretch/>
        </p:blipFill>
        <p:spPr bwMode="auto">
          <a:xfrm>
            <a:off x="6300192" y="1459347"/>
            <a:ext cx="2640831" cy="2131287"/>
          </a:xfrm>
          <a:prstGeom prst="rect">
            <a:avLst/>
          </a:prstGeom>
          <a:noFill/>
          <a:extLst>
            <a:ext uri="{909E8E84-426E-40DD-AFC4-6F175D3DCCD1}">
              <a14:hiddenFill xmlns:a14="http://schemas.microsoft.com/office/drawing/2010/main">
                <a:solidFill>
                  <a:srgbClr val="FFFFFF"/>
                </a:solidFill>
              </a14:hiddenFill>
            </a:ext>
          </a:extLst>
        </p:spPr>
      </p:pic>
      <p:sp>
        <p:nvSpPr>
          <p:cNvPr id="11" name="Podnadpis 2"/>
          <p:cNvSpPr txBox="1">
            <a:spLocks/>
          </p:cNvSpPr>
          <p:nvPr/>
        </p:nvSpPr>
        <p:spPr>
          <a:xfrm>
            <a:off x="6300192" y="3670587"/>
            <a:ext cx="2592288"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a:solidFill>
                  <a:schemeClr val="tx1"/>
                </a:solidFill>
                <a:effectLst>
                  <a:outerShdw blurRad="38100" dist="38100" dir="2700000" algn="tl">
                    <a:srgbClr val="000000">
                      <a:alpha val="43137"/>
                    </a:srgbClr>
                  </a:outerShdw>
                </a:effectLst>
              </a:rPr>
              <a:t>p</a:t>
            </a:r>
            <a:r>
              <a:rPr lang="cs-CZ" sz="1800" dirty="0" smtClean="0">
                <a:solidFill>
                  <a:schemeClr val="tx1"/>
                </a:solidFill>
                <a:effectLst>
                  <a:outerShdw blurRad="38100" dist="38100" dir="2700000" algn="tl">
                    <a:srgbClr val="000000">
                      <a:alpha val="43137"/>
                    </a:srgbClr>
                  </a:outerShdw>
                </a:effectLst>
              </a:rPr>
              <a:t>amětní deska Jana Želivského na Staroměstské radnici v Praze</a:t>
            </a:r>
            <a:endParaRPr lang="cs-CZ" sz="18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78137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fade">
                                      <p:cBhvr>
                                        <p:cTn id="21" dur="1000"/>
                                        <p:tgtEl>
                                          <p:spTgt spid="10">
                                            <p:txEl>
                                              <p:pRg st="1" end="1"/>
                                            </p:txEl>
                                          </p:spTgt>
                                        </p:tgtEl>
                                      </p:cBhvr>
                                    </p:animEffect>
                                    <p:anim calcmode="lin" valueType="num">
                                      <p:cBhvr>
                                        <p:cTn id="22"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1000"/>
                                        <p:tgtEl>
                                          <p:spTgt spid="10">
                                            <p:txEl>
                                              <p:pRg st="2" end="2"/>
                                            </p:txEl>
                                          </p:spTgt>
                                        </p:tgtEl>
                                      </p:cBhvr>
                                    </p:animEffect>
                                    <p:anim calcmode="lin" valueType="num">
                                      <p:cBhvr>
                                        <p:cTn id="2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3" end="3"/>
                                            </p:txEl>
                                          </p:spTgt>
                                        </p:tgtEl>
                                        <p:attrNameLst>
                                          <p:attrName>style.visibility</p:attrName>
                                        </p:attrNameLst>
                                      </p:cBhvr>
                                      <p:to>
                                        <p:strVal val="visible"/>
                                      </p:to>
                                    </p:set>
                                    <p:animEffect transition="in" filter="fade">
                                      <p:cBhvr>
                                        <p:cTn id="35" dur="1000"/>
                                        <p:tgtEl>
                                          <p:spTgt spid="10">
                                            <p:txEl>
                                              <p:pRg st="3" end="3"/>
                                            </p:txEl>
                                          </p:spTgt>
                                        </p:tgtEl>
                                      </p:cBhvr>
                                    </p:animEffect>
                                    <p:anim calcmode="lin" valueType="num">
                                      <p:cBhvr>
                                        <p:cTn id="36"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1000"/>
                                        <p:tgtEl>
                                          <p:spTgt spid="10">
                                            <p:txEl>
                                              <p:pRg st="4" end="4"/>
                                            </p:txEl>
                                          </p:spTgt>
                                        </p:tgtEl>
                                      </p:cBhvr>
                                    </p:animEffect>
                                    <p:anim calcmode="lin" valueType="num">
                                      <p:cBhvr>
                                        <p:cTn id="43" dur="1000" fill="hold"/>
                                        <p:tgtEl>
                                          <p:spTgt spid="10">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1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050"/>
                                        </p:tgtEl>
                                        <p:attrNameLst>
                                          <p:attrName>style.visibility</p:attrName>
                                        </p:attrNameLst>
                                      </p:cBhvr>
                                      <p:to>
                                        <p:strVal val="visible"/>
                                      </p:to>
                                    </p:set>
                                    <p:animEffect transition="in" filter="fade">
                                      <p:cBhvr>
                                        <p:cTn id="49" dur="1000"/>
                                        <p:tgtEl>
                                          <p:spTgt spid="2050"/>
                                        </p:tgtEl>
                                      </p:cBhvr>
                                    </p:animEffect>
                                    <p:anim calcmode="lin" valueType="num">
                                      <p:cBhvr>
                                        <p:cTn id="50" dur="1000" fill="hold"/>
                                        <p:tgtEl>
                                          <p:spTgt spid="2050"/>
                                        </p:tgtEl>
                                        <p:attrNameLst>
                                          <p:attrName>ppt_x</p:attrName>
                                        </p:attrNameLst>
                                      </p:cBhvr>
                                      <p:tavLst>
                                        <p:tav tm="0">
                                          <p:val>
                                            <p:strVal val="#ppt_x"/>
                                          </p:val>
                                        </p:tav>
                                        <p:tav tm="100000">
                                          <p:val>
                                            <p:strVal val="#ppt_x"/>
                                          </p:val>
                                        </p:tav>
                                      </p:tavLst>
                                    </p:anim>
                                    <p:anim calcmode="lin" valueType="num">
                                      <p:cBhvr>
                                        <p:cTn id="51" dur="1000" fill="hold"/>
                                        <p:tgtEl>
                                          <p:spTgt spid="2050"/>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fade">
                                      <p:cBhvr>
                                        <p:cTn id="54" dur="1000"/>
                                        <p:tgtEl>
                                          <p:spTgt spid="11"/>
                                        </p:tgtEl>
                                      </p:cBhvr>
                                    </p:animEffect>
                                    <p:anim calcmode="lin" valueType="num">
                                      <p:cBhvr>
                                        <p:cTn id="55" dur="1000" fill="hold"/>
                                        <p:tgtEl>
                                          <p:spTgt spid="11"/>
                                        </p:tgtEl>
                                        <p:attrNameLst>
                                          <p:attrName>ppt_x</p:attrName>
                                        </p:attrNameLst>
                                      </p:cBhvr>
                                      <p:tavLst>
                                        <p:tav tm="0">
                                          <p:val>
                                            <p:strVal val="#ppt_x"/>
                                          </p:val>
                                        </p:tav>
                                        <p:tav tm="100000">
                                          <p:val>
                                            <p:strVal val="#ppt_x"/>
                                          </p:val>
                                        </p:tav>
                                      </p:tavLst>
                                    </p:anim>
                                    <p:anim calcmode="lin" valueType="num">
                                      <p:cBhvr>
                                        <p:cTn id="5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AKT</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107504" y="1131590"/>
            <a:ext cx="8568952" cy="367240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2200" dirty="0">
                <a:solidFill>
                  <a:srgbClr val="002060"/>
                </a:solidFill>
              </a:rPr>
              <a:t>n</a:t>
            </a:r>
            <a:r>
              <a:rPr lang="cs-CZ" sz="2200" dirty="0" smtClean="0">
                <a:solidFill>
                  <a:srgbClr val="002060"/>
                </a:solidFill>
              </a:rPr>
              <a:t>a počátku července 1419 se situace vyhrotila natolik, že byli zatčení někteří Želivského stoupenci přijímající podobojí </a:t>
            </a:r>
          </a:p>
          <a:p>
            <a:pPr marL="457200" indent="-457200" algn="l">
              <a:buClr>
                <a:srgbClr val="002060"/>
              </a:buClr>
              <a:buFont typeface="Arial" panose="020B0604020202020204" pitchFamily="34" charset="0"/>
              <a:buChar char="•"/>
            </a:pPr>
            <a:r>
              <a:rPr lang="cs-CZ" sz="2200" dirty="0" smtClean="0">
                <a:solidFill>
                  <a:srgbClr val="002060"/>
                </a:solidFill>
              </a:rPr>
              <a:t>po jednom obzvláště vášnivém kázání v chrámu Panny Marie Sněžné na Novém městě pražském se mu </a:t>
            </a:r>
            <a:r>
              <a:rPr lang="cs-CZ" sz="2200" dirty="0" smtClean="0">
                <a:solidFill>
                  <a:srgbClr val="FF0000"/>
                </a:solidFill>
              </a:rPr>
              <a:t>30. 7. 1419 </a:t>
            </a:r>
            <a:r>
              <a:rPr lang="cs-CZ" sz="2200" dirty="0" smtClean="0">
                <a:solidFill>
                  <a:srgbClr val="002060"/>
                </a:solidFill>
              </a:rPr>
              <a:t>povedlo </a:t>
            </a:r>
            <a:r>
              <a:rPr lang="cs-CZ" sz="2200" dirty="0" smtClean="0">
                <a:solidFill>
                  <a:srgbClr val="FF0000"/>
                </a:solidFill>
              </a:rPr>
              <a:t>vyburcovat pražské husity k </a:t>
            </a:r>
            <a:r>
              <a:rPr lang="cs-CZ" sz="2200" dirty="0" smtClean="0">
                <a:solidFill>
                  <a:srgbClr val="002060"/>
                </a:solidFill>
              </a:rPr>
              <a:t>(předem naplánované???) </a:t>
            </a:r>
            <a:r>
              <a:rPr lang="cs-CZ" sz="2200" dirty="0" smtClean="0">
                <a:solidFill>
                  <a:srgbClr val="FF0000"/>
                </a:solidFill>
              </a:rPr>
              <a:t>akci</a:t>
            </a:r>
          </a:p>
          <a:p>
            <a:pPr marL="457200" indent="-457200" algn="l">
              <a:buClr>
                <a:srgbClr val="002060"/>
              </a:buClr>
              <a:buFont typeface="Arial" panose="020B0604020202020204" pitchFamily="34" charset="0"/>
              <a:buChar char="•"/>
            </a:pPr>
            <a:r>
              <a:rPr lang="cs-CZ" sz="2200" dirty="0" smtClean="0">
                <a:solidFill>
                  <a:srgbClr val="002060"/>
                </a:solidFill>
              </a:rPr>
              <a:t>fanatický dav (v němž měl prý být i Jan Žižka z Trocnova) vyzbrojený cepy a sudlicemi se nejprve vydal ke kostelu sv. Štěpána, kde násilím vylomil dveře a vymohl si mši s přijímáním podobojí</a:t>
            </a:r>
          </a:p>
          <a:p>
            <a:pPr marL="457200" indent="-457200" algn="l">
              <a:buClr>
                <a:srgbClr val="002060"/>
              </a:buClr>
              <a:buFont typeface="Arial" panose="020B0604020202020204" pitchFamily="34" charset="0"/>
              <a:buChar char="•"/>
            </a:pPr>
            <a:r>
              <a:rPr lang="cs-CZ" sz="2200" dirty="0">
                <a:solidFill>
                  <a:srgbClr val="002060"/>
                </a:solidFill>
              </a:rPr>
              <a:t>n</a:t>
            </a:r>
            <a:r>
              <a:rPr lang="cs-CZ" sz="2200" dirty="0" smtClean="0">
                <a:solidFill>
                  <a:srgbClr val="002060"/>
                </a:solidFill>
              </a:rPr>
              <a:t>ásledně se dav přesunul k nedaleké </a:t>
            </a:r>
            <a:r>
              <a:rPr lang="cs-CZ" sz="2200" dirty="0">
                <a:solidFill>
                  <a:srgbClr val="FF0000"/>
                </a:solidFill>
              </a:rPr>
              <a:t>N</a:t>
            </a:r>
            <a:r>
              <a:rPr lang="cs-CZ" sz="2200" dirty="0" smtClean="0">
                <a:solidFill>
                  <a:srgbClr val="FF0000"/>
                </a:solidFill>
              </a:rPr>
              <a:t>ovoměstské radnici </a:t>
            </a:r>
            <a:r>
              <a:rPr lang="cs-CZ" sz="2200" dirty="0" smtClean="0">
                <a:solidFill>
                  <a:srgbClr val="002060"/>
                </a:solidFill>
              </a:rPr>
              <a:t>– kde žádali purkmistra starostu) Mikuláše Podivínského a konšely (radní) o propuštění vězněných, což bylo odmítnuto</a:t>
            </a:r>
            <a:r>
              <a:rPr lang="cs-CZ" sz="2200" dirty="0" smtClean="0">
                <a:solidFill>
                  <a:srgbClr val="FF0000"/>
                </a:solidFill>
              </a:rPr>
              <a:t> </a:t>
            </a:r>
            <a:r>
              <a:rPr lang="cs-CZ" sz="2200" dirty="0" smtClean="0">
                <a:solidFill>
                  <a:srgbClr val="002060"/>
                </a:solidFill>
              </a:rPr>
              <a:t>  </a:t>
            </a:r>
            <a:r>
              <a:rPr lang="cs-CZ" sz="2200" dirty="0" smtClean="0">
                <a:solidFill>
                  <a:srgbClr val="FF0000"/>
                </a:solidFill>
              </a:rPr>
              <a:t> </a:t>
            </a:r>
            <a:r>
              <a:rPr lang="cs-CZ" sz="2200" dirty="0" smtClean="0">
                <a:solidFill>
                  <a:srgbClr val="002060"/>
                </a:solidFill>
              </a:rPr>
              <a:t>  </a:t>
            </a:r>
            <a:r>
              <a:rPr lang="cs-CZ" sz="2200" dirty="0" smtClean="0">
                <a:solidFill>
                  <a:srgbClr val="FF0000"/>
                </a:solidFill>
              </a:rPr>
              <a:t> </a:t>
            </a:r>
            <a:r>
              <a:rPr lang="cs-CZ" sz="2200" dirty="0" smtClean="0">
                <a:solidFill>
                  <a:srgbClr val="002060"/>
                </a:solidFill>
              </a:rPr>
              <a:t>   </a:t>
            </a:r>
            <a:r>
              <a:rPr lang="cs-CZ" sz="2200" dirty="0" smtClean="0">
                <a:solidFill>
                  <a:srgbClr val="FF0000"/>
                </a:solidFill>
              </a:rPr>
              <a:t> </a:t>
            </a:r>
            <a:r>
              <a:rPr lang="cs-CZ" sz="2200" dirty="0" smtClean="0">
                <a:solidFill>
                  <a:srgbClr val="002060"/>
                </a:solidFill>
              </a:rPr>
              <a:t>   </a:t>
            </a:r>
            <a:endParaRPr lang="cs-CZ" sz="2200" dirty="0">
              <a:solidFill>
                <a:srgbClr val="002060"/>
              </a:solidFill>
            </a:endParaRPr>
          </a:p>
        </p:txBody>
      </p:sp>
    </p:spTree>
    <p:extLst>
      <p:ext uri="{BB962C8B-B14F-4D97-AF65-F5344CB8AC3E}">
        <p14:creationId xmlns:p14="http://schemas.microsoft.com/office/powerpoint/2010/main" val="1946251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fade">
                                      <p:cBhvr>
                                        <p:cTn id="21" dur="1000"/>
                                        <p:tgtEl>
                                          <p:spTgt spid="10">
                                            <p:txEl>
                                              <p:pRg st="1" end="1"/>
                                            </p:txEl>
                                          </p:spTgt>
                                        </p:tgtEl>
                                      </p:cBhvr>
                                    </p:animEffect>
                                    <p:anim calcmode="lin" valueType="num">
                                      <p:cBhvr>
                                        <p:cTn id="22"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1000"/>
                                        <p:tgtEl>
                                          <p:spTgt spid="10">
                                            <p:txEl>
                                              <p:pRg st="2" end="2"/>
                                            </p:txEl>
                                          </p:spTgt>
                                        </p:tgtEl>
                                      </p:cBhvr>
                                    </p:animEffect>
                                    <p:anim calcmode="lin" valueType="num">
                                      <p:cBhvr>
                                        <p:cTn id="2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3" end="3"/>
                                            </p:txEl>
                                          </p:spTgt>
                                        </p:tgtEl>
                                        <p:attrNameLst>
                                          <p:attrName>style.visibility</p:attrName>
                                        </p:attrNameLst>
                                      </p:cBhvr>
                                      <p:to>
                                        <p:strVal val="visible"/>
                                      </p:to>
                                    </p:set>
                                    <p:animEffect transition="in" filter="fade">
                                      <p:cBhvr>
                                        <p:cTn id="35" dur="1000"/>
                                        <p:tgtEl>
                                          <p:spTgt spid="10">
                                            <p:txEl>
                                              <p:pRg st="3" end="3"/>
                                            </p:txEl>
                                          </p:spTgt>
                                        </p:tgtEl>
                                      </p:cBhvr>
                                    </p:animEffect>
                                    <p:anim calcmode="lin" valueType="num">
                                      <p:cBhvr>
                                        <p:cTn id="36"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bldLvl="2"/>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19159" y="17150"/>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AKT</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107504" y="1131590"/>
            <a:ext cx="8568952" cy="367240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endParaRPr lang="cs-CZ" sz="2200" dirty="0">
              <a:solidFill>
                <a:srgbClr val="002060"/>
              </a:solidFill>
            </a:endParaRPr>
          </a:p>
        </p:txBody>
      </p:sp>
      <p:grpSp>
        <p:nvGrpSpPr>
          <p:cNvPr id="5" name="Skupina 4"/>
          <p:cNvGrpSpPr/>
          <p:nvPr/>
        </p:nvGrpSpPr>
        <p:grpSpPr>
          <a:xfrm>
            <a:off x="2743784" y="1113386"/>
            <a:ext cx="3771961" cy="3911149"/>
            <a:chOff x="988519" y="1131590"/>
            <a:chExt cx="3583481" cy="3715714"/>
          </a:xfrm>
        </p:grpSpPr>
        <p:grpSp>
          <p:nvGrpSpPr>
            <p:cNvPr id="12" name="Skupina 15"/>
            <p:cNvGrpSpPr/>
            <p:nvPr/>
          </p:nvGrpSpPr>
          <p:grpSpPr>
            <a:xfrm>
              <a:off x="988519" y="1131590"/>
              <a:ext cx="3583481" cy="3715714"/>
              <a:chOff x="5910741" y="1917679"/>
              <a:chExt cx="1597979" cy="1656945"/>
            </a:xfrm>
          </p:grpSpPr>
          <p:pic>
            <p:nvPicPr>
              <p:cNvPr id="17" name="Picture 4" descr="http://cz.my-prague-apartments.com/_files/prague-map.gif"/>
              <p:cNvPicPr>
                <a:picLocks noChangeAspect="1" noChangeArrowheads="1"/>
              </p:cNvPicPr>
              <p:nvPr/>
            </p:nvPicPr>
            <p:blipFill rotWithShape="1">
              <a:blip r:embed="rId5" cstate="print"/>
              <a:srcRect l="33665" t="36725" r="31734" b="27398"/>
              <a:stretch/>
            </p:blipFill>
            <p:spPr bwMode="auto">
              <a:xfrm>
                <a:off x="5910741" y="1917679"/>
                <a:ext cx="1597979" cy="1656945"/>
              </a:xfrm>
              <a:prstGeom prst="rect">
                <a:avLst/>
              </a:prstGeom>
              <a:noFill/>
              <a:ln>
                <a:solidFill>
                  <a:srgbClr val="002060"/>
                </a:solidFill>
              </a:ln>
            </p:spPr>
          </p:pic>
          <p:sp>
            <p:nvSpPr>
              <p:cNvPr id="14" name="Elipsa 13"/>
              <p:cNvSpPr/>
              <p:nvPr/>
            </p:nvSpPr>
            <p:spPr>
              <a:xfrm>
                <a:off x="6962842" y="2495667"/>
                <a:ext cx="192435" cy="192434"/>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19" name="Elipsa 13"/>
            <p:cNvSpPr/>
            <p:nvPr/>
          </p:nvSpPr>
          <p:spPr>
            <a:xfrm>
              <a:off x="2843552" y="3291830"/>
              <a:ext cx="431537" cy="43153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Elipsa 13"/>
            <p:cNvSpPr/>
            <p:nvPr/>
          </p:nvSpPr>
          <p:spPr>
            <a:xfrm>
              <a:off x="3491880" y="3846945"/>
              <a:ext cx="431537" cy="431535"/>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1" name="Skupina 30"/>
          <p:cNvGrpSpPr/>
          <p:nvPr/>
        </p:nvGrpSpPr>
        <p:grpSpPr>
          <a:xfrm>
            <a:off x="5614937" y="1113386"/>
            <a:ext cx="3733859" cy="1627447"/>
            <a:chOff x="5614937" y="1113386"/>
            <a:chExt cx="3733859" cy="1627447"/>
          </a:xfrm>
        </p:grpSpPr>
        <p:pic>
          <p:nvPicPr>
            <p:cNvPr id="3074" name="Picture 2" descr="File:P.Marie Snezna.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82316" y="1113386"/>
              <a:ext cx="1779897" cy="1336594"/>
            </a:xfrm>
            <a:prstGeom prst="rect">
              <a:avLst/>
            </a:prstGeom>
            <a:noFill/>
            <a:extLst>
              <a:ext uri="{909E8E84-426E-40DD-AFC4-6F175D3DCCD1}">
                <a14:hiddenFill xmlns:a14="http://schemas.microsoft.com/office/drawing/2010/main">
                  <a:solidFill>
                    <a:srgbClr val="FFFFFF"/>
                  </a:solidFill>
                </a14:hiddenFill>
              </a:ext>
            </a:extLst>
          </p:spPr>
        </p:pic>
        <p:sp>
          <p:nvSpPr>
            <p:cNvPr id="24" name="Podnadpis 2"/>
            <p:cNvSpPr txBox="1">
              <a:spLocks/>
            </p:cNvSpPr>
            <p:nvPr/>
          </p:nvSpPr>
          <p:spPr>
            <a:xfrm>
              <a:off x="6429965" y="2398491"/>
              <a:ext cx="2918831"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a:solidFill>
                    <a:schemeClr val="tx1"/>
                  </a:solidFill>
                  <a:effectLst>
                    <a:outerShdw blurRad="38100" dist="38100" dir="2700000" algn="tl">
                      <a:srgbClr val="000000">
                        <a:alpha val="43137"/>
                      </a:srgbClr>
                    </a:outerShdw>
                  </a:effectLst>
                </a:rPr>
                <a:t>k</a:t>
              </a:r>
              <a:r>
                <a:rPr lang="cs-CZ" sz="1800" dirty="0" smtClean="0">
                  <a:solidFill>
                    <a:schemeClr val="tx1"/>
                  </a:solidFill>
                  <a:effectLst>
                    <a:outerShdw blurRad="38100" dist="38100" dir="2700000" algn="tl">
                      <a:srgbClr val="000000">
                        <a:alpha val="43137"/>
                      </a:srgbClr>
                    </a:outerShdw>
                  </a:effectLst>
                </a:rPr>
                <a:t>ostel Panny Marie Sněžné </a:t>
              </a:r>
              <a:endParaRPr lang="cs-CZ" sz="1800" dirty="0">
                <a:solidFill>
                  <a:schemeClr val="tx1"/>
                </a:solidFill>
                <a:effectLst>
                  <a:outerShdw blurRad="38100" dist="38100" dir="2700000" algn="tl">
                    <a:srgbClr val="000000">
                      <a:alpha val="43137"/>
                    </a:srgbClr>
                  </a:outerShdw>
                </a:effectLst>
              </a:endParaRPr>
            </a:p>
          </p:txBody>
        </p:sp>
        <p:cxnSp>
          <p:nvCxnSpPr>
            <p:cNvPr id="7" name="Přímá spojnice se šipkou 6"/>
            <p:cNvCxnSpPr>
              <a:endCxn id="14" idx="7"/>
            </p:cNvCxnSpPr>
            <p:nvPr/>
          </p:nvCxnSpPr>
          <p:spPr>
            <a:xfrm flipH="1">
              <a:off x="5614937" y="1781683"/>
              <a:ext cx="1267379" cy="762540"/>
            </a:xfrm>
            <a:prstGeom prst="straightConnector1">
              <a:avLst/>
            </a:prstGeom>
            <a:ln w="22225">
              <a:solidFill>
                <a:srgbClr val="002060"/>
              </a:solidFill>
              <a:tailEnd type="arrow"/>
            </a:ln>
          </p:spPr>
          <p:style>
            <a:lnRef idx="1">
              <a:schemeClr val="accent1"/>
            </a:lnRef>
            <a:fillRef idx="0">
              <a:schemeClr val="accent1"/>
            </a:fillRef>
            <a:effectRef idx="0">
              <a:schemeClr val="accent1"/>
            </a:effectRef>
            <a:fontRef idx="minor">
              <a:schemeClr val="tx1"/>
            </a:fontRef>
          </p:style>
        </p:cxnSp>
      </p:grpSp>
      <p:grpSp>
        <p:nvGrpSpPr>
          <p:cNvPr id="33" name="Skupina 32"/>
          <p:cNvGrpSpPr/>
          <p:nvPr/>
        </p:nvGrpSpPr>
        <p:grpSpPr>
          <a:xfrm>
            <a:off x="5833049" y="2808593"/>
            <a:ext cx="3400215" cy="2215942"/>
            <a:chOff x="5833049" y="2808593"/>
            <a:chExt cx="3400215" cy="2215942"/>
          </a:xfrm>
        </p:grpSpPr>
        <p:pic>
          <p:nvPicPr>
            <p:cNvPr id="3076" name="Picture 4" descr="File:Church-Štěpán-Prague3.jpg">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217040" y="2808593"/>
              <a:ext cx="1229149" cy="1849901"/>
            </a:xfrm>
            <a:prstGeom prst="rect">
              <a:avLst/>
            </a:prstGeom>
            <a:noFill/>
            <a:extLst>
              <a:ext uri="{909E8E84-426E-40DD-AFC4-6F175D3DCCD1}">
                <a14:hiddenFill xmlns:a14="http://schemas.microsoft.com/office/drawing/2010/main">
                  <a:solidFill>
                    <a:srgbClr val="FFFFFF"/>
                  </a:solidFill>
                </a14:hiddenFill>
              </a:ext>
            </a:extLst>
          </p:spPr>
        </p:pic>
        <p:sp>
          <p:nvSpPr>
            <p:cNvPr id="25" name="Podnadpis 2"/>
            <p:cNvSpPr txBox="1">
              <a:spLocks/>
            </p:cNvSpPr>
            <p:nvPr/>
          </p:nvSpPr>
          <p:spPr>
            <a:xfrm>
              <a:off x="6314433" y="4682193"/>
              <a:ext cx="2918831"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a:solidFill>
                    <a:schemeClr val="tx1"/>
                  </a:solidFill>
                  <a:effectLst>
                    <a:outerShdw blurRad="38100" dist="38100" dir="2700000" algn="tl">
                      <a:srgbClr val="000000">
                        <a:alpha val="43137"/>
                      </a:srgbClr>
                    </a:outerShdw>
                  </a:effectLst>
                </a:rPr>
                <a:t>k</a:t>
              </a:r>
              <a:r>
                <a:rPr lang="cs-CZ" sz="1800" dirty="0" smtClean="0">
                  <a:solidFill>
                    <a:schemeClr val="tx1"/>
                  </a:solidFill>
                  <a:effectLst>
                    <a:outerShdw blurRad="38100" dist="38100" dir="2700000" algn="tl">
                      <a:srgbClr val="000000">
                        <a:alpha val="43137"/>
                      </a:srgbClr>
                    </a:outerShdw>
                  </a:effectLst>
                </a:rPr>
                <a:t>ostel sv. Štěpána </a:t>
              </a:r>
              <a:endParaRPr lang="cs-CZ" sz="1800" dirty="0">
                <a:solidFill>
                  <a:schemeClr val="tx1"/>
                </a:solidFill>
                <a:effectLst>
                  <a:outerShdw blurRad="38100" dist="38100" dir="2700000" algn="tl">
                    <a:srgbClr val="000000">
                      <a:alpha val="43137"/>
                    </a:srgbClr>
                  </a:outerShdw>
                </a:effectLst>
              </a:endParaRPr>
            </a:p>
          </p:txBody>
        </p:sp>
        <p:cxnSp>
          <p:nvCxnSpPr>
            <p:cNvPr id="30" name="Přímá spojnice se šipkou 29"/>
            <p:cNvCxnSpPr>
              <a:endCxn id="20" idx="6"/>
            </p:cNvCxnSpPr>
            <p:nvPr/>
          </p:nvCxnSpPr>
          <p:spPr>
            <a:xfrm flipH="1">
              <a:off x="5833049" y="3658353"/>
              <a:ext cx="1374483" cy="540323"/>
            </a:xfrm>
            <a:prstGeom prst="straightConnector1">
              <a:avLst/>
            </a:prstGeom>
            <a:ln w="22225">
              <a:solidFill>
                <a:srgbClr val="002060"/>
              </a:solidFill>
              <a:tailEnd type="arrow"/>
            </a:ln>
          </p:spPr>
          <p:style>
            <a:lnRef idx="1">
              <a:schemeClr val="accent1"/>
            </a:lnRef>
            <a:fillRef idx="0">
              <a:schemeClr val="accent1"/>
            </a:fillRef>
            <a:effectRef idx="0">
              <a:schemeClr val="accent1"/>
            </a:effectRef>
            <a:fontRef idx="minor">
              <a:schemeClr val="tx1"/>
            </a:fontRef>
          </p:style>
        </p:cxnSp>
      </p:grpSp>
      <p:grpSp>
        <p:nvGrpSpPr>
          <p:cNvPr id="34" name="Skupina 33"/>
          <p:cNvGrpSpPr/>
          <p:nvPr/>
        </p:nvGrpSpPr>
        <p:grpSpPr>
          <a:xfrm>
            <a:off x="-71119" y="1113386"/>
            <a:ext cx="4779511" cy="3531529"/>
            <a:chOff x="-83125" y="1126965"/>
            <a:chExt cx="4779511" cy="3531529"/>
          </a:xfrm>
        </p:grpSpPr>
        <p:sp>
          <p:nvSpPr>
            <p:cNvPr id="11" name="Podnadpis 2"/>
            <p:cNvSpPr txBox="1">
              <a:spLocks/>
            </p:cNvSpPr>
            <p:nvPr/>
          </p:nvSpPr>
          <p:spPr>
            <a:xfrm>
              <a:off x="-83125" y="4316152"/>
              <a:ext cx="2592288"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smtClean="0">
                  <a:solidFill>
                    <a:schemeClr val="tx1"/>
                  </a:solidFill>
                  <a:effectLst>
                    <a:outerShdw blurRad="38100" dist="38100" dir="2700000" algn="tl">
                      <a:srgbClr val="000000">
                        <a:alpha val="43137"/>
                      </a:srgbClr>
                    </a:outerShdw>
                  </a:effectLst>
                </a:rPr>
                <a:t>Novoměstská radnice – hlavní dějiště události</a:t>
              </a:r>
              <a:endParaRPr lang="cs-CZ" sz="1800" dirty="0">
                <a:solidFill>
                  <a:schemeClr val="tx1"/>
                </a:solidFill>
                <a:effectLst>
                  <a:outerShdw blurRad="38100" dist="38100" dir="2700000" algn="tl">
                    <a:srgbClr val="000000">
                      <a:alpha val="43137"/>
                    </a:srgbClr>
                  </a:outerShdw>
                </a:effectLst>
              </a:endParaRPr>
            </a:p>
          </p:txBody>
        </p:sp>
        <p:pic>
          <p:nvPicPr>
            <p:cNvPr id="3080" name="Picture 8" descr="http://upload.wikimedia.org/wikipedia/commons/thumb/8/88/Radnice_Novom%C4%9Bstsk%C3%A1_%28Nov%C3%A9_M%C4%9Bsto%29_Karlovo_n%C3%A1m._23.jpg/220px-Radnice_Novom%C4%9Bstsk%C3%A1_%28Nov%C3%A9_M%C4%9Bsto%29_Karlovo_n%C3%A1m._23.jpg">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48265" y="1126965"/>
              <a:ext cx="2095500" cy="3143250"/>
            </a:xfrm>
            <a:prstGeom prst="rect">
              <a:avLst/>
            </a:prstGeom>
            <a:noFill/>
            <a:extLst>
              <a:ext uri="{909E8E84-426E-40DD-AFC4-6F175D3DCCD1}">
                <a14:hiddenFill xmlns:a14="http://schemas.microsoft.com/office/drawing/2010/main">
                  <a:solidFill>
                    <a:srgbClr val="FFFFFF"/>
                  </a:solidFill>
                </a14:hiddenFill>
              </a:ext>
            </a:extLst>
          </p:spPr>
        </p:pic>
        <p:cxnSp>
          <p:nvCxnSpPr>
            <p:cNvPr id="32" name="Přímá spojnice se šipkou 31"/>
            <p:cNvCxnSpPr>
              <a:stCxn id="3080" idx="3"/>
              <a:endCxn id="19" idx="2"/>
            </p:cNvCxnSpPr>
            <p:nvPr/>
          </p:nvCxnSpPr>
          <p:spPr>
            <a:xfrm>
              <a:off x="2343765" y="2698590"/>
              <a:ext cx="2352621" cy="915774"/>
            </a:xfrm>
            <a:prstGeom prst="straightConnector1">
              <a:avLst/>
            </a:prstGeom>
            <a:ln w="22225">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61281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1"/>
                                        </p:tgtEl>
                                        <p:attrNameLst>
                                          <p:attrName>style.visibility</p:attrName>
                                        </p:attrNameLst>
                                      </p:cBhvr>
                                      <p:to>
                                        <p:strVal val="visible"/>
                                      </p:to>
                                    </p:set>
                                    <p:animEffect transition="in" filter="fade">
                                      <p:cBhvr>
                                        <p:cTn id="14" dur="1000"/>
                                        <p:tgtEl>
                                          <p:spTgt spid="31"/>
                                        </p:tgtEl>
                                      </p:cBhvr>
                                    </p:animEffect>
                                    <p:anim calcmode="lin" valueType="num">
                                      <p:cBhvr>
                                        <p:cTn id="15" dur="1000" fill="hold"/>
                                        <p:tgtEl>
                                          <p:spTgt spid="31"/>
                                        </p:tgtEl>
                                        <p:attrNameLst>
                                          <p:attrName>ppt_x</p:attrName>
                                        </p:attrNameLst>
                                      </p:cBhvr>
                                      <p:tavLst>
                                        <p:tav tm="0">
                                          <p:val>
                                            <p:strVal val="#ppt_x"/>
                                          </p:val>
                                        </p:tav>
                                        <p:tav tm="100000">
                                          <p:val>
                                            <p:strVal val="#ppt_x"/>
                                          </p:val>
                                        </p:tav>
                                      </p:tavLst>
                                    </p:anim>
                                    <p:anim calcmode="lin" valueType="num">
                                      <p:cBhvr>
                                        <p:cTn id="16" dur="1000" fill="hold"/>
                                        <p:tgtEl>
                                          <p:spTgt spid="3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3"/>
                                        </p:tgtEl>
                                        <p:attrNameLst>
                                          <p:attrName>style.visibility</p:attrName>
                                        </p:attrNameLst>
                                      </p:cBhvr>
                                      <p:to>
                                        <p:strVal val="visible"/>
                                      </p:to>
                                    </p:set>
                                    <p:animEffect transition="in" filter="fade">
                                      <p:cBhvr>
                                        <p:cTn id="21" dur="1000"/>
                                        <p:tgtEl>
                                          <p:spTgt spid="33"/>
                                        </p:tgtEl>
                                      </p:cBhvr>
                                    </p:animEffect>
                                    <p:anim calcmode="lin" valueType="num">
                                      <p:cBhvr>
                                        <p:cTn id="22" dur="1000" fill="hold"/>
                                        <p:tgtEl>
                                          <p:spTgt spid="33"/>
                                        </p:tgtEl>
                                        <p:attrNameLst>
                                          <p:attrName>ppt_x</p:attrName>
                                        </p:attrNameLst>
                                      </p:cBhvr>
                                      <p:tavLst>
                                        <p:tav tm="0">
                                          <p:val>
                                            <p:strVal val="#ppt_x"/>
                                          </p:val>
                                        </p:tav>
                                        <p:tav tm="100000">
                                          <p:val>
                                            <p:strVal val="#ppt_x"/>
                                          </p:val>
                                        </p:tav>
                                      </p:tavLst>
                                    </p:anim>
                                    <p:anim calcmode="lin" valueType="num">
                                      <p:cBhvr>
                                        <p:cTn id="23" dur="1000" fill="hold"/>
                                        <p:tgtEl>
                                          <p:spTgt spid="3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1000"/>
                                        <p:tgtEl>
                                          <p:spTgt spid="34"/>
                                        </p:tgtEl>
                                      </p:cBhvr>
                                    </p:animEffect>
                                    <p:anim calcmode="lin" valueType="num">
                                      <p:cBhvr>
                                        <p:cTn id="29" dur="1000" fill="hold"/>
                                        <p:tgtEl>
                                          <p:spTgt spid="34"/>
                                        </p:tgtEl>
                                        <p:attrNameLst>
                                          <p:attrName>ppt_x</p:attrName>
                                        </p:attrNameLst>
                                      </p:cBhvr>
                                      <p:tavLst>
                                        <p:tav tm="0">
                                          <p:val>
                                            <p:strVal val="#ppt_x"/>
                                          </p:val>
                                        </p:tav>
                                        <p:tav tm="100000">
                                          <p:val>
                                            <p:strVal val="#ppt_x"/>
                                          </p:val>
                                        </p:tav>
                                      </p:tavLst>
                                    </p:anim>
                                    <p:anim calcmode="lin" valueType="num">
                                      <p:cBhvr>
                                        <p:cTn id="30"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AKT</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107504" y="1131590"/>
            <a:ext cx="6408712" cy="367240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1800" dirty="0">
                <a:solidFill>
                  <a:srgbClr val="002060"/>
                </a:solidFill>
              </a:rPr>
              <a:t>s</a:t>
            </a:r>
            <a:r>
              <a:rPr lang="cs-CZ" sz="1800" dirty="0" smtClean="0">
                <a:solidFill>
                  <a:srgbClr val="002060"/>
                </a:solidFill>
              </a:rPr>
              <a:t>amotnou defenestraci pak </a:t>
            </a:r>
            <a:r>
              <a:rPr lang="cs-CZ" sz="1800" dirty="0" smtClean="0">
                <a:solidFill>
                  <a:srgbClr val="FF0000"/>
                </a:solidFill>
              </a:rPr>
              <a:t>údajně</a:t>
            </a:r>
            <a:r>
              <a:rPr lang="cs-CZ" sz="1800" dirty="0" smtClean="0">
                <a:solidFill>
                  <a:srgbClr val="002060"/>
                </a:solidFill>
              </a:rPr>
              <a:t> (!) spustil kámen vržený směrem z radnice do davu, který zasáhl monstranci (schránka na hostie), jež nesl Jan Želivský</a:t>
            </a:r>
          </a:p>
          <a:p>
            <a:pPr marL="457200" indent="-457200" algn="l">
              <a:buClr>
                <a:srgbClr val="002060"/>
              </a:buClr>
              <a:buFont typeface="Arial" panose="020B0604020202020204" pitchFamily="34" charset="0"/>
              <a:buChar char="•"/>
            </a:pPr>
            <a:r>
              <a:rPr lang="cs-CZ" sz="1800" dirty="0">
                <a:solidFill>
                  <a:srgbClr val="002060"/>
                </a:solidFill>
              </a:rPr>
              <a:t>n</a:t>
            </a:r>
            <a:r>
              <a:rPr lang="cs-CZ" sz="1800" dirty="0" smtClean="0">
                <a:solidFill>
                  <a:srgbClr val="002060"/>
                </a:solidFill>
              </a:rPr>
              <a:t>a to </a:t>
            </a:r>
            <a:r>
              <a:rPr lang="cs-CZ" sz="1800" dirty="0" smtClean="0">
                <a:solidFill>
                  <a:srgbClr val="FF0000"/>
                </a:solidFill>
              </a:rPr>
              <a:t>dav vtrhnul přímo do budovy radnice</a:t>
            </a:r>
            <a:r>
              <a:rPr lang="cs-CZ" sz="1800" dirty="0">
                <a:solidFill>
                  <a:srgbClr val="FF0000"/>
                </a:solidFill>
              </a:rPr>
              <a:t> </a:t>
            </a:r>
            <a:r>
              <a:rPr lang="cs-CZ" sz="1800" dirty="0" smtClean="0">
                <a:solidFill>
                  <a:srgbClr val="FF0000"/>
                </a:solidFill>
              </a:rPr>
              <a:t>a purkmistra spolu konšely a dalšími úředníky vyházeli z oken do davu na hroty sudlic a kopí, </a:t>
            </a:r>
            <a:r>
              <a:rPr lang="cs-CZ" sz="1800" dirty="0" smtClean="0">
                <a:solidFill>
                  <a:srgbClr val="002060"/>
                </a:solidFill>
              </a:rPr>
              <a:t>ti, kteří se při tom nezemřeli byli na místě </a:t>
            </a:r>
            <a:r>
              <a:rPr lang="cs-CZ" sz="1800" dirty="0" smtClean="0">
                <a:solidFill>
                  <a:srgbClr val="FF0000"/>
                </a:solidFill>
              </a:rPr>
              <a:t>pobiti</a:t>
            </a:r>
          </a:p>
          <a:p>
            <a:pPr marL="457200" indent="-457200" algn="l">
              <a:buClr>
                <a:srgbClr val="002060"/>
              </a:buClr>
              <a:buFont typeface="Arial" panose="020B0604020202020204" pitchFamily="34" charset="0"/>
              <a:buChar char="•"/>
            </a:pPr>
            <a:r>
              <a:rPr lang="cs-CZ" sz="1800" dirty="0">
                <a:solidFill>
                  <a:srgbClr val="002060"/>
                </a:solidFill>
              </a:rPr>
              <a:t>v</a:t>
            </a:r>
            <a:r>
              <a:rPr lang="cs-CZ" sz="1800" dirty="0" smtClean="0">
                <a:solidFill>
                  <a:srgbClr val="002060"/>
                </a:solidFill>
              </a:rPr>
              <a:t> následujících dnech husité plenili okolní pražské kostely a katoličtí obyvatelé prchali z Prahy</a:t>
            </a:r>
          </a:p>
          <a:p>
            <a:pPr marL="457200" indent="-457200" algn="l">
              <a:buClr>
                <a:srgbClr val="002060"/>
              </a:buClr>
              <a:buFont typeface="Arial" panose="020B0604020202020204" pitchFamily="34" charset="0"/>
              <a:buChar char="•"/>
            </a:pPr>
            <a:r>
              <a:rPr lang="cs-CZ" sz="1800" dirty="0" smtClean="0">
                <a:solidFill>
                  <a:srgbClr val="002060"/>
                </a:solidFill>
              </a:rPr>
              <a:t>zpráva o defenestraci pak velmi rozrušila krále </a:t>
            </a:r>
            <a:r>
              <a:rPr lang="cs-CZ" sz="1800" dirty="0" smtClean="0">
                <a:solidFill>
                  <a:srgbClr val="FF0000"/>
                </a:solidFill>
              </a:rPr>
              <a:t>Václava IV., </a:t>
            </a:r>
            <a:r>
              <a:rPr lang="cs-CZ" sz="1800" dirty="0" smtClean="0">
                <a:solidFill>
                  <a:srgbClr val="002060"/>
                </a:solidFill>
              </a:rPr>
              <a:t>který prý dostal záchvat mrtvice a brzy na to, 16. 8. 1419, </a:t>
            </a:r>
            <a:r>
              <a:rPr lang="cs-CZ" sz="1800" dirty="0" smtClean="0">
                <a:solidFill>
                  <a:srgbClr val="FF0000"/>
                </a:solidFill>
              </a:rPr>
              <a:t>umírá</a:t>
            </a:r>
            <a:endParaRPr lang="cs-CZ" sz="1800" dirty="0" smtClean="0">
              <a:solidFill>
                <a:srgbClr val="002060"/>
              </a:solidFill>
            </a:endParaRPr>
          </a:p>
          <a:p>
            <a:pPr marL="457200" indent="-457200" algn="l">
              <a:buClr>
                <a:srgbClr val="002060"/>
              </a:buClr>
              <a:buFont typeface="Arial" panose="020B0604020202020204" pitchFamily="34" charset="0"/>
              <a:buChar char="•"/>
            </a:pPr>
            <a:r>
              <a:rPr lang="cs-CZ" sz="1800" dirty="0" smtClean="0">
                <a:solidFill>
                  <a:srgbClr val="002060"/>
                </a:solidFill>
              </a:rPr>
              <a:t>Češi následně odmítají uznat jeho bratra </a:t>
            </a:r>
            <a:r>
              <a:rPr lang="cs-CZ" sz="1800" dirty="0" smtClean="0">
                <a:solidFill>
                  <a:srgbClr val="FF0000"/>
                </a:solidFill>
              </a:rPr>
              <a:t>Zikmunda</a:t>
            </a:r>
            <a:r>
              <a:rPr lang="cs-CZ" sz="1800" dirty="0" smtClean="0">
                <a:solidFill>
                  <a:srgbClr val="002060"/>
                </a:solidFill>
              </a:rPr>
              <a:t> českým králem</a:t>
            </a:r>
            <a:r>
              <a:rPr lang="cs-CZ" sz="1800" dirty="0" smtClean="0">
                <a:solidFill>
                  <a:srgbClr val="FF0000"/>
                </a:solidFill>
              </a:rPr>
              <a:t> </a:t>
            </a:r>
            <a:r>
              <a:rPr lang="cs-CZ" sz="1800" dirty="0" smtClean="0">
                <a:solidFill>
                  <a:srgbClr val="002060"/>
                </a:solidFill>
              </a:rPr>
              <a:t> </a:t>
            </a:r>
          </a:p>
          <a:p>
            <a:pPr marL="457200" indent="-457200" algn="l">
              <a:buClr>
                <a:srgbClr val="002060"/>
              </a:buClr>
              <a:buFont typeface="Arial" panose="020B0604020202020204" pitchFamily="34" charset="0"/>
              <a:buChar char="•"/>
            </a:pPr>
            <a:endParaRPr lang="cs-CZ" sz="2200" dirty="0">
              <a:solidFill>
                <a:srgbClr val="002060"/>
              </a:solidFill>
            </a:endParaRPr>
          </a:p>
        </p:txBody>
      </p:sp>
      <p:pic>
        <p:nvPicPr>
          <p:cNvPr id="6146" name="Picture 2" descr="File:Liebscher, Adolf - Svržení konšelů s Novoměstské radnice 30. července 1419.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93783" y="1225367"/>
            <a:ext cx="1982688" cy="3068012"/>
          </a:xfrm>
          <a:prstGeom prst="rect">
            <a:avLst/>
          </a:prstGeom>
          <a:noFill/>
          <a:extLst>
            <a:ext uri="{909E8E84-426E-40DD-AFC4-6F175D3DCCD1}">
              <a14:hiddenFill xmlns:a14="http://schemas.microsoft.com/office/drawing/2010/main">
                <a:solidFill>
                  <a:srgbClr val="FFFFFF"/>
                </a:solidFill>
              </a14:hiddenFill>
            </a:ext>
          </a:extLst>
        </p:spPr>
      </p:pic>
      <p:sp>
        <p:nvSpPr>
          <p:cNvPr id="11" name="Podnadpis 2"/>
          <p:cNvSpPr txBox="1">
            <a:spLocks/>
          </p:cNvSpPr>
          <p:nvPr/>
        </p:nvSpPr>
        <p:spPr>
          <a:xfrm>
            <a:off x="6314432" y="4365961"/>
            <a:ext cx="2918831"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a:solidFill>
                  <a:schemeClr val="tx1"/>
                </a:solidFill>
                <a:effectLst>
                  <a:outerShdw blurRad="38100" dist="38100" dir="2700000" algn="tl">
                    <a:srgbClr val="000000">
                      <a:alpha val="43137"/>
                    </a:srgbClr>
                  </a:outerShdw>
                </a:effectLst>
              </a:rPr>
              <a:t>d</a:t>
            </a:r>
            <a:r>
              <a:rPr lang="cs-CZ" sz="1800" dirty="0" smtClean="0">
                <a:solidFill>
                  <a:schemeClr val="tx1"/>
                </a:solidFill>
                <a:effectLst>
                  <a:outerShdw blurRad="38100" dist="38100" dir="2700000" algn="tl">
                    <a:srgbClr val="000000">
                      <a:alpha val="43137"/>
                    </a:srgbClr>
                  </a:outerShdw>
                </a:effectLst>
              </a:rPr>
              <a:t>efenestrace z roku 1419           na obraze  Adolfa </a:t>
            </a:r>
            <a:r>
              <a:rPr lang="cs-CZ" sz="1800" dirty="0" err="1" smtClean="0">
                <a:solidFill>
                  <a:schemeClr val="tx1"/>
                </a:solidFill>
                <a:effectLst>
                  <a:outerShdw blurRad="38100" dist="38100" dir="2700000" algn="tl">
                    <a:srgbClr val="000000">
                      <a:alpha val="43137"/>
                    </a:srgbClr>
                  </a:outerShdw>
                </a:effectLst>
              </a:rPr>
              <a:t>Liebschera</a:t>
            </a:r>
            <a:r>
              <a:rPr lang="cs-CZ" sz="1800" dirty="0" smtClean="0">
                <a:solidFill>
                  <a:schemeClr val="tx1"/>
                </a:solidFill>
                <a:effectLst>
                  <a:outerShdw blurRad="38100" dist="38100" dir="2700000" algn="tl">
                    <a:srgbClr val="000000">
                      <a:alpha val="43137"/>
                    </a:srgbClr>
                  </a:outerShdw>
                </a:effectLst>
              </a:rPr>
              <a:t> </a:t>
            </a:r>
            <a:endParaRPr lang="cs-CZ" sz="18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687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fade">
                                      <p:cBhvr>
                                        <p:cTn id="21" dur="1000"/>
                                        <p:tgtEl>
                                          <p:spTgt spid="10">
                                            <p:txEl>
                                              <p:pRg st="1" end="1"/>
                                            </p:txEl>
                                          </p:spTgt>
                                        </p:tgtEl>
                                      </p:cBhvr>
                                    </p:animEffect>
                                    <p:anim calcmode="lin" valueType="num">
                                      <p:cBhvr>
                                        <p:cTn id="22"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1000"/>
                                        <p:tgtEl>
                                          <p:spTgt spid="10">
                                            <p:txEl>
                                              <p:pRg st="2" end="2"/>
                                            </p:txEl>
                                          </p:spTgt>
                                        </p:tgtEl>
                                      </p:cBhvr>
                                    </p:animEffect>
                                    <p:anim calcmode="lin" valueType="num">
                                      <p:cBhvr>
                                        <p:cTn id="2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3" end="3"/>
                                            </p:txEl>
                                          </p:spTgt>
                                        </p:tgtEl>
                                        <p:attrNameLst>
                                          <p:attrName>style.visibility</p:attrName>
                                        </p:attrNameLst>
                                      </p:cBhvr>
                                      <p:to>
                                        <p:strVal val="visible"/>
                                      </p:to>
                                    </p:set>
                                    <p:animEffect transition="in" filter="fade">
                                      <p:cBhvr>
                                        <p:cTn id="35" dur="1000"/>
                                        <p:tgtEl>
                                          <p:spTgt spid="10">
                                            <p:txEl>
                                              <p:pRg st="3" end="3"/>
                                            </p:txEl>
                                          </p:spTgt>
                                        </p:tgtEl>
                                      </p:cBhvr>
                                    </p:animEffect>
                                    <p:anim calcmode="lin" valueType="num">
                                      <p:cBhvr>
                                        <p:cTn id="36"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1000"/>
                                        <p:tgtEl>
                                          <p:spTgt spid="10">
                                            <p:txEl>
                                              <p:pRg st="4" end="4"/>
                                            </p:txEl>
                                          </p:spTgt>
                                        </p:tgtEl>
                                      </p:cBhvr>
                                    </p:animEffect>
                                    <p:anim calcmode="lin" valueType="num">
                                      <p:cBhvr>
                                        <p:cTn id="43" dur="1000" fill="hold"/>
                                        <p:tgtEl>
                                          <p:spTgt spid="10">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1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146"/>
                                        </p:tgtEl>
                                        <p:attrNameLst>
                                          <p:attrName>style.visibility</p:attrName>
                                        </p:attrNameLst>
                                      </p:cBhvr>
                                      <p:to>
                                        <p:strVal val="visible"/>
                                      </p:to>
                                    </p:set>
                                    <p:animEffect transition="in" filter="fade">
                                      <p:cBhvr>
                                        <p:cTn id="49" dur="1000"/>
                                        <p:tgtEl>
                                          <p:spTgt spid="6146"/>
                                        </p:tgtEl>
                                      </p:cBhvr>
                                    </p:animEffect>
                                    <p:anim calcmode="lin" valueType="num">
                                      <p:cBhvr>
                                        <p:cTn id="50" dur="1000" fill="hold"/>
                                        <p:tgtEl>
                                          <p:spTgt spid="6146"/>
                                        </p:tgtEl>
                                        <p:attrNameLst>
                                          <p:attrName>ppt_x</p:attrName>
                                        </p:attrNameLst>
                                      </p:cBhvr>
                                      <p:tavLst>
                                        <p:tav tm="0">
                                          <p:val>
                                            <p:strVal val="#ppt_x"/>
                                          </p:val>
                                        </p:tav>
                                        <p:tav tm="100000">
                                          <p:val>
                                            <p:strVal val="#ppt_x"/>
                                          </p:val>
                                        </p:tav>
                                      </p:tavLst>
                                    </p:anim>
                                    <p:anim calcmode="lin" valueType="num">
                                      <p:cBhvr>
                                        <p:cTn id="51" dur="1000" fill="hold"/>
                                        <p:tgtEl>
                                          <p:spTgt spid="6146"/>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11"/>
                                        </p:tgtEl>
                                        <p:attrNameLst>
                                          <p:attrName>style.visibility</p:attrName>
                                        </p:attrNameLst>
                                      </p:cBhvr>
                                      <p:to>
                                        <p:strVal val="visible"/>
                                      </p:to>
                                    </p:set>
                                    <p:animEffect transition="in" filter="fade">
                                      <p:cBhvr>
                                        <p:cTn id="54" dur="1000"/>
                                        <p:tgtEl>
                                          <p:spTgt spid="11"/>
                                        </p:tgtEl>
                                      </p:cBhvr>
                                    </p:animEffect>
                                    <p:anim calcmode="lin" valueType="num">
                                      <p:cBhvr>
                                        <p:cTn id="55" dur="1000" fill="hold"/>
                                        <p:tgtEl>
                                          <p:spTgt spid="11"/>
                                        </p:tgtEl>
                                        <p:attrNameLst>
                                          <p:attrName>ppt_x</p:attrName>
                                        </p:attrNameLst>
                                      </p:cBhvr>
                                      <p:tavLst>
                                        <p:tav tm="0">
                                          <p:val>
                                            <p:strVal val="#ppt_x"/>
                                          </p:val>
                                        </p:tav>
                                        <p:tav tm="100000">
                                          <p:val>
                                            <p:strVal val="#ppt_x"/>
                                          </p:val>
                                        </p:tav>
                                      </p:tavLst>
                                    </p:anim>
                                    <p:anim calcmode="lin" valueType="num">
                                      <p:cBhvr>
                                        <p:cTn id="5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DŮSLEDKY</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107504" y="1131590"/>
            <a:ext cx="8568952" cy="367240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2200" dirty="0">
                <a:solidFill>
                  <a:srgbClr val="002060"/>
                </a:solidFill>
              </a:rPr>
              <a:t>t</a:t>
            </a:r>
            <a:r>
              <a:rPr lang="cs-CZ" sz="2200" dirty="0" smtClean="0">
                <a:solidFill>
                  <a:srgbClr val="002060"/>
                </a:solidFill>
              </a:rPr>
              <a:t>ato defenestrace bývá udávána jako samotný počátek </a:t>
            </a:r>
            <a:r>
              <a:rPr lang="cs-CZ" sz="2200" dirty="0" smtClean="0">
                <a:solidFill>
                  <a:srgbClr val="FF0000"/>
                </a:solidFill>
              </a:rPr>
              <a:t>husitských válek</a:t>
            </a:r>
          </a:p>
          <a:p>
            <a:pPr marL="457200" indent="-457200" algn="l">
              <a:buClr>
                <a:srgbClr val="002060"/>
              </a:buClr>
              <a:buFont typeface="Arial" panose="020B0604020202020204" pitchFamily="34" charset="0"/>
              <a:buChar char="•"/>
            </a:pPr>
            <a:r>
              <a:rPr lang="cs-CZ" sz="2200" dirty="0" smtClean="0">
                <a:solidFill>
                  <a:srgbClr val="002060"/>
                </a:solidFill>
              </a:rPr>
              <a:t>toto velmi široce diskutované období, provázené křížovými výpravami, vítězstvími husitů či jejich vzájemnou bitvou u Lipan roku 1434 je nakonec kompromisně zakončeno po přijetí tzv. </a:t>
            </a:r>
            <a:r>
              <a:rPr lang="cs-CZ" sz="2200" dirty="0" smtClean="0">
                <a:solidFill>
                  <a:srgbClr val="FF0000"/>
                </a:solidFill>
              </a:rPr>
              <a:t>Basilejských kompaktát - </a:t>
            </a:r>
            <a:r>
              <a:rPr lang="cs-CZ" sz="2200" dirty="0" smtClean="0">
                <a:solidFill>
                  <a:srgbClr val="002060"/>
                </a:solidFill>
              </a:rPr>
              <a:t>v Čechách byla povolena kališnická víra a Češi naopak uznali Zikmunda českým králem</a:t>
            </a:r>
          </a:p>
          <a:p>
            <a:pPr marL="457200" indent="-457200" algn="l">
              <a:buClr>
                <a:srgbClr val="002060"/>
              </a:buClr>
              <a:buFont typeface="Arial" panose="020B0604020202020204" pitchFamily="34" charset="0"/>
              <a:buChar char="•"/>
            </a:pPr>
            <a:r>
              <a:rPr lang="cs-CZ" sz="2200" dirty="0">
                <a:solidFill>
                  <a:srgbClr val="002060"/>
                </a:solidFill>
              </a:rPr>
              <a:t>d</a:t>
            </a:r>
            <a:r>
              <a:rPr lang="cs-CZ" sz="2200" dirty="0" smtClean="0">
                <a:solidFill>
                  <a:srgbClr val="002060"/>
                </a:solidFill>
              </a:rPr>
              <a:t>alší pražská defenestrační okna se měla znovu otevřít zase až o 64 let později</a:t>
            </a:r>
            <a:r>
              <a:rPr lang="cs-CZ" sz="2200" dirty="0" smtClean="0">
                <a:solidFill>
                  <a:srgbClr val="FF0000"/>
                </a:solidFill>
              </a:rPr>
              <a:t>  </a:t>
            </a:r>
          </a:p>
          <a:p>
            <a:pPr marL="457200" indent="-457200" algn="l">
              <a:buClr>
                <a:srgbClr val="002060"/>
              </a:buClr>
              <a:buFont typeface="Arial" panose="020B0604020202020204" pitchFamily="34" charset="0"/>
              <a:buChar char="•"/>
            </a:pPr>
            <a:endParaRPr lang="cs-CZ" sz="2200" dirty="0">
              <a:solidFill>
                <a:srgbClr val="002060"/>
              </a:solidFill>
            </a:endParaRPr>
          </a:p>
        </p:txBody>
      </p:sp>
    </p:spTree>
    <p:extLst>
      <p:ext uri="{BB962C8B-B14F-4D97-AF65-F5344CB8AC3E}">
        <p14:creationId xmlns:p14="http://schemas.microsoft.com/office/powerpoint/2010/main" val="2770717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fade">
                                      <p:cBhvr>
                                        <p:cTn id="21" dur="1000"/>
                                        <p:tgtEl>
                                          <p:spTgt spid="10">
                                            <p:txEl>
                                              <p:pRg st="1" end="1"/>
                                            </p:txEl>
                                          </p:spTgt>
                                        </p:tgtEl>
                                      </p:cBhvr>
                                    </p:animEffect>
                                    <p:anim calcmode="lin" valueType="num">
                                      <p:cBhvr>
                                        <p:cTn id="22"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1000"/>
                                        <p:tgtEl>
                                          <p:spTgt spid="10">
                                            <p:txEl>
                                              <p:pRg st="2" end="2"/>
                                            </p:txEl>
                                          </p:spTgt>
                                        </p:tgtEl>
                                      </p:cBhvr>
                                    </p:animEffect>
                                    <p:anim calcmode="lin" valueType="num">
                                      <p:cBhvr>
                                        <p:cTn id="2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0" y="19763"/>
            <a:ext cx="91440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DRUHÁ PRAŽSKÁ DEFENESTRACE</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pic>
        <p:nvPicPr>
          <p:cNvPr id="11" name="Picture 2" descr="Window Frame Template by jhnri4 - Windows Window Frame Templa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90420" y="915566"/>
            <a:ext cx="4878288" cy="406727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Window Frame Template by jhnri4 - Windows Window Frame Templa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23547" y="1328496"/>
            <a:ext cx="4878288" cy="4067273"/>
          </a:xfrm>
          <a:prstGeom prst="rect">
            <a:avLst/>
          </a:prstGeom>
          <a:noFill/>
          <a:extLst>
            <a:ext uri="{909E8E84-426E-40DD-AFC4-6F175D3DCCD1}">
              <a14:hiddenFill xmlns:a14="http://schemas.microsoft.com/office/drawing/2010/main">
                <a:solidFill>
                  <a:srgbClr val="FFFFFF"/>
                </a:solidFill>
              </a14:hiddenFill>
            </a:ext>
          </a:extLst>
        </p:spPr>
      </p:pic>
      <p:sp>
        <p:nvSpPr>
          <p:cNvPr id="13" name="Podnadpis 2"/>
          <p:cNvSpPr txBox="1">
            <a:spLocks/>
          </p:cNvSpPr>
          <p:nvPr/>
        </p:nvSpPr>
        <p:spPr>
          <a:xfrm>
            <a:off x="3061358" y="2949202"/>
            <a:ext cx="3384376" cy="82586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5400" dirty="0" smtClean="0">
                <a:solidFill>
                  <a:srgbClr val="FF0000"/>
                </a:solidFill>
              </a:rPr>
              <a:t>24. 9. 1483 </a:t>
            </a:r>
            <a:r>
              <a:rPr lang="cs-CZ" sz="5400" dirty="0" smtClean="0">
                <a:solidFill>
                  <a:srgbClr val="002060"/>
                </a:solidFill>
              </a:rPr>
              <a:t>   </a:t>
            </a:r>
            <a:endParaRPr lang="cs-CZ" sz="5400" dirty="0">
              <a:solidFill>
                <a:srgbClr val="002060"/>
              </a:solidFill>
            </a:endParaRPr>
          </a:p>
        </p:txBody>
      </p:sp>
    </p:spTree>
    <p:extLst>
      <p:ext uri="{BB962C8B-B14F-4D97-AF65-F5344CB8AC3E}">
        <p14:creationId xmlns:p14="http://schemas.microsoft.com/office/powerpoint/2010/main" val="2250099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1000"/>
                                        <p:tgtEl>
                                          <p:spTgt spid="12"/>
                                        </p:tgtEl>
                                      </p:cBhvr>
                                    </p:animEffect>
                                    <p:anim calcmode="lin" valueType="num">
                                      <p:cBhvr>
                                        <p:cTn id="15" dur="1000" fill="hold"/>
                                        <p:tgtEl>
                                          <p:spTgt spid="12"/>
                                        </p:tgtEl>
                                        <p:attrNameLst>
                                          <p:attrName>ppt_x</p:attrName>
                                        </p:attrNameLst>
                                      </p:cBhvr>
                                      <p:tavLst>
                                        <p:tav tm="0">
                                          <p:val>
                                            <p:strVal val="#ppt_x"/>
                                          </p:val>
                                        </p:tav>
                                        <p:tav tm="100000">
                                          <p:val>
                                            <p:strVal val="#ppt_x"/>
                                          </p:val>
                                        </p:tav>
                                      </p:tavLst>
                                    </p:anim>
                                    <p:anim calcmode="lin" valueType="num">
                                      <p:cBhvr>
                                        <p:cTn id="16" dur="1000" fill="hold"/>
                                        <p:tgtEl>
                                          <p:spTgt spid="12"/>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PŘEDDEFENESTRAČNÍ SITUACE</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2843808" y="1095586"/>
            <a:ext cx="6048672" cy="38884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2000" dirty="0" smtClean="0">
                <a:solidFill>
                  <a:srgbClr val="FF0000"/>
                </a:solidFill>
              </a:rPr>
              <a:t>České země </a:t>
            </a:r>
            <a:r>
              <a:rPr lang="cs-CZ" sz="2000" dirty="0" smtClean="0">
                <a:solidFill>
                  <a:srgbClr val="002060"/>
                </a:solidFill>
              </a:rPr>
              <a:t>jsou stále ještě od dob husitských válek </a:t>
            </a:r>
            <a:r>
              <a:rPr lang="cs-CZ" sz="2000" dirty="0" smtClean="0">
                <a:solidFill>
                  <a:srgbClr val="FF0000"/>
                </a:solidFill>
              </a:rPr>
              <a:t>rozděleny podle víry na podobojí (husity) a katolíky</a:t>
            </a:r>
            <a:r>
              <a:rPr lang="cs-CZ" sz="2000" dirty="0" smtClean="0">
                <a:solidFill>
                  <a:srgbClr val="002060"/>
                </a:solidFill>
              </a:rPr>
              <a:t>; tyto strany pak měli mezi sebou neustálé </a:t>
            </a:r>
            <a:r>
              <a:rPr lang="cs-CZ" sz="2000" dirty="0" smtClean="0">
                <a:solidFill>
                  <a:srgbClr val="FF0000"/>
                </a:solidFill>
              </a:rPr>
              <a:t>rozpory</a:t>
            </a:r>
            <a:r>
              <a:rPr lang="cs-CZ" sz="2000" dirty="0" smtClean="0">
                <a:solidFill>
                  <a:srgbClr val="002060"/>
                </a:solidFill>
              </a:rPr>
              <a:t> </a:t>
            </a:r>
          </a:p>
          <a:p>
            <a:pPr marL="457200" indent="-457200" algn="l">
              <a:buClr>
                <a:srgbClr val="002060"/>
              </a:buClr>
              <a:buFont typeface="Arial" panose="020B0604020202020204" pitchFamily="34" charset="0"/>
              <a:buChar char="•"/>
            </a:pPr>
            <a:r>
              <a:rPr lang="cs-CZ" sz="2000" dirty="0">
                <a:solidFill>
                  <a:srgbClr val="002060"/>
                </a:solidFill>
              </a:rPr>
              <a:t>p</a:t>
            </a:r>
            <a:r>
              <a:rPr lang="cs-CZ" sz="2000" dirty="0" smtClean="0">
                <a:solidFill>
                  <a:srgbClr val="002060"/>
                </a:solidFill>
              </a:rPr>
              <a:t>o vládě husitského krále Jiřího z Poděbrad (1458 – 1471) je na českém trůnu původem polsko-litevská dynastie Jagellonců – konkrétně </a:t>
            </a:r>
            <a:r>
              <a:rPr lang="cs-CZ" sz="2000" dirty="0" smtClean="0">
                <a:solidFill>
                  <a:srgbClr val="FF0000"/>
                </a:solidFill>
              </a:rPr>
              <a:t>Vladislav II. Jagellonský </a:t>
            </a:r>
            <a:r>
              <a:rPr lang="cs-CZ" sz="2000" dirty="0" smtClean="0">
                <a:solidFill>
                  <a:srgbClr val="002060"/>
                </a:solidFill>
              </a:rPr>
              <a:t>(vláda 1471 – 1516)</a:t>
            </a:r>
          </a:p>
          <a:p>
            <a:pPr marL="457200" indent="-457200" algn="l">
              <a:buClr>
                <a:srgbClr val="002060"/>
              </a:buClr>
              <a:buFont typeface="Arial" panose="020B0604020202020204" pitchFamily="34" charset="0"/>
              <a:buChar char="•"/>
            </a:pPr>
            <a:r>
              <a:rPr lang="cs-CZ" sz="2000" dirty="0">
                <a:solidFill>
                  <a:srgbClr val="002060"/>
                </a:solidFill>
              </a:rPr>
              <a:t>j</a:t>
            </a:r>
            <a:r>
              <a:rPr lang="cs-CZ" sz="2000" dirty="0" smtClean="0">
                <a:solidFill>
                  <a:srgbClr val="002060"/>
                </a:solidFill>
              </a:rPr>
              <a:t>de období tzv. </a:t>
            </a:r>
            <a:r>
              <a:rPr lang="cs-CZ" sz="2000" dirty="0" smtClean="0">
                <a:solidFill>
                  <a:srgbClr val="FF0000"/>
                </a:solidFill>
              </a:rPr>
              <a:t>českého stavovského státu – </a:t>
            </a:r>
            <a:r>
              <a:rPr lang="cs-CZ" sz="2000" dirty="0" smtClean="0">
                <a:solidFill>
                  <a:srgbClr val="002060"/>
                </a:solidFill>
              </a:rPr>
              <a:t>moc ve státě je rozdělena mezi panovníka a zemské sněmy jednotlivých zemí Koruny české (náznak konstituční monarchie)  </a:t>
            </a:r>
            <a:endParaRPr lang="cs-CZ" sz="2000" dirty="0">
              <a:solidFill>
                <a:srgbClr val="002060"/>
              </a:solidFill>
            </a:endParaRPr>
          </a:p>
        </p:txBody>
      </p:sp>
      <p:pic>
        <p:nvPicPr>
          <p:cNvPr id="7170" name="Picture 2" descr="File:Vladislaus II of Bohemia and Hungary.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4724" y="1114973"/>
            <a:ext cx="1771208" cy="3430613"/>
          </a:xfrm>
          <a:prstGeom prst="rect">
            <a:avLst/>
          </a:prstGeom>
          <a:noFill/>
          <a:extLst>
            <a:ext uri="{909E8E84-426E-40DD-AFC4-6F175D3DCCD1}">
              <a14:hiddenFill xmlns:a14="http://schemas.microsoft.com/office/drawing/2010/main">
                <a:solidFill>
                  <a:srgbClr val="FFFFFF"/>
                </a:solidFill>
              </a14:hiddenFill>
            </a:ext>
          </a:extLst>
        </p:spPr>
      </p:pic>
      <p:sp>
        <p:nvSpPr>
          <p:cNvPr id="12" name="Podnadpis 2"/>
          <p:cNvSpPr txBox="1">
            <a:spLocks/>
          </p:cNvSpPr>
          <p:nvPr/>
        </p:nvSpPr>
        <p:spPr>
          <a:xfrm>
            <a:off x="11436" y="4570775"/>
            <a:ext cx="2918831"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a:solidFill>
                  <a:schemeClr val="tx1"/>
                </a:solidFill>
                <a:effectLst>
                  <a:outerShdw blurRad="38100" dist="38100" dir="2700000" algn="tl">
                    <a:srgbClr val="000000">
                      <a:alpha val="43137"/>
                    </a:srgbClr>
                  </a:outerShdw>
                </a:effectLst>
              </a:rPr>
              <a:t>k</a:t>
            </a:r>
            <a:r>
              <a:rPr lang="cs-CZ" sz="1800" dirty="0" smtClean="0">
                <a:solidFill>
                  <a:schemeClr val="tx1"/>
                </a:solidFill>
                <a:effectLst>
                  <a:outerShdw blurRad="38100" dist="38100" dir="2700000" algn="tl">
                    <a:srgbClr val="000000">
                      <a:alpha val="43137"/>
                    </a:srgbClr>
                  </a:outerShdw>
                </a:effectLst>
              </a:rPr>
              <a:t>rál Vladislav Jagellonský </a:t>
            </a:r>
            <a:endParaRPr lang="cs-CZ" sz="18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46994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fade">
                                      <p:cBhvr>
                                        <p:cTn id="21" dur="1000"/>
                                        <p:tgtEl>
                                          <p:spTgt spid="10">
                                            <p:txEl>
                                              <p:pRg st="1" end="1"/>
                                            </p:txEl>
                                          </p:spTgt>
                                        </p:tgtEl>
                                      </p:cBhvr>
                                    </p:animEffect>
                                    <p:anim calcmode="lin" valueType="num">
                                      <p:cBhvr>
                                        <p:cTn id="22"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1000"/>
                                        <p:tgtEl>
                                          <p:spTgt spid="10">
                                            <p:txEl>
                                              <p:pRg st="2" end="2"/>
                                            </p:txEl>
                                          </p:spTgt>
                                        </p:tgtEl>
                                      </p:cBhvr>
                                    </p:animEffect>
                                    <p:anim calcmode="lin" valueType="num">
                                      <p:cBhvr>
                                        <p:cTn id="2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0"/>
                                        </p:tgtEl>
                                        <p:attrNameLst>
                                          <p:attrName>style.visibility</p:attrName>
                                        </p:attrNameLst>
                                      </p:cBhvr>
                                      <p:to>
                                        <p:strVal val="visible"/>
                                      </p:to>
                                    </p:set>
                                    <p:animEffect transition="in" filter="fade">
                                      <p:cBhvr>
                                        <p:cTn id="35" dur="1000"/>
                                        <p:tgtEl>
                                          <p:spTgt spid="7170"/>
                                        </p:tgtEl>
                                      </p:cBhvr>
                                    </p:animEffect>
                                    <p:anim calcmode="lin" valueType="num">
                                      <p:cBhvr>
                                        <p:cTn id="36" dur="1000" fill="hold"/>
                                        <p:tgtEl>
                                          <p:spTgt spid="7170"/>
                                        </p:tgtEl>
                                        <p:attrNameLst>
                                          <p:attrName>ppt_x</p:attrName>
                                        </p:attrNameLst>
                                      </p:cBhvr>
                                      <p:tavLst>
                                        <p:tav tm="0">
                                          <p:val>
                                            <p:strVal val="#ppt_x"/>
                                          </p:val>
                                        </p:tav>
                                        <p:tav tm="100000">
                                          <p:val>
                                            <p:strVal val="#ppt_x"/>
                                          </p:val>
                                        </p:tav>
                                      </p:tavLst>
                                    </p:anim>
                                    <p:anim calcmode="lin" valueType="num">
                                      <p:cBhvr>
                                        <p:cTn id="37" dur="1000" fill="hold"/>
                                        <p:tgtEl>
                                          <p:spTgt spid="7170"/>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1000"/>
                                        <p:tgtEl>
                                          <p:spTgt spid="12"/>
                                        </p:tgtEl>
                                      </p:cBhvr>
                                    </p:animEffect>
                                    <p:anim calcmode="lin" valueType="num">
                                      <p:cBhvr>
                                        <p:cTn id="41" dur="1000" fill="hold"/>
                                        <p:tgtEl>
                                          <p:spTgt spid="12"/>
                                        </p:tgtEl>
                                        <p:attrNameLst>
                                          <p:attrName>ppt_x</p:attrName>
                                        </p:attrNameLst>
                                      </p:cBhvr>
                                      <p:tavLst>
                                        <p:tav tm="0">
                                          <p:val>
                                            <p:strVal val="#ppt_x"/>
                                          </p:val>
                                        </p:tav>
                                        <p:tav tm="100000">
                                          <p:val>
                                            <p:strVal val="#ppt_x"/>
                                          </p:val>
                                        </p:tav>
                                      </p:tavLst>
                                    </p:anim>
                                    <p:anim calcmode="lin" valueType="num">
                                      <p:cBhvr>
                                        <p:cTn id="42"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AKT</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251520" y="1095586"/>
            <a:ext cx="8640960" cy="38884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1800" dirty="0">
                <a:solidFill>
                  <a:srgbClr val="002060"/>
                </a:solidFill>
              </a:rPr>
              <a:t>t</a:t>
            </a:r>
            <a:r>
              <a:rPr lang="cs-CZ" sz="1800" dirty="0" smtClean="0">
                <a:solidFill>
                  <a:srgbClr val="002060"/>
                </a:solidFill>
              </a:rPr>
              <a:t>ato defenestrace je ve srovnání s předešlou a následující poněkud pozapomenuta – proto </a:t>
            </a:r>
            <a:r>
              <a:rPr lang="cs-CZ" sz="1800" dirty="0" smtClean="0">
                <a:solidFill>
                  <a:srgbClr val="FF0000"/>
                </a:solidFill>
              </a:rPr>
              <a:t>není nikterak číslována</a:t>
            </a:r>
            <a:r>
              <a:rPr lang="cs-CZ" sz="1800" dirty="0" smtClean="0">
                <a:solidFill>
                  <a:srgbClr val="002060"/>
                </a:solidFill>
              </a:rPr>
              <a:t>, třebaže je druhou (známou) pražskou defenestrací v pořadí </a:t>
            </a:r>
          </a:p>
          <a:p>
            <a:pPr marL="457200" indent="-457200" algn="l">
              <a:buClr>
                <a:srgbClr val="002060"/>
              </a:buClr>
              <a:buFont typeface="Arial" panose="020B0604020202020204" pitchFamily="34" charset="0"/>
              <a:buChar char="•"/>
            </a:pPr>
            <a:r>
              <a:rPr lang="cs-CZ" sz="1800" dirty="0">
                <a:solidFill>
                  <a:srgbClr val="002060"/>
                </a:solidFill>
              </a:rPr>
              <a:t>s</a:t>
            </a:r>
            <a:r>
              <a:rPr lang="cs-CZ" sz="1800" dirty="0" smtClean="0">
                <a:solidFill>
                  <a:srgbClr val="002060"/>
                </a:solidFill>
              </a:rPr>
              <a:t>trana podobojí, která se cítila krácena na svých právech, jí reagovala na události posledních let (zatýkání za spiknutí proti katolickému králi, zvyšující se daně, přivlastňování si obecních peněz ze strany katolických konšelů)</a:t>
            </a:r>
          </a:p>
          <a:p>
            <a:pPr marL="457200" indent="-457200" algn="l">
              <a:buClr>
                <a:srgbClr val="002060"/>
              </a:buClr>
              <a:buFont typeface="Arial" panose="020B0604020202020204" pitchFamily="34" charset="0"/>
              <a:buChar char="•"/>
            </a:pPr>
            <a:r>
              <a:rPr lang="cs-CZ" sz="1800" dirty="0" smtClean="0">
                <a:solidFill>
                  <a:srgbClr val="002060"/>
                </a:solidFill>
              </a:rPr>
              <a:t>bezprostředním důvodem byla pak </a:t>
            </a:r>
            <a:r>
              <a:rPr lang="cs-CZ" sz="1800" dirty="0" smtClean="0">
                <a:solidFill>
                  <a:srgbClr val="FF0000"/>
                </a:solidFill>
              </a:rPr>
              <a:t>obrana před chystající se akcí proti kališníkům</a:t>
            </a:r>
            <a:r>
              <a:rPr lang="cs-CZ" sz="1800" dirty="0" smtClean="0">
                <a:solidFill>
                  <a:srgbClr val="002060"/>
                </a:solidFill>
              </a:rPr>
              <a:t>, kteří se chystali oslavit svátek sv. Václava</a:t>
            </a:r>
          </a:p>
          <a:p>
            <a:pPr marL="457200" indent="-457200" algn="l">
              <a:buClr>
                <a:srgbClr val="002060"/>
              </a:buClr>
              <a:buFont typeface="Arial" panose="020B0604020202020204" pitchFamily="34" charset="0"/>
              <a:buChar char="•"/>
            </a:pPr>
            <a:r>
              <a:rPr lang="cs-CZ" sz="1800" dirty="0" smtClean="0">
                <a:solidFill>
                  <a:srgbClr val="002060"/>
                </a:solidFill>
              </a:rPr>
              <a:t>vzbouřenci vtrhli jak na </a:t>
            </a:r>
            <a:r>
              <a:rPr lang="cs-CZ" sz="1800" dirty="0" smtClean="0">
                <a:solidFill>
                  <a:srgbClr val="FF0000"/>
                </a:solidFill>
              </a:rPr>
              <a:t>Staroměstskou radnici </a:t>
            </a:r>
            <a:r>
              <a:rPr lang="cs-CZ" sz="1800" dirty="0" smtClean="0">
                <a:solidFill>
                  <a:srgbClr val="002060"/>
                </a:solidFill>
              </a:rPr>
              <a:t>(kde vyhodili z oken pouze nakonec přeživšího purkmistra), tak i na </a:t>
            </a:r>
            <a:r>
              <a:rPr lang="cs-CZ" sz="1800" dirty="0" smtClean="0">
                <a:solidFill>
                  <a:srgbClr val="FF0000"/>
                </a:solidFill>
              </a:rPr>
              <a:t>radnici Novoměstskou </a:t>
            </a:r>
            <a:r>
              <a:rPr lang="cs-CZ" sz="1800" dirty="0" smtClean="0">
                <a:solidFill>
                  <a:srgbClr val="002060"/>
                </a:solidFill>
              </a:rPr>
              <a:t>– zde vyhodili z oken i konšele</a:t>
            </a:r>
          </a:p>
          <a:p>
            <a:pPr marL="457200" indent="-457200" algn="l">
              <a:buClr>
                <a:srgbClr val="002060"/>
              </a:buClr>
              <a:buFont typeface="Arial" panose="020B0604020202020204" pitchFamily="34" charset="0"/>
              <a:buChar char="•"/>
            </a:pPr>
            <a:r>
              <a:rPr lang="cs-CZ" sz="1800" dirty="0" smtClean="0">
                <a:solidFill>
                  <a:srgbClr val="002060"/>
                </a:solidFill>
              </a:rPr>
              <a:t>nepokoje propukly i na </a:t>
            </a:r>
            <a:r>
              <a:rPr lang="cs-CZ" sz="1800" dirty="0" smtClean="0">
                <a:solidFill>
                  <a:srgbClr val="FF0000"/>
                </a:solidFill>
              </a:rPr>
              <a:t>Malé straně </a:t>
            </a:r>
            <a:r>
              <a:rPr lang="cs-CZ" sz="1800" dirty="0" smtClean="0">
                <a:solidFill>
                  <a:srgbClr val="002060"/>
                </a:solidFill>
              </a:rPr>
              <a:t>– vzbouřenci zajali mnoho katolíků a popravili je pro účast na připravovaném spiknutí      </a:t>
            </a:r>
            <a:endParaRPr lang="cs-CZ" sz="1800" dirty="0">
              <a:solidFill>
                <a:srgbClr val="002060"/>
              </a:solidFill>
            </a:endParaRPr>
          </a:p>
        </p:txBody>
      </p:sp>
    </p:spTree>
    <p:extLst>
      <p:ext uri="{BB962C8B-B14F-4D97-AF65-F5344CB8AC3E}">
        <p14:creationId xmlns:p14="http://schemas.microsoft.com/office/powerpoint/2010/main" val="3581142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fade">
                                      <p:cBhvr>
                                        <p:cTn id="21" dur="1000"/>
                                        <p:tgtEl>
                                          <p:spTgt spid="10">
                                            <p:txEl>
                                              <p:pRg st="1" end="1"/>
                                            </p:txEl>
                                          </p:spTgt>
                                        </p:tgtEl>
                                      </p:cBhvr>
                                    </p:animEffect>
                                    <p:anim calcmode="lin" valueType="num">
                                      <p:cBhvr>
                                        <p:cTn id="22"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1000"/>
                                        <p:tgtEl>
                                          <p:spTgt spid="10">
                                            <p:txEl>
                                              <p:pRg st="2" end="2"/>
                                            </p:txEl>
                                          </p:spTgt>
                                        </p:tgtEl>
                                      </p:cBhvr>
                                    </p:animEffect>
                                    <p:anim calcmode="lin" valueType="num">
                                      <p:cBhvr>
                                        <p:cTn id="2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3" end="3"/>
                                            </p:txEl>
                                          </p:spTgt>
                                        </p:tgtEl>
                                        <p:attrNameLst>
                                          <p:attrName>style.visibility</p:attrName>
                                        </p:attrNameLst>
                                      </p:cBhvr>
                                      <p:to>
                                        <p:strVal val="visible"/>
                                      </p:to>
                                    </p:set>
                                    <p:animEffect transition="in" filter="fade">
                                      <p:cBhvr>
                                        <p:cTn id="35" dur="1000"/>
                                        <p:tgtEl>
                                          <p:spTgt spid="10">
                                            <p:txEl>
                                              <p:pRg st="3" end="3"/>
                                            </p:txEl>
                                          </p:spTgt>
                                        </p:tgtEl>
                                      </p:cBhvr>
                                    </p:animEffect>
                                    <p:anim calcmode="lin" valueType="num">
                                      <p:cBhvr>
                                        <p:cTn id="36"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1000"/>
                                        <p:tgtEl>
                                          <p:spTgt spid="10">
                                            <p:txEl>
                                              <p:pRg st="4" end="4"/>
                                            </p:txEl>
                                          </p:spTgt>
                                        </p:tgtEl>
                                      </p:cBhvr>
                                    </p:animEffect>
                                    <p:anim calcmode="lin" valueType="num">
                                      <p:cBhvr>
                                        <p:cTn id="43" dur="1000" fill="hold"/>
                                        <p:tgtEl>
                                          <p:spTgt spid="10">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1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19159" y="17150"/>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AKT</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107504" y="1131590"/>
            <a:ext cx="8568952" cy="367240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endParaRPr lang="cs-CZ" sz="2200" dirty="0">
              <a:solidFill>
                <a:srgbClr val="002060"/>
              </a:solidFill>
            </a:endParaRPr>
          </a:p>
        </p:txBody>
      </p:sp>
      <p:grpSp>
        <p:nvGrpSpPr>
          <p:cNvPr id="5" name="Skupina 4"/>
          <p:cNvGrpSpPr/>
          <p:nvPr/>
        </p:nvGrpSpPr>
        <p:grpSpPr>
          <a:xfrm>
            <a:off x="2743784" y="1113386"/>
            <a:ext cx="3771961" cy="3911149"/>
            <a:chOff x="988519" y="1131590"/>
            <a:chExt cx="3583481" cy="3715714"/>
          </a:xfrm>
        </p:grpSpPr>
        <p:grpSp>
          <p:nvGrpSpPr>
            <p:cNvPr id="12" name="Skupina 15"/>
            <p:cNvGrpSpPr/>
            <p:nvPr/>
          </p:nvGrpSpPr>
          <p:grpSpPr>
            <a:xfrm>
              <a:off x="988519" y="1131590"/>
              <a:ext cx="3583481" cy="3715714"/>
              <a:chOff x="5910741" y="1917679"/>
              <a:chExt cx="1597979" cy="1656945"/>
            </a:xfrm>
          </p:grpSpPr>
          <p:pic>
            <p:nvPicPr>
              <p:cNvPr id="17" name="Picture 4" descr="http://cz.my-prague-apartments.com/_files/prague-map.gif"/>
              <p:cNvPicPr>
                <a:picLocks noChangeAspect="1" noChangeArrowheads="1"/>
              </p:cNvPicPr>
              <p:nvPr/>
            </p:nvPicPr>
            <p:blipFill rotWithShape="1">
              <a:blip r:embed="rId5" cstate="print"/>
              <a:srcRect l="33665" t="36725" r="31734" b="27398"/>
              <a:stretch/>
            </p:blipFill>
            <p:spPr bwMode="auto">
              <a:xfrm>
                <a:off x="5910741" y="1917679"/>
                <a:ext cx="1597979" cy="1656945"/>
              </a:xfrm>
              <a:prstGeom prst="rect">
                <a:avLst/>
              </a:prstGeom>
              <a:noFill/>
              <a:ln>
                <a:solidFill>
                  <a:srgbClr val="002060"/>
                </a:solidFill>
              </a:ln>
            </p:spPr>
          </p:pic>
          <p:sp>
            <p:nvSpPr>
              <p:cNvPr id="14" name="Elipsa 13"/>
              <p:cNvSpPr/>
              <p:nvPr/>
            </p:nvSpPr>
            <p:spPr>
              <a:xfrm>
                <a:off x="6743041" y="1986403"/>
                <a:ext cx="192435" cy="192434"/>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sp>
          <p:nvSpPr>
            <p:cNvPr id="19" name="Elipsa 13"/>
            <p:cNvSpPr/>
            <p:nvPr/>
          </p:nvSpPr>
          <p:spPr>
            <a:xfrm>
              <a:off x="2843552" y="3291830"/>
              <a:ext cx="431537" cy="43153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34" name="Skupina 33"/>
          <p:cNvGrpSpPr/>
          <p:nvPr/>
        </p:nvGrpSpPr>
        <p:grpSpPr>
          <a:xfrm>
            <a:off x="-71119" y="1113386"/>
            <a:ext cx="4779511" cy="3531529"/>
            <a:chOff x="-83125" y="1126965"/>
            <a:chExt cx="4779511" cy="3531529"/>
          </a:xfrm>
        </p:grpSpPr>
        <p:sp>
          <p:nvSpPr>
            <p:cNvPr id="11" name="Podnadpis 2"/>
            <p:cNvSpPr txBox="1">
              <a:spLocks/>
            </p:cNvSpPr>
            <p:nvPr/>
          </p:nvSpPr>
          <p:spPr>
            <a:xfrm>
              <a:off x="-83125" y="4316152"/>
              <a:ext cx="2592288"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smtClean="0">
                  <a:solidFill>
                    <a:schemeClr val="tx1"/>
                  </a:solidFill>
                  <a:effectLst>
                    <a:outerShdw blurRad="38100" dist="38100" dir="2700000" algn="tl">
                      <a:srgbClr val="000000">
                        <a:alpha val="43137"/>
                      </a:srgbClr>
                    </a:outerShdw>
                  </a:effectLst>
                </a:rPr>
                <a:t>Novoměstská radnice</a:t>
              </a:r>
              <a:endParaRPr lang="cs-CZ" sz="1800" dirty="0">
                <a:solidFill>
                  <a:schemeClr val="tx1"/>
                </a:solidFill>
                <a:effectLst>
                  <a:outerShdw blurRad="38100" dist="38100" dir="2700000" algn="tl">
                    <a:srgbClr val="000000">
                      <a:alpha val="43137"/>
                    </a:srgbClr>
                  </a:outerShdw>
                </a:effectLst>
              </a:endParaRPr>
            </a:p>
          </p:txBody>
        </p:sp>
        <p:pic>
          <p:nvPicPr>
            <p:cNvPr id="3080" name="Picture 8" descr="http://upload.wikimedia.org/wikipedia/commons/thumb/8/88/Radnice_Novom%C4%9Bstsk%C3%A1_%28Nov%C3%A9_M%C4%9Bsto%29_Karlovo_n%C3%A1m._23.jpg/220px-Radnice_Novom%C4%9Bstsk%C3%A1_%28Nov%C3%A9_M%C4%9Bsto%29_Karlovo_n%C3%A1m._23.jpg">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8265" y="1126965"/>
              <a:ext cx="2095500" cy="3143250"/>
            </a:xfrm>
            <a:prstGeom prst="rect">
              <a:avLst/>
            </a:prstGeom>
            <a:noFill/>
            <a:extLst>
              <a:ext uri="{909E8E84-426E-40DD-AFC4-6F175D3DCCD1}">
                <a14:hiddenFill xmlns:a14="http://schemas.microsoft.com/office/drawing/2010/main">
                  <a:solidFill>
                    <a:srgbClr val="FFFFFF"/>
                  </a:solidFill>
                </a14:hiddenFill>
              </a:ext>
            </a:extLst>
          </p:spPr>
        </p:pic>
        <p:cxnSp>
          <p:nvCxnSpPr>
            <p:cNvPr id="32" name="Přímá spojnice se šipkou 31"/>
            <p:cNvCxnSpPr>
              <a:stCxn id="3080" idx="3"/>
              <a:endCxn id="19" idx="2"/>
            </p:cNvCxnSpPr>
            <p:nvPr/>
          </p:nvCxnSpPr>
          <p:spPr>
            <a:xfrm>
              <a:off x="2343765" y="2698590"/>
              <a:ext cx="2352621" cy="915774"/>
            </a:xfrm>
            <a:prstGeom prst="straightConnector1">
              <a:avLst/>
            </a:prstGeom>
            <a:ln w="22225">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grpSp>
        <p:nvGrpSpPr>
          <p:cNvPr id="16" name="Skupina 15"/>
          <p:cNvGrpSpPr/>
          <p:nvPr/>
        </p:nvGrpSpPr>
        <p:grpSpPr>
          <a:xfrm>
            <a:off x="5166242" y="1137623"/>
            <a:ext cx="4029029" cy="3545495"/>
            <a:chOff x="5166242" y="1137623"/>
            <a:chExt cx="4029029" cy="3545495"/>
          </a:xfrm>
        </p:grpSpPr>
        <p:cxnSp>
          <p:nvCxnSpPr>
            <p:cNvPr id="7" name="Přímá spojnice se šipkou 6"/>
            <p:cNvCxnSpPr/>
            <p:nvPr/>
          </p:nvCxnSpPr>
          <p:spPr>
            <a:xfrm flipH="1" flipV="1">
              <a:off x="5166242" y="1561905"/>
              <a:ext cx="1688220" cy="793821"/>
            </a:xfrm>
            <a:prstGeom prst="straightConnector1">
              <a:avLst/>
            </a:prstGeom>
            <a:ln w="22225">
              <a:solidFill>
                <a:srgbClr val="002060"/>
              </a:solidFill>
              <a:tailEnd type="arrow"/>
            </a:ln>
          </p:spPr>
          <p:style>
            <a:lnRef idx="1">
              <a:schemeClr val="accent1"/>
            </a:lnRef>
            <a:fillRef idx="0">
              <a:schemeClr val="accent1"/>
            </a:fillRef>
            <a:effectRef idx="0">
              <a:schemeClr val="accent1"/>
            </a:effectRef>
            <a:fontRef idx="minor">
              <a:schemeClr val="tx1"/>
            </a:fontRef>
          </p:style>
        </p:cxnSp>
        <p:grpSp>
          <p:nvGrpSpPr>
            <p:cNvPr id="15" name="Skupina 14"/>
            <p:cNvGrpSpPr/>
            <p:nvPr/>
          </p:nvGrpSpPr>
          <p:grpSpPr>
            <a:xfrm>
              <a:off x="6602983" y="1137623"/>
              <a:ext cx="2592288" cy="3545495"/>
              <a:chOff x="6587362" y="1137623"/>
              <a:chExt cx="2592288" cy="3545495"/>
            </a:xfrm>
          </p:grpSpPr>
          <p:pic>
            <p:nvPicPr>
              <p:cNvPr id="9218" name="Picture 2" descr="http://upload.wikimedia.org/wikipedia/commons/thumb/4/40/Prag_Altstaedter_Ring_rathaus.jpg/220px-Prag_Altstaedter_Ring_rathaus.jpg">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16155" y="1137623"/>
                <a:ext cx="2134702" cy="3203153"/>
              </a:xfrm>
              <a:prstGeom prst="rect">
                <a:avLst/>
              </a:prstGeom>
              <a:noFill/>
              <a:extLst>
                <a:ext uri="{909E8E84-426E-40DD-AFC4-6F175D3DCCD1}">
                  <a14:hiddenFill xmlns:a14="http://schemas.microsoft.com/office/drawing/2010/main">
                    <a:solidFill>
                      <a:srgbClr val="FFFFFF"/>
                    </a:solidFill>
                  </a14:hiddenFill>
                </a:ext>
              </a:extLst>
            </p:spPr>
          </p:pic>
          <p:sp>
            <p:nvSpPr>
              <p:cNvPr id="35" name="Podnadpis 2"/>
              <p:cNvSpPr txBox="1">
                <a:spLocks/>
              </p:cNvSpPr>
              <p:nvPr/>
            </p:nvSpPr>
            <p:spPr>
              <a:xfrm>
                <a:off x="6587362" y="4340776"/>
                <a:ext cx="2592288"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smtClean="0">
                    <a:solidFill>
                      <a:schemeClr val="tx1"/>
                    </a:solidFill>
                    <a:effectLst>
                      <a:outerShdw blurRad="38100" dist="38100" dir="2700000" algn="tl">
                        <a:srgbClr val="000000">
                          <a:alpha val="43137"/>
                        </a:srgbClr>
                      </a:outerShdw>
                    </a:effectLst>
                  </a:rPr>
                  <a:t>Staroměstská radnice</a:t>
                </a:r>
                <a:endParaRPr lang="cs-CZ" sz="1800" dirty="0">
                  <a:solidFill>
                    <a:schemeClr val="tx1"/>
                  </a:solidFill>
                  <a:effectLst>
                    <a:outerShdw blurRad="38100" dist="38100" dir="2700000" algn="tl">
                      <a:srgbClr val="000000">
                        <a:alpha val="43137"/>
                      </a:srgbClr>
                    </a:outerShdw>
                  </a:effectLst>
                </a:endParaRPr>
              </a:p>
            </p:txBody>
          </p:sp>
        </p:grpSp>
      </p:grpSp>
    </p:spTree>
    <p:extLst>
      <p:ext uri="{BB962C8B-B14F-4D97-AF65-F5344CB8AC3E}">
        <p14:creationId xmlns:p14="http://schemas.microsoft.com/office/powerpoint/2010/main" val="4172094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4"/>
                                        </p:tgtEl>
                                        <p:attrNameLst>
                                          <p:attrName>style.visibility</p:attrName>
                                        </p:attrNameLst>
                                      </p:cBhvr>
                                      <p:to>
                                        <p:strVal val="visible"/>
                                      </p:to>
                                    </p:set>
                                    <p:animEffect transition="in" filter="fade">
                                      <p:cBhvr>
                                        <p:cTn id="14" dur="1000"/>
                                        <p:tgtEl>
                                          <p:spTgt spid="34"/>
                                        </p:tgtEl>
                                      </p:cBhvr>
                                    </p:animEffect>
                                    <p:anim calcmode="lin" valueType="num">
                                      <p:cBhvr>
                                        <p:cTn id="15" dur="1000" fill="hold"/>
                                        <p:tgtEl>
                                          <p:spTgt spid="34"/>
                                        </p:tgtEl>
                                        <p:attrNameLst>
                                          <p:attrName>ppt_x</p:attrName>
                                        </p:attrNameLst>
                                      </p:cBhvr>
                                      <p:tavLst>
                                        <p:tav tm="0">
                                          <p:val>
                                            <p:strVal val="#ppt_x"/>
                                          </p:val>
                                        </p:tav>
                                        <p:tav tm="100000">
                                          <p:val>
                                            <p:strVal val="#ppt_x"/>
                                          </p:val>
                                        </p:tav>
                                      </p:tavLst>
                                    </p:anim>
                                    <p:anim calcmode="lin" valueType="num">
                                      <p:cBhvr>
                                        <p:cTn id="16" dur="1000" fill="hold"/>
                                        <p:tgtEl>
                                          <p:spTgt spid="3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1000"/>
                                        <p:tgtEl>
                                          <p:spTgt spid="16"/>
                                        </p:tgtEl>
                                      </p:cBhvr>
                                    </p:animEffect>
                                    <p:anim calcmode="lin" valueType="num">
                                      <p:cBhvr>
                                        <p:cTn id="22" dur="1000" fill="hold"/>
                                        <p:tgtEl>
                                          <p:spTgt spid="16"/>
                                        </p:tgtEl>
                                        <p:attrNameLst>
                                          <p:attrName>ppt_x</p:attrName>
                                        </p:attrNameLst>
                                      </p:cBhvr>
                                      <p:tavLst>
                                        <p:tav tm="0">
                                          <p:val>
                                            <p:strVal val="#ppt_x"/>
                                          </p:val>
                                        </p:tav>
                                        <p:tav tm="100000">
                                          <p:val>
                                            <p:strVal val="#ppt_x"/>
                                          </p:val>
                                        </p:tav>
                                      </p:tavLst>
                                    </p:anim>
                                    <p:anim calcmode="lin" valueType="num">
                                      <p:cBhvr>
                                        <p:cTn id="23"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DŮSLEDKY</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107504" y="1131590"/>
            <a:ext cx="8928992" cy="367240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2200" dirty="0">
                <a:solidFill>
                  <a:srgbClr val="002060"/>
                </a:solidFill>
              </a:rPr>
              <a:t>d</a:t>
            </a:r>
            <a:r>
              <a:rPr lang="cs-CZ" sz="2200" dirty="0" smtClean="0">
                <a:solidFill>
                  <a:srgbClr val="002060"/>
                </a:solidFill>
              </a:rPr>
              <a:t>efenestrace se nakonec zvrtla v útok proti klášterům a dokonce i proti tradičně silné pražské židovské komunitě</a:t>
            </a:r>
          </a:p>
          <a:p>
            <a:pPr marL="457200" indent="-457200" algn="l">
              <a:buClr>
                <a:srgbClr val="002060"/>
              </a:buClr>
              <a:buFont typeface="Arial" panose="020B0604020202020204" pitchFamily="34" charset="0"/>
              <a:buChar char="•"/>
            </a:pPr>
            <a:r>
              <a:rPr lang="cs-CZ" sz="2200" dirty="0" smtClean="0">
                <a:solidFill>
                  <a:srgbClr val="FF0000"/>
                </a:solidFill>
              </a:rPr>
              <a:t>podařilo se jí však převrátit mocenský poměr sil na kališnickou stranu </a:t>
            </a:r>
            <a:r>
              <a:rPr lang="cs-CZ" sz="2200" dirty="0" smtClean="0">
                <a:solidFill>
                  <a:srgbClr val="002060"/>
                </a:solidFill>
              </a:rPr>
              <a:t>– katolická královská strana byla oslabena</a:t>
            </a:r>
          </a:p>
          <a:p>
            <a:pPr marL="457200" indent="-457200" algn="l">
              <a:buClr>
                <a:srgbClr val="002060"/>
              </a:buClr>
              <a:buFont typeface="Arial" panose="020B0604020202020204" pitchFamily="34" charset="0"/>
              <a:buChar char="•"/>
            </a:pPr>
            <a:r>
              <a:rPr lang="cs-CZ" sz="2200" dirty="0" smtClean="0">
                <a:solidFill>
                  <a:srgbClr val="002060"/>
                </a:solidFill>
              </a:rPr>
              <a:t>k dočasnému </a:t>
            </a:r>
            <a:r>
              <a:rPr lang="cs-CZ" sz="2200" dirty="0" smtClean="0">
                <a:solidFill>
                  <a:srgbClr val="FF0000"/>
                </a:solidFill>
              </a:rPr>
              <a:t>náboženskému smíru </a:t>
            </a:r>
            <a:r>
              <a:rPr lang="cs-CZ" sz="2200" dirty="0" smtClean="0">
                <a:solidFill>
                  <a:srgbClr val="002060"/>
                </a:solidFill>
              </a:rPr>
              <a:t>mezi oběma vírami došlo až v roce </a:t>
            </a:r>
            <a:r>
              <a:rPr lang="cs-CZ" sz="2200" dirty="0" smtClean="0">
                <a:solidFill>
                  <a:srgbClr val="FF0000"/>
                </a:solidFill>
              </a:rPr>
              <a:t>1485 kutnohorském sněmu, </a:t>
            </a:r>
            <a:r>
              <a:rPr lang="cs-CZ" sz="2200" dirty="0" smtClean="0">
                <a:solidFill>
                  <a:srgbClr val="002060"/>
                </a:solidFill>
              </a:rPr>
              <a:t>vírou i národnostně rozdělené české země pokračovaly dál na své cestě dějinami</a:t>
            </a:r>
          </a:p>
          <a:p>
            <a:pPr marL="457200" indent="-457200" algn="l">
              <a:buClr>
                <a:srgbClr val="002060"/>
              </a:buClr>
              <a:buFont typeface="Arial" panose="020B0604020202020204" pitchFamily="34" charset="0"/>
              <a:buChar char="•"/>
            </a:pPr>
            <a:r>
              <a:rPr lang="cs-CZ" sz="2200" dirty="0" smtClean="0">
                <a:solidFill>
                  <a:srgbClr val="002060"/>
                </a:solidFill>
              </a:rPr>
              <a:t>zakrátko přišli na český trůn Habsburkové, další defenestrace však na sebe nechala čekat 135 let – stála však opravdu za to… </a:t>
            </a:r>
            <a:r>
              <a:rPr lang="cs-CZ" sz="2200" dirty="0" smtClean="0">
                <a:solidFill>
                  <a:srgbClr val="FF0000"/>
                </a:solidFill>
              </a:rPr>
              <a:t>   </a:t>
            </a:r>
            <a:endParaRPr lang="cs-CZ" sz="2200" dirty="0">
              <a:solidFill>
                <a:srgbClr val="FF0000"/>
              </a:solidFill>
            </a:endParaRPr>
          </a:p>
        </p:txBody>
      </p:sp>
    </p:spTree>
    <p:extLst>
      <p:ext uri="{BB962C8B-B14F-4D97-AF65-F5344CB8AC3E}">
        <p14:creationId xmlns:p14="http://schemas.microsoft.com/office/powerpoint/2010/main" val="229073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fade">
                                      <p:cBhvr>
                                        <p:cTn id="21" dur="1000"/>
                                        <p:tgtEl>
                                          <p:spTgt spid="10">
                                            <p:txEl>
                                              <p:pRg st="1" end="1"/>
                                            </p:txEl>
                                          </p:spTgt>
                                        </p:tgtEl>
                                      </p:cBhvr>
                                    </p:animEffect>
                                    <p:anim calcmode="lin" valueType="num">
                                      <p:cBhvr>
                                        <p:cTn id="22"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1000"/>
                                        <p:tgtEl>
                                          <p:spTgt spid="10">
                                            <p:txEl>
                                              <p:pRg st="2" end="2"/>
                                            </p:txEl>
                                          </p:spTgt>
                                        </p:tgtEl>
                                      </p:cBhvr>
                                    </p:animEffect>
                                    <p:anim calcmode="lin" valueType="num">
                                      <p:cBhvr>
                                        <p:cTn id="2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3" end="3"/>
                                            </p:txEl>
                                          </p:spTgt>
                                        </p:tgtEl>
                                        <p:attrNameLst>
                                          <p:attrName>style.visibility</p:attrName>
                                        </p:attrNameLst>
                                      </p:cBhvr>
                                      <p:to>
                                        <p:strVal val="visible"/>
                                      </p:to>
                                    </p:set>
                                    <p:animEffect transition="in" filter="fade">
                                      <p:cBhvr>
                                        <p:cTn id="35" dur="1000"/>
                                        <p:tgtEl>
                                          <p:spTgt spid="10">
                                            <p:txEl>
                                              <p:pRg st="3" end="3"/>
                                            </p:txEl>
                                          </p:spTgt>
                                        </p:tgtEl>
                                      </p:cBhvr>
                                    </p:animEffect>
                                    <p:anim calcmode="lin" valueType="num">
                                      <p:cBhvr>
                                        <p:cTn id="36"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0" y="19763"/>
            <a:ext cx="91440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DRUHÁ PRAŽSKÁ DEFENESTRACE</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grpSp>
        <p:nvGrpSpPr>
          <p:cNvPr id="5" name="Skupina 4"/>
          <p:cNvGrpSpPr/>
          <p:nvPr/>
        </p:nvGrpSpPr>
        <p:grpSpPr>
          <a:xfrm>
            <a:off x="1764736" y="863213"/>
            <a:ext cx="5440074" cy="4552738"/>
            <a:chOff x="1993990" y="1006165"/>
            <a:chExt cx="5440074" cy="4552738"/>
          </a:xfrm>
        </p:grpSpPr>
        <p:pic>
          <p:nvPicPr>
            <p:cNvPr id="11" name="Picture 2" descr="Window Frame Template by jhnri4 - Windows Window Frame Templa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93990" y="1006165"/>
              <a:ext cx="4878288" cy="406727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Window Frame Template by jhnri4 - Windows Window Frame Templa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9071" y="1275606"/>
              <a:ext cx="4878288" cy="4067273"/>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Window Frame Template by jhnri4 - Windows Window Frame Templa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5776" y="1491630"/>
              <a:ext cx="4878288" cy="4067273"/>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Podnadpis 2"/>
          <p:cNvSpPr txBox="1">
            <a:spLocks/>
          </p:cNvSpPr>
          <p:nvPr/>
        </p:nvSpPr>
        <p:spPr>
          <a:xfrm>
            <a:off x="3073478" y="3052989"/>
            <a:ext cx="3384376" cy="82586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5400" dirty="0" smtClean="0">
                <a:solidFill>
                  <a:srgbClr val="FF0000"/>
                </a:solidFill>
              </a:rPr>
              <a:t>23</a:t>
            </a:r>
            <a:r>
              <a:rPr lang="cs-CZ" sz="5400" dirty="0" smtClean="0">
                <a:solidFill>
                  <a:srgbClr val="FF0000"/>
                </a:solidFill>
              </a:rPr>
              <a:t>. </a:t>
            </a:r>
            <a:r>
              <a:rPr lang="cs-CZ" sz="5400" dirty="0" smtClean="0">
                <a:solidFill>
                  <a:srgbClr val="FF0000"/>
                </a:solidFill>
              </a:rPr>
              <a:t>5. 1618 </a:t>
            </a:r>
            <a:r>
              <a:rPr lang="cs-CZ" sz="5400" dirty="0" smtClean="0">
                <a:solidFill>
                  <a:srgbClr val="002060"/>
                </a:solidFill>
              </a:rPr>
              <a:t>   </a:t>
            </a:r>
            <a:endParaRPr lang="cs-CZ" sz="5400" dirty="0">
              <a:solidFill>
                <a:srgbClr val="002060"/>
              </a:solidFill>
            </a:endParaRPr>
          </a:p>
        </p:txBody>
      </p:sp>
    </p:spTree>
    <p:extLst>
      <p:ext uri="{BB962C8B-B14F-4D97-AF65-F5344CB8AC3E}">
        <p14:creationId xmlns:p14="http://schemas.microsoft.com/office/powerpoint/2010/main" val="2318913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fade">
                                      <p:cBhvr>
                                        <p:cTn id="19" dur="1000"/>
                                        <p:tgtEl>
                                          <p:spTgt spid="13"/>
                                        </p:tgtEl>
                                      </p:cBhvr>
                                    </p:animEffect>
                                    <p:anim calcmode="lin" valueType="num">
                                      <p:cBhvr>
                                        <p:cTn id="20" dur="1000" fill="hold"/>
                                        <p:tgtEl>
                                          <p:spTgt spid="13"/>
                                        </p:tgtEl>
                                        <p:attrNameLst>
                                          <p:attrName>ppt_x</p:attrName>
                                        </p:attrNameLst>
                                      </p:cBhvr>
                                      <p:tavLst>
                                        <p:tav tm="0">
                                          <p:val>
                                            <p:strVal val="#ppt_x"/>
                                          </p:val>
                                        </p:tav>
                                        <p:tav tm="100000">
                                          <p:val>
                                            <p:strVal val="#ppt_x"/>
                                          </p:val>
                                        </p:tav>
                                      </p:tavLst>
                                    </p:anim>
                                    <p:anim calcmode="lin" valueType="num">
                                      <p:cBhvr>
                                        <p:cTn id="21"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PŘEDDEFENESTRAČNÍ SITUACE</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251520" y="1095586"/>
            <a:ext cx="6192688" cy="388843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2000" dirty="0" smtClean="0">
                <a:solidFill>
                  <a:srgbClr val="002060"/>
                </a:solidFill>
              </a:rPr>
              <a:t>rozdělení obyvatel Českých zemí na </a:t>
            </a:r>
            <a:r>
              <a:rPr lang="cs-CZ" sz="2000" dirty="0" smtClean="0">
                <a:solidFill>
                  <a:srgbClr val="FF0000"/>
                </a:solidFill>
              </a:rPr>
              <a:t>katolickou a nekatolickou část </a:t>
            </a:r>
            <a:r>
              <a:rPr lang="cs-CZ" sz="2000" dirty="0" smtClean="0">
                <a:solidFill>
                  <a:srgbClr val="002060"/>
                </a:solidFill>
              </a:rPr>
              <a:t>  stále přetrvává, svou roli hraje i již zmiňovaná dvojjazyčnost Čech a Moravy (silná německá populace usídlená na našem území již od dob Přemyslovců)</a:t>
            </a:r>
          </a:p>
          <a:p>
            <a:pPr marL="457200" indent="-457200" algn="l">
              <a:buClr>
                <a:srgbClr val="002060"/>
              </a:buClr>
              <a:buFont typeface="Arial" panose="020B0604020202020204" pitchFamily="34" charset="0"/>
              <a:buChar char="•"/>
            </a:pPr>
            <a:r>
              <a:rPr lang="cs-CZ" sz="2000" dirty="0" smtClean="0">
                <a:solidFill>
                  <a:srgbClr val="002060"/>
                </a:solidFill>
              </a:rPr>
              <a:t>nábožensky rozdělená je pak už po reformacích 16. století de facto celá Evropa – </a:t>
            </a:r>
            <a:r>
              <a:rPr lang="cs-CZ" sz="2000" dirty="0" smtClean="0">
                <a:solidFill>
                  <a:srgbClr val="FF0000"/>
                </a:solidFill>
              </a:rPr>
              <a:t>katolíci x protestanti</a:t>
            </a:r>
            <a:r>
              <a:rPr lang="cs-CZ" sz="2000" dirty="0" smtClean="0">
                <a:solidFill>
                  <a:srgbClr val="002060"/>
                </a:solidFill>
              </a:rPr>
              <a:t> </a:t>
            </a:r>
          </a:p>
          <a:p>
            <a:pPr marL="457200" indent="-457200" algn="l">
              <a:buClr>
                <a:srgbClr val="002060"/>
              </a:buClr>
              <a:buFont typeface="Arial" panose="020B0604020202020204" pitchFamily="34" charset="0"/>
              <a:buChar char="•"/>
            </a:pPr>
            <a:r>
              <a:rPr lang="cs-CZ" sz="2000" dirty="0" smtClean="0">
                <a:solidFill>
                  <a:srgbClr val="002060"/>
                </a:solidFill>
              </a:rPr>
              <a:t>na českém trůnu je císař </a:t>
            </a:r>
            <a:r>
              <a:rPr lang="cs-CZ" sz="2000" dirty="0" smtClean="0">
                <a:solidFill>
                  <a:srgbClr val="FF0000"/>
                </a:solidFill>
              </a:rPr>
              <a:t>Matyáš </a:t>
            </a:r>
            <a:r>
              <a:rPr lang="cs-CZ" sz="2000" dirty="0" smtClean="0">
                <a:solidFill>
                  <a:srgbClr val="002060"/>
                </a:solidFill>
              </a:rPr>
              <a:t>(vláda 1611 – 1619)</a:t>
            </a:r>
            <a:r>
              <a:rPr lang="cs-CZ" sz="2000" dirty="0" smtClean="0">
                <a:solidFill>
                  <a:srgbClr val="FF0000"/>
                </a:solidFill>
              </a:rPr>
              <a:t> z rodu Habsburků </a:t>
            </a:r>
            <a:r>
              <a:rPr lang="cs-CZ" sz="2000" dirty="0" smtClean="0">
                <a:solidFill>
                  <a:srgbClr val="002060"/>
                </a:solidFill>
              </a:rPr>
              <a:t>– přesvědčený katolík, na rozdíl od svého bratra Rudolfa II. však nesídlí v Praze, nýbrž ve Vídni</a:t>
            </a:r>
          </a:p>
          <a:p>
            <a:pPr algn="l">
              <a:buClr>
                <a:srgbClr val="002060"/>
              </a:buClr>
            </a:pPr>
            <a:r>
              <a:rPr lang="cs-CZ" sz="2000" dirty="0" smtClean="0">
                <a:solidFill>
                  <a:srgbClr val="FF0000"/>
                </a:solidFill>
              </a:rPr>
              <a:t> </a:t>
            </a:r>
            <a:r>
              <a:rPr lang="cs-CZ" sz="2000" dirty="0" smtClean="0">
                <a:solidFill>
                  <a:srgbClr val="002060"/>
                </a:solidFill>
              </a:rPr>
              <a:t>   </a:t>
            </a:r>
            <a:endParaRPr lang="cs-CZ" sz="2000" dirty="0">
              <a:solidFill>
                <a:srgbClr val="002060"/>
              </a:solidFill>
            </a:endParaRPr>
          </a:p>
        </p:txBody>
      </p:sp>
      <p:pic>
        <p:nvPicPr>
          <p:cNvPr id="11266" name="Picture 2" descr="Lucas van Valckenborch 003.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32240" y="1198624"/>
            <a:ext cx="1905000" cy="2705100"/>
          </a:xfrm>
          <a:prstGeom prst="rect">
            <a:avLst/>
          </a:prstGeom>
          <a:noFill/>
          <a:extLst>
            <a:ext uri="{909E8E84-426E-40DD-AFC4-6F175D3DCCD1}">
              <a14:hiddenFill xmlns:a14="http://schemas.microsoft.com/office/drawing/2010/main">
                <a:solidFill>
                  <a:srgbClr val="FFFFFF"/>
                </a:solidFill>
              </a14:hiddenFill>
            </a:ext>
          </a:extLst>
        </p:spPr>
      </p:pic>
      <p:sp>
        <p:nvSpPr>
          <p:cNvPr id="13" name="Podnadpis 2"/>
          <p:cNvSpPr txBox="1">
            <a:spLocks/>
          </p:cNvSpPr>
          <p:nvPr/>
        </p:nvSpPr>
        <p:spPr>
          <a:xfrm>
            <a:off x="6224090" y="4011910"/>
            <a:ext cx="2918831"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a:solidFill>
                  <a:schemeClr val="tx1"/>
                </a:solidFill>
                <a:effectLst>
                  <a:outerShdw blurRad="38100" dist="38100" dir="2700000" algn="tl">
                    <a:srgbClr val="000000">
                      <a:alpha val="43137"/>
                    </a:srgbClr>
                  </a:outerShdw>
                </a:effectLst>
              </a:rPr>
              <a:t>c</a:t>
            </a:r>
            <a:r>
              <a:rPr lang="cs-CZ" sz="1800" dirty="0" smtClean="0">
                <a:solidFill>
                  <a:schemeClr val="tx1"/>
                </a:solidFill>
                <a:effectLst>
                  <a:outerShdw blurRad="38100" dist="38100" dir="2700000" algn="tl">
                    <a:srgbClr val="000000">
                      <a:alpha val="43137"/>
                    </a:srgbClr>
                  </a:outerShdw>
                </a:effectLst>
              </a:rPr>
              <a:t>ísař </a:t>
            </a:r>
            <a:r>
              <a:rPr lang="cs-CZ" sz="1800" dirty="0">
                <a:solidFill>
                  <a:schemeClr val="tx1"/>
                </a:solidFill>
                <a:effectLst>
                  <a:outerShdw blurRad="38100" dist="38100" dir="2700000" algn="tl">
                    <a:srgbClr val="000000">
                      <a:alpha val="43137"/>
                    </a:srgbClr>
                  </a:outerShdw>
                </a:effectLst>
              </a:rPr>
              <a:t>M</a:t>
            </a:r>
            <a:r>
              <a:rPr lang="cs-CZ" sz="1800" dirty="0" smtClean="0">
                <a:solidFill>
                  <a:schemeClr val="tx1"/>
                </a:solidFill>
                <a:effectLst>
                  <a:outerShdw blurRad="38100" dist="38100" dir="2700000" algn="tl">
                    <a:srgbClr val="000000">
                      <a:alpha val="43137"/>
                    </a:srgbClr>
                  </a:outerShdw>
                </a:effectLst>
              </a:rPr>
              <a:t>atyáš </a:t>
            </a:r>
            <a:endParaRPr lang="cs-CZ" sz="18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80250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Effect transition="in" filter="fade">
                                      <p:cBhvr>
                                        <p:cTn id="14" dur="1000"/>
                                        <p:tgtEl>
                                          <p:spTgt spid="10">
                                            <p:txEl>
                                              <p:pRg st="0" end="0"/>
                                            </p:txEl>
                                          </p:spTgt>
                                        </p:tgtEl>
                                      </p:cBhvr>
                                    </p:animEffect>
                                    <p:anim calcmode="lin" valueType="num">
                                      <p:cBhvr>
                                        <p:cTn id="15"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1" end="1"/>
                                            </p:txEl>
                                          </p:spTgt>
                                        </p:tgtEl>
                                        <p:attrNameLst>
                                          <p:attrName>style.visibility</p:attrName>
                                        </p:attrNameLst>
                                      </p:cBhvr>
                                      <p:to>
                                        <p:strVal val="visible"/>
                                      </p:to>
                                    </p:set>
                                    <p:animEffect transition="in" filter="fade">
                                      <p:cBhvr>
                                        <p:cTn id="21" dur="1000"/>
                                        <p:tgtEl>
                                          <p:spTgt spid="10">
                                            <p:txEl>
                                              <p:pRg st="1" end="1"/>
                                            </p:txEl>
                                          </p:spTgt>
                                        </p:tgtEl>
                                      </p:cBhvr>
                                    </p:animEffect>
                                    <p:anim calcmode="lin" valueType="num">
                                      <p:cBhvr>
                                        <p:cTn id="22"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Effect transition="in" filter="fade">
                                      <p:cBhvr>
                                        <p:cTn id="28" dur="1000"/>
                                        <p:tgtEl>
                                          <p:spTgt spid="10">
                                            <p:txEl>
                                              <p:pRg st="2" end="2"/>
                                            </p:txEl>
                                          </p:spTgt>
                                        </p:tgtEl>
                                      </p:cBhvr>
                                    </p:animEffect>
                                    <p:anim calcmode="lin" valueType="num">
                                      <p:cBhvr>
                                        <p:cTn id="29"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3" end="3"/>
                                            </p:txEl>
                                          </p:spTgt>
                                        </p:tgtEl>
                                        <p:attrNameLst>
                                          <p:attrName>style.visibility</p:attrName>
                                        </p:attrNameLst>
                                      </p:cBhvr>
                                      <p:to>
                                        <p:strVal val="visible"/>
                                      </p:to>
                                    </p:set>
                                    <p:animEffect transition="in" filter="fade">
                                      <p:cBhvr>
                                        <p:cTn id="35" dur="1000"/>
                                        <p:tgtEl>
                                          <p:spTgt spid="10">
                                            <p:txEl>
                                              <p:pRg st="3" end="3"/>
                                            </p:txEl>
                                          </p:spTgt>
                                        </p:tgtEl>
                                      </p:cBhvr>
                                    </p:animEffect>
                                    <p:anim calcmode="lin" valueType="num">
                                      <p:cBhvr>
                                        <p:cTn id="36"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PŘEDDEFENESTRAČNÍ SITUACE</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0" name="Podnadpis 2"/>
          <p:cNvSpPr txBox="1">
            <a:spLocks/>
          </p:cNvSpPr>
          <p:nvPr/>
        </p:nvSpPr>
        <p:spPr>
          <a:xfrm>
            <a:off x="0" y="3619041"/>
            <a:ext cx="9144000" cy="124982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2200" dirty="0" smtClean="0">
                <a:solidFill>
                  <a:srgbClr val="FF0000"/>
                </a:solidFill>
              </a:rPr>
              <a:t>nekatolické stavy se tedy sešly v květnu 1618 </a:t>
            </a:r>
            <a:r>
              <a:rPr lang="cs-CZ" sz="2200" dirty="0" smtClean="0">
                <a:solidFill>
                  <a:srgbClr val="002060"/>
                </a:solidFill>
              </a:rPr>
              <a:t>v Praze podruhé v budově Karolina</a:t>
            </a:r>
          </a:p>
          <a:p>
            <a:pPr marL="457200" indent="-457200" algn="l">
              <a:buClr>
                <a:srgbClr val="002060"/>
              </a:buClr>
              <a:buFont typeface="Arial" panose="020B0604020202020204" pitchFamily="34" charset="0"/>
              <a:buChar char="•"/>
            </a:pPr>
            <a:r>
              <a:rPr lang="cs-CZ" sz="2200" dirty="0" smtClean="0">
                <a:solidFill>
                  <a:srgbClr val="002060"/>
                </a:solidFill>
              </a:rPr>
              <a:t>po bouřlivém projevu </a:t>
            </a:r>
            <a:r>
              <a:rPr lang="cs-CZ" sz="2200" dirty="0" smtClean="0">
                <a:solidFill>
                  <a:srgbClr val="FF0000"/>
                </a:solidFill>
              </a:rPr>
              <a:t>Jindřicha Matyáše Thurna </a:t>
            </a:r>
            <a:r>
              <a:rPr lang="cs-CZ" sz="2200" dirty="0" smtClean="0">
                <a:solidFill>
                  <a:srgbClr val="002060"/>
                </a:solidFill>
              </a:rPr>
              <a:t>(vůdčí představitel nekatolických stavů) se skupina radikálů rozhodla, že se vypraví do akce   </a:t>
            </a:r>
          </a:p>
        </p:txBody>
      </p:sp>
      <p:pic>
        <p:nvPicPr>
          <p:cNvPr id="14340" name="Picture 4" descr="Rytina hraběte z Theatrum Evropaenum">
            <a:hlinkClick r:id="rId5" tooltip="Rytina hraběte z Theatrum Evropaenum"/>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5536" y="1105720"/>
            <a:ext cx="1755995" cy="2163067"/>
          </a:xfrm>
          <a:prstGeom prst="rect">
            <a:avLst/>
          </a:prstGeom>
          <a:noFill/>
          <a:extLst>
            <a:ext uri="{909E8E84-426E-40DD-AFC4-6F175D3DCCD1}">
              <a14:hiddenFill xmlns:a14="http://schemas.microsoft.com/office/drawing/2010/main">
                <a:solidFill>
                  <a:srgbClr val="FFFFFF"/>
                </a:solidFill>
              </a14:hiddenFill>
            </a:ext>
          </a:extLst>
        </p:spPr>
      </p:pic>
      <p:sp>
        <p:nvSpPr>
          <p:cNvPr id="14" name="Podnadpis 2"/>
          <p:cNvSpPr txBox="1">
            <a:spLocks/>
          </p:cNvSpPr>
          <p:nvPr/>
        </p:nvSpPr>
        <p:spPr>
          <a:xfrm>
            <a:off x="2290964" y="1163977"/>
            <a:ext cx="6621410" cy="2566950"/>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2200" dirty="0">
                <a:solidFill>
                  <a:srgbClr val="002060"/>
                </a:solidFill>
              </a:rPr>
              <a:t>t</a:t>
            </a:r>
            <a:r>
              <a:rPr lang="cs-CZ" sz="2200" dirty="0" smtClean="0">
                <a:solidFill>
                  <a:srgbClr val="002060"/>
                </a:solidFill>
              </a:rPr>
              <a:t>radiční náboženský spor se u nás tentokrát rozhořel poté, co katolíci uzavřeli dva kostely v Broumově a rozbořili kostel v Hrobech na Teplicku</a:t>
            </a:r>
          </a:p>
          <a:p>
            <a:pPr marL="457200" indent="-457200" algn="l">
              <a:buClr>
                <a:srgbClr val="002060"/>
              </a:buClr>
              <a:buFont typeface="Arial" panose="020B0604020202020204" pitchFamily="34" charset="0"/>
              <a:buChar char="•"/>
            </a:pPr>
            <a:r>
              <a:rPr lang="cs-CZ" sz="2200" dirty="0">
                <a:solidFill>
                  <a:srgbClr val="FF0000"/>
                </a:solidFill>
              </a:rPr>
              <a:t>v</a:t>
            </a:r>
            <a:r>
              <a:rPr lang="cs-CZ" sz="2200" dirty="0" smtClean="0">
                <a:solidFill>
                  <a:srgbClr val="FF0000"/>
                </a:solidFill>
              </a:rPr>
              <a:t> březnu 1618 </a:t>
            </a:r>
            <a:r>
              <a:rPr lang="cs-CZ" sz="2200" dirty="0" smtClean="0">
                <a:solidFill>
                  <a:srgbClr val="002060"/>
                </a:solidFill>
              </a:rPr>
              <a:t>se tak v Praze sešly </a:t>
            </a:r>
            <a:r>
              <a:rPr lang="cs-CZ" sz="2200" dirty="0" smtClean="0">
                <a:solidFill>
                  <a:srgbClr val="FF0000"/>
                </a:solidFill>
              </a:rPr>
              <a:t>nekatolické stavy </a:t>
            </a:r>
            <a:r>
              <a:rPr lang="cs-CZ" sz="2200" dirty="0" smtClean="0">
                <a:solidFill>
                  <a:srgbClr val="002060"/>
                </a:solidFill>
              </a:rPr>
              <a:t>- poslali Matyášovi ostrou protestní nótu, ten však reagoval pouze zákazem dalšího nekatolického sněmu</a:t>
            </a:r>
          </a:p>
        </p:txBody>
      </p:sp>
      <p:sp>
        <p:nvSpPr>
          <p:cNvPr id="16" name="Podnadpis 2"/>
          <p:cNvSpPr txBox="1">
            <a:spLocks/>
          </p:cNvSpPr>
          <p:nvPr/>
        </p:nvSpPr>
        <p:spPr>
          <a:xfrm>
            <a:off x="13392" y="3268787"/>
            <a:ext cx="2520281"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smtClean="0">
                <a:solidFill>
                  <a:schemeClr val="tx1"/>
                </a:solidFill>
                <a:effectLst>
                  <a:outerShdw blurRad="38100" dist="38100" dir="2700000" algn="tl">
                    <a:srgbClr val="000000">
                      <a:alpha val="43137"/>
                    </a:srgbClr>
                  </a:outerShdw>
                </a:effectLst>
              </a:rPr>
              <a:t>Jindřich Matyáš Thurn </a:t>
            </a:r>
            <a:endParaRPr lang="cs-CZ" sz="18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852272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1000"/>
                                        <p:tgtEl>
                                          <p:spTgt spid="14">
                                            <p:txEl>
                                              <p:pRg st="0" end="0"/>
                                            </p:txEl>
                                          </p:spTgt>
                                        </p:tgtEl>
                                      </p:cBhvr>
                                    </p:animEffect>
                                    <p:anim calcmode="lin" valueType="num">
                                      <p:cBhvr>
                                        <p:cTn id="1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xEl>
                                              <p:pRg st="1" end="1"/>
                                            </p:txEl>
                                          </p:spTgt>
                                        </p:tgtEl>
                                        <p:attrNameLst>
                                          <p:attrName>style.visibility</p:attrName>
                                        </p:attrNameLst>
                                      </p:cBhvr>
                                      <p:to>
                                        <p:strVal val="visible"/>
                                      </p:to>
                                    </p:set>
                                    <p:animEffect transition="in" filter="fade">
                                      <p:cBhvr>
                                        <p:cTn id="21" dur="1000"/>
                                        <p:tgtEl>
                                          <p:spTgt spid="14">
                                            <p:txEl>
                                              <p:pRg st="1" end="1"/>
                                            </p:txEl>
                                          </p:spTgt>
                                        </p:tgtEl>
                                      </p:cBhvr>
                                    </p:animEffect>
                                    <p:anim calcmode="lin" valueType="num">
                                      <p:cBhvr>
                                        <p:cTn id="22"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0" end="0"/>
                                            </p:txEl>
                                          </p:spTgt>
                                        </p:tgtEl>
                                        <p:attrNameLst>
                                          <p:attrName>style.visibility</p:attrName>
                                        </p:attrNameLst>
                                      </p:cBhvr>
                                      <p:to>
                                        <p:strVal val="visible"/>
                                      </p:to>
                                    </p:set>
                                    <p:animEffect transition="in" filter="fade">
                                      <p:cBhvr>
                                        <p:cTn id="28" dur="1000"/>
                                        <p:tgtEl>
                                          <p:spTgt spid="10">
                                            <p:txEl>
                                              <p:pRg st="0" end="0"/>
                                            </p:txEl>
                                          </p:spTgt>
                                        </p:tgtEl>
                                      </p:cBhvr>
                                    </p:animEffect>
                                    <p:anim calcmode="lin" valueType="num">
                                      <p:cBhvr>
                                        <p:cTn id="29"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xEl>
                                              <p:pRg st="1" end="1"/>
                                            </p:txEl>
                                          </p:spTgt>
                                        </p:tgtEl>
                                        <p:attrNameLst>
                                          <p:attrName>style.visibility</p:attrName>
                                        </p:attrNameLst>
                                      </p:cBhvr>
                                      <p:to>
                                        <p:strVal val="visible"/>
                                      </p:to>
                                    </p:set>
                                    <p:animEffect transition="in" filter="fade">
                                      <p:cBhvr>
                                        <p:cTn id="35" dur="1000"/>
                                        <p:tgtEl>
                                          <p:spTgt spid="10">
                                            <p:txEl>
                                              <p:pRg st="1" end="1"/>
                                            </p:txEl>
                                          </p:spTgt>
                                        </p:tgtEl>
                                      </p:cBhvr>
                                    </p:animEffect>
                                    <p:anim calcmode="lin" valueType="num">
                                      <p:cBhvr>
                                        <p:cTn id="36"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14340"/>
                                        </p:tgtEl>
                                        <p:attrNameLst>
                                          <p:attrName>style.visibility</p:attrName>
                                        </p:attrNameLst>
                                      </p:cBhvr>
                                      <p:to>
                                        <p:strVal val="visible"/>
                                      </p:to>
                                    </p:set>
                                    <p:animEffect transition="in" filter="fade">
                                      <p:cBhvr>
                                        <p:cTn id="42" dur="1000"/>
                                        <p:tgtEl>
                                          <p:spTgt spid="14340"/>
                                        </p:tgtEl>
                                      </p:cBhvr>
                                    </p:animEffect>
                                    <p:anim calcmode="lin" valueType="num">
                                      <p:cBhvr>
                                        <p:cTn id="43" dur="1000" fill="hold"/>
                                        <p:tgtEl>
                                          <p:spTgt spid="14340"/>
                                        </p:tgtEl>
                                        <p:attrNameLst>
                                          <p:attrName>ppt_x</p:attrName>
                                        </p:attrNameLst>
                                      </p:cBhvr>
                                      <p:tavLst>
                                        <p:tav tm="0">
                                          <p:val>
                                            <p:strVal val="#ppt_x"/>
                                          </p:val>
                                        </p:tav>
                                        <p:tav tm="100000">
                                          <p:val>
                                            <p:strVal val="#ppt_x"/>
                                          </p:val>
                                        </p:tav>
                                      </p:tavLst>
                                    </p:anim>
                                    <p:anim calcmode="lin" valueType="num">
                                      <p:cBhvr>
                                        <p:cTn id="44" dur="1000" fill="hold"/>
                                        <p:tgtEl>
                                          <p:spTgt spid="14340"/>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1000"/>
                                        <p:tgtEl>
                                          <p:spTgt spid="16"/>
                                        </p:tgtEl>
                                      </p:cBhvr>
                                    </p:animEffect>
                                    <p:anim calcmode="lin" valueType="num">
                                      <p:cBhvr>
                                        <p:cTn id="48" dur="1000" fill="hold"/>
                                        <p:tgtEl>
                                          <p:spTgt spid="16"/>
                                        </p:tgtEl>
                                        <p:attrNameLst>
                                          <p:attrName>ppt_x</p:attrName>
                                        </p:attrNameLst>
                                      </p:cBhvr>
                                      <p:tavLst>
                                        <p:tav tm="0">
                                          <p:val>
                                            <p:strVal val="#ppt_x"/>
                                          </p:val>
                                        </p:tav>
                                        <p:tav tm="100000">
                                          <p:val>
                                            <p:strVal val="#ppt_x"/>
                                          </p:val>
                                        </p:tav>
                                      </p:tavLst>
                                    </p:anim>
                                    <p:anim calcmode="lin" valueType="num">
                                      <p:cBhvr>
                                        <p:cTn id="4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build="p"/>
      <p:bldP spid="14" grpId="0" build="p"/>
      <p:bldP spid="1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AKT</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grpSp>
        <p:nvGrpSpPr>
          <p:cNvPr id="7" name="Skupina 6"/>
          <p:cNvGrpSpPr/>
          <p:nvPr/>
        </p:nvGrpSpPr>
        <p:grpSpPr>
          <a:xfrm>
            <a:off x="2411760" y="1419622"/>
            <a:ext cx="4446240" cy="3315075"/>
            <a:chOff x="2286000" y="591635"/>
            <a:chExt cx="3283527" cy="2448167"/>
          </a:xfrm>
        </p:grpSpPr>
        <p:pic>
          <p:nvPicPr>
            <p:cNvPr id="20" name="Picture 4" descr="http://cz.my-prague-apartments.com/_files/prague-map.gif"/>
            <p:cNvPicPr>
              <a:picLocks noChangeAspect="1" noChangeArrowheads="1"/>
            </p:cNvPicPr>
            <p:nvPr/>
          </p:nvPicPr>
          <p:blipFill rotWithShape="1">
            <a:blip r:embed="rId5" cstate="print"/>
            <a:srcRect l="8192" t="8791" r="20710" b="38199"/>
            <a:stretch/>
          </p:blipFill>
          <p:spPr bwMode="auto">
            <a:xfrm>
              <a:off x="2286000" y="591635"/>
              <a:ext cx="3283527" cy="2448167"/>
            </a:xfrm>
            <a:prstGeom prst="rect">
              <a:avLst/>
            </a:prstGeom>
            <a:noFill/>
          </p:spPr>
        </p:pic>
        <p:sp>
          <p:nvSpPr>
            <p:cNvPr id="19" name="Elipsa 10"/>
            <p:cNvSpPr/>
            <p:nvPr/>
          </p:nvSpPr>
          <p:spPr>
            <a:xfrm rot="1537760">
              <a:off x="2869223" y="1276613"/>
              <a:ext cx="360040" cy="720080"/>
            </a:xfrm>
            <a:prstGeom prst="ellipse">
              <a:avLst/>
            </a:prstGeom>
            <a:noFill/>
            <a:ln>
              <a:solidFill>
                <a:srgbClr val="C00000"/>
              </a:solidFill>
            </a:ln>
            <a:scene3d>
              <a:camera prst="orthographicFront">
                <a:rot lat="0" lon="0" rev="9000000"/>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4427984" y="2034002"/>
              <a:ext cx="288032" cy="288032"/>
            </a:xfrm>
            <a:prstGeom prst="ellipse">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grpSp>
        <p:nvGrpSpPr>
          <p:cNvPr id="26" name="Skupina 25"/>
          <p:cNvGrpSpPr/>
          <p:nvPr/>
        </p:nvGrpSpPr>
        <p:grpSpPr>
          <a:xfrm>
            <a:off x="5645139" y="2024839"/>
            <a:ext cx="3655928" cy="1754787"/>
            <a:chOff x="5645139" y="2024839"/>
            <a:chExt cx="3655928" cy="1754787"/>
          </a:xfrm>
        </p:grpSpPr>
        <p:sp>
          <p:nvSpPr>
            <p:cNvPr id="17" name="Podnadpis 2"/>
            <p:cNvSpPr txBox="1">
              <a:spLocks/>
            </p:cNvSpPr>
            <p:nvPr/>
          </p:nvSpPr>
          <p:spPr>
            <a:xfrm>
              <a:off x="6780786" y="3437284"/>
              <a:ext cx="2520281"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smtClean="0">
                  <a:solidFill>
                    <a:schemeClr val="tx1"/>
                  </a:solidFill>
                  <a:effectLst>
                    <a:outerShdw blurRad="38100" dist="38100" dir="2700000" algn="tl">
                      <a:srgbClr val="000000">
                        <a:alpha val="43137"/>
                      </a:srgbClr>
                    </a:outerShdw>
                  </a:effectLst>
                </a:rPr>
                <a:t>budova Karolina dnes  </a:t>
              </a:r>
              <a:endParaRPr lang="cs-CZ" sz="1800" dirty="0">
                <a:solidFill>
                  <a:schemeClr val="tx1"/>
                </a:solidFill>
                <a:effectLst>
                  <a:outerShdw blurRad="38100" dist="38100" dir="2700000" algn="tl">
                    <a:srgbClr val="000000">
                      <a:alpha val="43137"/>
                    </a:srgbClr>
                  </a:outerShdw>
                </a:effectLst>
              </a:endParaRPr>
            </a:p>
          </p:txBody>
        </p:sp>
        <p:pic>
          <p:nvPicPr>
            <p:cNvPr id="22" name="Picture 2" descr="File:Prague Charles University.JPG">
              <a:hlinkClick r:id="rId6"/>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164288" y="2024839"/>
              <a:ext cx="1796515" cy="1347386"/>
            </a:xfrm>
            <a:prstGeom prst="rect">
              <a:avLst/>
            </a:prstGeom>
            <a:noFill/>
            <a:extLst>
              <a:ext uri="{909E8E84-426E-40DD-AFC4-6F175D3DCCD1}">
                <a14:hiddenFill xmlns:a14="http://schemas.microsoft.com/office/drawing/2010/main">
                  <a:solidFill>
                    <a:srgbClr val="FFFFFF"/>
                  </a:solidFill>
                </a14:hiddenFill>
              </a:ext>
            </a:extLst>
          </p:spPr>
        </p:pic>
        <p:cxnSp>
          <p:nvCxnSpPr>
            <p:cNvPr id="23" name="Přímá spojnice se šipkou 22"/>
            <p:cNvCxnSpPr>
              <a:endCxn id="5" idx="7"/>
            </p:cNvCxnSpPr>
            <p:nvPr/>
          </p:nvCxnSpPr>
          <p:spPr>
            <a:xfrm flipH="1">
              <a:off x="5645139" y="2698532"/>
              <a:ext cx="1519151" cy="731324"/>
            </a:xfrm>
            <a:prstGeom prst="straightConnector1">
              <a:avLst/>
            </a:prstGeom>
            <a:ln w="22225">
              <a:solidFill>
                <a:srgbClr val="002060"/>
              </a:solidFill>
              <a:tailEnd type="arrow"/>
            </a:ln>
          </p:spPr>
          <p:style>
            <a:lnRef idx="1">
              <a:schemeClr val="accent1"/>
            </a:lnRef>
            <a:fillRef idx="0">
              <a:schemeClr val="accent1"/>
            </a:fillRef>
            <a:effectRef idx="0">
              <a:schemeClr val="accent1"/>
            </a:effectRef>
            <a:fontRef idx="minor">
              <a:schemeClr val="tx1"/>
            </a:fontRef>
          </p:style>
        </p:cxnSp>
      </p:grpSp>
      <p:grpSp>
        <p:nvGrpSpPr>
          <p:cNvPr id="16" name="Skupina 15"/>
          <p:cNvGrpSpPr/>
          <p:nvPr/>
        </p:nvGrpSpPr>
        <p:grpSpPr>
          <a:xfrm>
            <a:off x="-55625" y="1960889"/>
            <a:ext cx="3187465" cy="1811309"/>
            <a:chOff x="-55625" y="1960889"/>
            <a:chExt cx="3187465" cy="1811309"/>
          </a:xfrm>
        </p:grpSpPr>
        <p:pic>
          <p:nvPicPr>
            <p:cNvPr id="15362" name="Picture 2" descr="File:Hradschin Prag.jpg">
              <a:hlinkClick r:id="rId8"/>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23033" y="1960889"/>
              <a:ext cx="2162967" cy="1411336"/>
            </a:xfrm>
            <a:prstGeom prst="rect">
              <a:avLst/>
            </a:prstGeom>
            <a:noFill/>
            <a:extLst>
              <a:ext uri="{909E8E84-426E-40DD-AFC4-6F175D3DCCD1}">
                <a14:hiddenFill xmlns:a14="http://schemas.microsoft.com/office/drawing/2010/main">
                  <a:solidFill>
                    <a:srgbClr val="FFFFFF"/>
                  </a:solidFill>
                </a14:hiddenFill>
              </a:ext>
            </a:extLst>
          </p:spPr>
        </p:pic>
        <p:sp>
          <p:nvSpPr>
            <p:cNvPr id="24" name="Podnadpis 2"/>
            <p:cNvSpPr txBox="1">
              <a:spLocks/>
            </p:cNvSpPr>
            <p:nvPr/>
          </p:nvSpPr>
          <p:spPr>
            <a:xfrm>
              <a:off x="-55625" y="3429856"/>
              <a:ext cx="2520281"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800" dirty="0" smtClean="0">
                  <a:solidFill>
                    <a:schemeClr val="tx1"/>
                  </a:solidFill>
                  <a:effectLst>
                    <a:outerShdw blurRad="38100" dist="38100" dir="2700000" algn="tl">
                      <a:srgbClr val="000000">
                        <a:alpha val="43137"/>
                      </a:srgbClr>
                    </a:outerShdw>
                  </a:effectLst>
                </a:rPr>
                <a:t>Pražský hrad  </a:t>
              </a:r>
              <a:endParaRPr lang="cs-CZ" sz="1800" dirty="0">
                <a:solidFill>
                  <a:schemeClr val="tx1"/>
                </a:solidFill>
                <a:effectLst>
                  <a:outerShdw blurRad="38100" dist="38100" dir="2700000" algn="tl">
                    <a:srgbClr val="000000">
                      <a:alpha val="43137"/>
                    </a:srgbClr>
                  </a:outerShdw>
                </a:effectLst>
              </a:endParaRPr>
            </a:p>
          </p:txBody>
        </p:sp>
        <p:cxnSp>
          <p:nvCxnSpPr>
            <p:cNvPr id="25" name="Přímá spojnice se šipkou 24"/>
            <p:cNvCxnSpPr/>
            <p:nvPr/>
          </p:nvCxnSpPr>
          <p:spPr>
            <a:xfrm>
              <a:off x="2286000" y="2698533"/>
              <a:ext cx="845840" cy="136153"/>
            </a:xfrm>
            <a:prstGeom prst="straightConnector1">
              <a:avLst/>
            </a:prstGeom>
            <a:ln w="22225">
              <a:solidFill>
                <a:srgbClr val="FF0000"/>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1595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6"/>
                                        </p:tgtEl>
                                        <p:attrNameLst>
                                          <p:attrName>style.visibility</p:attrName>
                                        </p:attrNameLst>
                                      </p:cBhvr>
                                      <p:to>
                                        <p:strVal val="visible"/>
                                      </p:to>
                                    </p:set>
                                    <p:animEffect transition="in" filter="fade">
                                      <p:cBhvr>
                                        <p:cTn id="14" dur="1000"/>
                                        <p:tgtEl>
                                          <p:spTgt spid="26"/>
                                        </p:tgtEl>
                                      </p:cBhvr>
                                    </p:animEffect>
                                    <p:anim calcmode="lin" valueType="num">
                                      <p:cBhvr>
                                        <p:cTn id="15" dur="1000" fill="hold"/>
                                        <p:tgtEl>
                                          <p:spTgt spid="26"/>
                                        </p:tgtEl>
                                        <p:attrNameLst>
                                          <p:attrName>ppt_x</p:attrName>
                                        </p:attrNameLst>
                                      </p:cBhvr>
                                      <p:tavLst>
                                        <p:tav tm="0">
                                          <p:val>
                                            <p:strVal val="#ppt_x"/>
                                          </p:val>
                                        </p:tav>
                                        <p:tav tm="100000">
                                          <p:val>
                                            <p:strVal val="#ppt_x"/>
                                          </p:val>
                                        </p:tav>
                                      </p:tavLst>
                                    </p:anim>
                                    <p:anim calcmode="lin" valueType="num">
                                      <p:cBhvr>
                                        <p:cTn id="16"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fade">
                                      <p:cBhvr>
                                        <p:cTn id="21" dur="1000"/>
                                        <p:tgtEl>
                                          <p:spTgt spid="16"/>
                                        </p:tgtEl>
                                      </p:cBhvr>
                                    </p:animEffect>
                                    <p:anim calcmode="lin" valueType="num">
                                      <p:cBhvr>
                                        <p:cTn id="22" dur="1000" fill="hold"/>
                                        <p:tgtEl>
                                          <p:spTgt spid="16"/>
                                        </p:tgtEl>
                                        <p:attrNameLst>
                                          <p:attrName>ppt_x</p:attrName>
                                        </p:attrNameLst>
                                      </p:cBhvr>
                                      <p:tavLst>
                                        <p:tav tm="0">
                                          <p:val>
                                            <p:strVal val="#ppt_x"/>
                                          </p:val>
                                        </p:tav>
                                        <p:tav tm="100000">
                                          <p:val>
                                            <p:strVal val="#ppt_x"/>
                                          </p:val>
                                        </p:tav>
                                      </p:tavLst>
                                    </p:anim>
                                    <p:anim calcmode="lin" valueType="num">
                                      <p:cBhvr>
                                        <p:cTn id="23"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AKT</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4" name="Podnadpis 2"/>
          <p:cNvSpPr txBox="1">
            <a:spLocks/>
          </p:cNvSpPr>
          <p:nvPr/>
        </p:nvSpPr>
        <p:spPr>
          <a:xfrm>
            <a:off x="251520" y="1131590"/>
            <a:ext cx="8640960" cy="381642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1900" dirty="0" smtClean="0">
                <a:solidFill>
                  <a:srgbClr val="FF0000"/>
                </a:solidFill>
              </a:rPr>
              <a:t>23. 5. 1618 </a:t>
            </a:r>
            <a:r>
              <a:rPr lang="cs-CZ" sz="1900" dirty="0" smtClean="0">
                <a:solidFill>
                  <a:srgbClr val="002060"/>
                </a:solidFill>
              </a:rPr>
              <a:t>se tedy na Pražský hrad vydala delegace nekatolických stavů, v níž byli krom Matyáše Thurna ještě např. i </a:t>
            </a:r>
            <a:r>
              <a:rPr lang="cs-CZ" sz="1900" dirty="0" smtClean="0">
                <a:solidFill>
                  <a:srgbClr val="FF0000"/>
                </a:solidFill>
              </a:rPr>
              <a:t>Václav Budovec z Budova </a:t>
            </a:r>
            <a:r>
              <a:rPr lang="cs-CZ" sz="1900" dirty="0" smtClean="0">
                <a:solidFill>
                  <a:srgbClr val="002060"/>
                </a:solidFill>
              </a:rPr>
              <a:t>nebo hrabě </a:t>
            </a:r>
            <a:r>
              <a:rPr lang="cs-CZ" sz="1900" dirty="0" smtClean="0">
                <a:solidFill>
                  <a:srgbClr val="FF0000"/>
                </a:solidFill>
              </a:rPr>
              <a:t>Jáchym Ondřej </a:t>
            </a:r>
            <a:r>
              <a:rPr lang="cs-CZ" sz="1900" dirty="0" err="1" smtClean="0">
                <a:solidFill>
                  <a:srgbClr val="FF0000"/>
                </a:solidFill>
              </a:rPr>
              <a:t>Šlik</a:t>
            </a:r>
            <a:endParaRPr lang="cs-CZ" sz="1900" dirty="0" smtClean="0">
              <a:solidFill>
                <a:srgbClr val="FF0000"/>
              </a:solidFill>
            </a:endParaRPr>
          </a:p>
          <a:p>
            <a:pPr marL="457200" indent="-457200" algn="l">
              <a:buClr>
                <a:srgbClr val="002060"/>
              </a:buClr>
              <a:buFont typeface="Arial" panose="020B0604020202020204" pitchFamily="34" charset="0"/>
              <a:buChar char="•"/>
            </a:pPr>
            <a:r>
              <a:rPr lang="cs-CZ" sz="1900" dirty="0">
                <a:solidFill>
                  <a:srgbClr val="002060"/>
                </a:solidFill>
              </a:rPr>
              <a:t>j</a:t>
            </a:r>
            <a:r>
              <a:rPr lang="cs-CZ" sz="1900" dirty="0" smtClean="0">
                <a:solidFill>
                  <a:srgbClr val="002060"/>
                </a:solidFill>
              </a:rPr>
              <a:t>ejich </a:t>
            </a:r>
            <a:r>
              <a:rPr lang="cs-CZ" sz="1900" dirty="0" smtClean="0">
                <a:solidFill>
                  <a:srgbClr val="002060"/>
                </a:solidFill>
              </a:rPr>
              <a:t>cílem byla tzv. místodržitelská kancelář, v níž se v té chvíli nacházeli mj. i místodržící („zástupci“ císaře, ministři) </a:t>
            </a:r>
            <a:r>
              <a:rPr lang="cs-CZ" sz="1900" dirty="0" smtClean="0">
                <a:solidFill>
                  <a:srgbClr val="FF0000"/>
                </a:solidFill>
              </a:rPr>
              <a:t>Vilém Slavata z Chlumu </a:t>
            </a:r>
            <a:r>
              <a:rPr lang="cs-CZ" sz="1900" dirty="0" smtClean="0">
                <a:solidFill>
                  <a:srgbClr val="002060"/>
                </a:solidFill>
              </a:rPr>
              <a:t>a </a:t>
            </a:r>
            <a:r>
              <a:rPr lang="cs-CZ" sz="1900" dirty="0" smtClean="0">
                <a:solidFill>
                  <a:srgbClr val="FF0000"/>
                </a:solidFill>
              </a:rPr>
              <a:t>Jaroslav </a:t>
            </a:r>
            <a:r>
              <a:rPr lang="cs-CZ" sz="1900" dirty="0" err="1" smtClean="0">
                <a:solidFill>
                  <a:srgbClr val="FF0000"/>
                </a:solidFill>
              </a:rPr>
              <a:t>Bořita</a:t>
            </a:r>
            <a:r>
              <a:rPr lang="cs-CZ" sz="1900" dirty="0" smtClean="0">
                <a:solidFill>
                  <a:srgbClr val="FF0000"/>
                </a:solidFill>
              </a:rPr>
              <a:t> z Martinic, </a:t>
            </a:r>
            <a:r>
              <a:rPr lang="cs-CZ" sz="1900" dirty="0" smtClean="0">
                <a:solidFill>
                  <a:srgbClr val="002060"/>
                </a:solidFill>
              </a:rPr>
              <a:t>spolu s nimi pak i písař </a:t>
            </a:r>
            <a:r>
              <a:rPr lang="cs-CZ" sz="1900" dirty="0" smtClean="0">
                <a:solidFill>
                  <a:srgbClr val="FF0000"/>
                </a:solidFill>
              </a:rPr>
              <a:t>Fabricius</a:t>
            </a:r>
          </a:p>
        </p:txBody>
      </p:sp>
      <p:grpSp>
        <p:nvGrpSpPr>
          <p:cNvPr id="5" name="Skupina 4"/>
          <p:cNvGrpSpPr/>
          <p:nvPr/>
        </p:nvGrpSpPr>
        <p:grpSpPr>
          <a:xfrm>
            <a:off x="311476" y="3021905"/>
            <a:ext cx="8436988" cy="1971938"/>
            <a:chOff x="311476" y="3021905"/>
            <a:chExt cx="8436988" cy="1971938"/>
          </a:xfrm>
        </p:grpSpPr>
        <p:sp>
          <p:nvSpPr>
            <p:cNvPr id="17" name="Podnadpis 2"/>
            <p:cNvSpPr txBox="1">
              <a:spLocks/>
            </p:cNvSpPr>
            <p:nvPr/>
          </p:nvSpPr>
          <p:spPr>
            <a:xfrm>
              <a:off x="311476" y="4632827"/>
              <a:ext cx="1728192"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600" dirty="0" smtClean="0">
                  <a:solidFill>
                    <a:schemeClr val="tx1"/>
                  </a:solidFill>
                  <a:effectLst>
                    <a:outerShdw blurRad="38100" dist="38100" dir="2700000" algn="tl">
                      <a:srgbClr val="000000">
                        <a:alpha val="43137"/>
                      </a:srgbClr>
                    </a:outerShdw>
                  </a:effectLst>
                </a:rPr>
                <a:t>Matyáš Thurn  </a:t>
              </a:r>
              <a:endParaRPr lang="cs-CZ" sz="1600" dirty="0">
                <a:solidFill>
                  <a:schemeClr val="tx1"/>
                </a:solidFill>
                <a:effectLst>
                  <a:outerShdw blurRad="38100" dist="38100" dir="2700000" algn="tl">
                    <a:srgbClr val="000000">
                      <a:alpha val="43137"/>
                    </a:srgbClr>
                  </a:outerShdw>
                </a:effectLst>
              </a:endParaRPr>
            </a:p>
          </p:txBody>
        </p:sp>
        <p:pic>
          <p:nvPicPr>
            <p:cNvPr id="22" name="Picture 4" descr="Rytina hraběte z Theatrum Evropaenum">
              <a:hlinkClick r:id="rId5" tooltip="Rytina hraběte z Theatrum Evropaenum"/>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9552" y="3039802"/>
              <a:ext cx="1272041" cy="1566924"/>
            </a:xfrm>
            <a:prstGeom prst="rect">
              <a:avLst/>
            </a:prstGeom>
            <a:noFill/>
            <a:extLst>
              <a:ext uri="{909E8E84-426E-40DD-AFC4-6F175D3DCCD1}">
                <a14:hiddenFill xmlns:a14="http://schemas.microsoft.com/office/drawing/2010/main">
                  <a:solidFill>
                    <a:srgbClr val="FFFFFF"/>
                  </a:solidFill>
                </a14:hiddenFill>
              </a:ext>
            </a:extLst>
          </p:spPr>
        </p:pic>
        <p:pic>
          <p:nvPicPr>
            <p:cNvPr id="16386" name="Picture 2" descr="http://upload.wikimedia.org/wikipedia/commons/thumb/a/a0/Vaclav_Budovec_z_Budova_Scheiwl.png/220px-Vaclav_Budovec_z_Budova_Scheiwl.png">
              <a:hlinkClick r:id="rId7"/>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7574" b="7897"/>
            <a:stretch/>
          </p:blipFill>
          <p:spPr bwMode="auto">
            <a:xfrm>
              <a:off x="2271775" y="3067229"/>
              <a:ext cx="1131855" cy="1539498"/>
            </a:xfrm>
            <a:prstGeom prst="rect">
              <a:avLst/>
            </a:prstGeom>
            <a:noFill/>
            <a:extLst>
              <a:ext uri="{909E8E84-426E-40DD-AFC4-6F175D3DCCD1}">
                <a14:hiddenFill xmlns:a14="http://schemas.microsoft.com/office/drawing/2010/main">
                  <a:solidFill>
                    <a:srgbClr val="FFFFFF"/>
                  </a:solidFill>
                </a14:hiddenFill>
              </a:ext>
            </a:extLst>
          </p:spPr>
        </p:pic>
        <p:sp>
          <p:nvSpPr>
            <p:cNvPr id="23" name="Podnadpis 2"/>
            <p:cNvSpPr txBox="1">
              <a:spLocks/>
            </p:cNvSpPr>
            <p:nvPr/>
          </p:nvSpPr>
          <p:spPr>
            <a:xfrm>
              <a:off x="1691680" y="4651501"/>
              <a:ext cx="2376264"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600" dirty="0" smtClean="0">
                  <a:solidFill>
                    <a:schemeClr val="tx1"/>
                  </a:solidFill>
                  <a:effectLst>
                    <a:outerShdw blurRad="38100" dist="38100" dir="2700000" algn="tl">
                      <a:srgbClr val="000000">
                        <a:alpha val="43137"/>
                      </a:srgbClr>
                    </a:outerShdw>
                  </a:effectLst>
                </a:rPr>
                <a:t>Budovec z Budova  </a:t>
              </a:r>
              <a:endParaRPr lang="cs-CZ" sz="1600" dirty="0">
                <a:solidFill>
                  <a:schemeClr val="tx1"/>
                </a:solidFill>
                <a:effectLst>
                  <a:outerShdw blurRad="38100" dist="38100" dir="2700000" algn="tl">
                    <a:srgbClr val="000000">
                      <a:alpha val="43137"/>
                    </a:srgbClr>
                  </a:outerShdw>
                </a:effectLst>
              </a:endParaRPr>
            </a:p>
          </p:txBody>
        </p:sp>
        <p:pic>
          <p:nvPicPr>
            <p:cNvPr id="16388" name="Picture 4" descr="Jaroslav Borzita of Martinice.jpg">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35330" y="3021905"/>
              <a:ext cx="1252744" cy="1554541"/>
            </a:xfrm>
            <a:prstGeom prst="rect">
              <a:avLst/>
            </a:prstGeom>
            <a:noFill/>
            <a:extLst>
              <a:ext uri="{909E8E84-426E-40DD-AFC4-6F175D3DCCD1}">
                <a14:hiddenFill xmlns:a14="http://schemas.microsoft.com/office/drawing/2010/main">
                  <a:solidFill>
                    <a:srgbClr val="FFFFFF"/>
                  </a:solidFill>
                </a14:hiddenFill>
              </a:ext>
            </a:extLst>
          </p:spPr>
        </p:pic>
        <p:sp>
          <p:nvSpPr>
            <p:cNvPr id="24" name="Podnadpis 2"/>
            <p:cNvSpPr txBox="1">
              <a:spLocks/>
            </p:cNvSpPr>
            <p:nvPr/>
          </p:nvSpPr>
          <p:spPr>
            <a:xfrm>
              <a:off x="7092280" y="4564277"/>
              <a:ext cx="1656184"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600" dirty="0" err="1" smtClean="0">
                  <a:solidFill>
                    <a:schemeClr val="tx1"/>
                  </a:solidFill>
                  <a:effectLst>
                    <a:outerShdw blurRad="38100" dist="38100" dir="2700000" algn="tl">
                      <a:srgbClr val="000000">
                        <a:alpha val="43137"/>
                      </a:srgbClr>
                    </a:outerShdw>
                  </a:effectLst>
                </a:rPr>
                <a:t>Bořita</a:t>
              </a:r>
              <a:r>
                <a:rPr lang="cs-CZ" sz="1600" dirty="0" smtClean="0">
                  <a:solidFill>
                    <a:schemeClr val="tx1"/>
                  </a:solidFill>
                  <a:effectLst>
                    <a:outerShdw blurRad="38100" dist="38100" dir="2700000" algn="tl">
                      <a:srgbClr val="000000">
                        <a:alpha val="43137"/>
                      </a:srgbClr>
                    </a:outerShdw>
                  </a:effectLst>
                </a:rPr>
                <a:t> z Martinic  </a:t>
              </a:r>
              <a:endParaRPr lang="cs-CZ" sz="1600" dirty="0">
                <a:solidFill>
                  <a:schemeClr val="tx1"/>
                </a:solidFill>
                <a:effectLst>
                  <a:outerShdw blurRad="38100" dist="38100" dir="2700000" algn="tl">
                    <a:srgbClr val="000000">
                      <a:alpha val="43137"/>
                    </a:srgbClr>
                  </a:outerShdw>
                </a:effectLst>
              </a:endParaRPr>
            </a:p>
          </p:txBody>
        </p:sp>
        <p:pic>
          <p:nvPicPr>
            <p:cNvPr id="16390" name="Picture 6" descr="File:Wilhelm Slawata.jpg">
              <a:hlinkClick r:id="rId11"/>
            </p:cNvPr>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310815" y="3051745"/>
              <a:ext cx="1173241" cy="1537793"/>
            </a:xfrm>
            <a:prstGeom prst="rect">
              <a:avLst/>
            </a:prstGeom>
            <a:noFill/>
            <a:extLst>
              <a:ext uri="{909E8E84-426E-40DD-AFC4-6F175D3DCCD1}">
                <a14:hiddenFill xmlns:a14="http://schemas.microsoft.com/office/drawing/2010/main">
                  <a:solidFill>
                    <a:srgbClr val="FFFFFF"/>
                  </a:solidFill>
                </a14:hiddenFill>
              </a:ext>
            </a:extLst>
          </p:spPr>
        </p:pic>
        <p:sp>
          <p:nvSpPr>
            <p:cNvPr id="25" name="Podnadpis 2"/>
            <p:cNvSpPr txBox="1">
              <a:spLocks/>
            </p:cNvSpPr>
            <p:nvPr/>
          </p:nvSpPr>
          <p:spPr>
            <a:xfrm>
              <a:off x="4958259" y="4576446"/>
              <a:ext cx="1907920"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600" dirty="0" smtClean="0">
                  <a:solidFill>
                    <a:schemeClr val="tx1"/>
                  </a:solidFill>
                  <a:effectLst>
                    <a:outerShdw blurRad="38100" dist="38100" dir="2700000" algn="tl">
                      <a:srgbClr val="000000">
                        <a:alpha val="43137"/>
                      </a:srgbClr>
                    </a:outerShdw>
                  </a:effectLst>
                </a:rPr>
                <a:t>Slavata z Chlumu  </a:t>
              </a:r>
              <a:endParaRPr lang="cs-CZ" sz="1600" dirty="0">
                <a:solidFill>
                  <a:schemeClr val="tx1"/>
                </a:solidFill>
                <a:effectLst>
                  <a:outerShdw blurRad="38100" dist="38100" dir="2700000" algn="tl">
                    <a:srgbClr val="000000">
                      <a:alpha val="43137"/>
                    </a:srgbClr>
                  </a:outerShdw>
                </a:effectLst>
              </a:endParaRPr>
            </a:p>
          </p:txBody>
        </p:sp>
        <p:sp>
          <p:nvSpPr>
            <p:cNvPr id="26" name="Podnadpis 2"/>
            <p:cNvSpPr txBox="1">
              <a:spLocks/>
            </p:cNvSpPr>
            <p:nvPr/>
          </p:nvSpPr>
          <p:spPr>
            <a:xfrm>
              <a:off x="3203848" y="3039802"/>
              <a:ext cx="2376264" cy="93610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8800" dirty="0" smtClean="0">
                  <a:solidFill>
                    <a:srgbClr val="FF0000"/>
                  </a:solidFill>
                  <a:effectLst>
                    <a:outerShdw blurRad="38100" dist="38100" dir="2700000" algn="tl">
                      <a:srgbClr val="000000">
                        <a:alpha val="43137"/>
                      </a:srgbClr>
                    </a:outerShdw>
                  </a:effectLst>
                </a:rPr>
                <a:t>x</a:t>
              </a:r>
              <a:r>
                <a:rPr lang="cs-CZ" sz="1600" dirty="0" smtClean="0">
                  <a:solidFill>
                    <a:schemeClr val="tx1"/>
                  </a:solidFill>
                  <a:effectLst>
                    <a:outerShdw blurRad="38100" dist="38100" dir="2700000" algn="tl">
                      <a:srgbClr val="000000">
                        <a:alpha val="43137"/>
                      </a:srgbClr>
                    </a:outerShdw>
                  </a:effectLst>
                </a:rPr>
                <a:t>  </a:t>
              </a:r>
              <a:endParaRPr lang="cs-CZ" sz="1600" dirty="0">
                <a:solidFill>
                  <a:schemeClr val="tx1"/>
                </a:solidFill>
                <a:effectLst>
                  <a:outerShdw blurRad="38100" dist="38100" dir="2700000" algn="tl">
                    <a:srgbClr val="000000">
                      <a:alpha val="43137"/>
                    </a:srgbClr>
                  </a:outerShdw>
                </a:effectLst>
              </a:endParaRPr>
            </a:p>
          </p:txBody>
        </p:sp>
      </p:grpSp>
    </p:spTree>
    <p:extLst>
      <p:ext uri="{BB962C8B-B14F-4D97-AF65-F5344CB8AC3E}">
        <p14:creationId xmlns:p14="http://schemas.microsoft.com/office/powerpoint/2010/main" val="2434171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xEl>
                                              <p:pRg st="0" end="0"/>
                                            </p:txEl>
                                          </p:spTgt>
                                        </p:tgtEl>
                                        <p:attrNameLst>
                                          <p:attrName>style.visibility</p:attrName>
                                        </p:attrNameLst>
                                      </p:cBhvr>
                                      <p:to>
                                        <p:strVal val="visible"/>
                                      </p:to>
                                    </p:set>
                                    <p:animEffect transition="in" filter="fade">
                                      <p:cBhvr>
                                        <p:cTn id="14" dur="1000"/>
                                        <p:tgtEl>
                                          <p:spTgt spid="14">
                                            <p:txEl>
                                              <p:pRg st="0" end="0"/>
                                            </p:txEl>
                                          </p:spTgt>
                                        </p:tgtEl>
                                      </p:cBhvr>
                                    </p:animEffect>
                                    <p:anim calcmode="lin" valueType="num">
                                      <p:cBhvr>
                                        <p:cTn id="1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xEl>
                                              <p:pRg st="1" end="1"/>
                                            </p:txEl>
                                          </p:spTgt>
                                        </p:tgtEl>
                                        <p:attrNameLst>
                                          <p:attrName>style.visibility</p:attrName>
                                        </p:attrNameLst>
                                      </p:cBhvr>
                                      <p:to>
                                        <p:strVal val="visible"/>
                                      </p:to>
                                    </p:set>
                                    <p:animEffect transition="in" filter="fade">
                                      <p:cBhvr>
                                        <p:cTn id="21" dur="1000"/>
                                        <p:tgtEl>
                                          <p:spTgt spid="14">
                                            <p:txEl>
                                              <p:pRg st="1" end="1"/>
                                            </p:txEl>
                                          </p:spTgt>
                                        </p:tgtEl>
                                      </p:cBhvr>
                                    </p:animEffect>
                                    <p:anim calcmode="lin" valueType="num">
                                      <p:cBhvr>
                                        <p:cTn id="22"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AKT</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4" name="Podnadpis 2"/>
          <p:cNvSpPr txBox="1">
            <a:spLocks/>
          </p:cNvSpPr>
          <p:nvPr/>
        </p:nvSpPr>
        <p:spPr>
          <a:xfrm>
            <a:off x="0" y="1131590"/>
            <a:ext cx="9036496" cy="381642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1900" dirty="0">
                <a:solidFill>
                  <a:srgbClr val="002060"/>
                </a:solidFill>
              </a:rPr>
              <a:t>v</a:t>
            </a:r>
            <a:r>
              <a:rPr lang="cs-CZ" sz="1900" dirty="0" smtClean="0">
                <a:solidFill>
                  <a:srgbClr val="002060"/>
                </a:solidFill>
              </a:rPr>
              <a:t> kanceláři pak výše zmiňovaní nekatoličtí stavové přečetli </a:t>
            </a:r>
            <a:r>
              <a:rPr lang="cs-CZ" sz="1900" dirty="0" smtClean="0">
                <a:solidFill>
                  <a:srgbClr val="FF0000"/>
                </a:solidFill>
              </a:rPr>
              <a:t>Slavatovi s </a:t>
            </a:r>
            <a:r>
              <a:rPr lang="cs-CZ" sz="1900" dirty="0" err="1" smtClean="0">
                <a:solidFill>
                  <a:srgbClr val="FF0000"/>
                </a:solidFill>
              </a:rPr>
              <a:t>Bořitou</a:t>
            </a:r>
            <a:r>
              <a:rPr lang="cs-CZ" sz="1900" dirty="0" smtClean="0">
                <a:solidFill>
                  <a:srgbClr val="FF0000"/>
                </a:solidFill>
              </a:rPr>
              <a:t> </a:t>
            </a:r>
            <a:r>
              <a:rPr lang="cs-CZ" sz="1900" dirty="0" smtClean="0">
                <a:solidFill>
                  <a:srgbClr val="002060"/>
                </a:solidFill>
              </a:rPr>
              <a:t>(v textu níže označován jako </a:t>
            </a:r>
            <a:r>
              <a:rPr lang="cs-CZ" sz="1900" dirty="0" err="1" smtClean="0">
                <a:solidFill>
                  <a:srgbClr val="002060"/>
                </a:solidFill>
              </a:rPr>
              <a:t>Smečanský</a:t>
            </a:r>
            <a:r>
              <a:rPr lang="cs-CZ" sz="1900" dirty="0" smtClean="0">
                <a:solidFill>
                  <a:srgbClr val="002060"/>
                </a:solidFill>
              </a:rPr>
              <a:t>) obvinění ze soustavného porušování zemských svobod a poté je </a:t>
            </a:r>
            <a:r>
              <a:rPr lang="cs-CZ" sz="1900" dirty="0" smtClean="0">
                <a:solidFill>
                  <a:srgbClr val="FF0000"/>
                </a:solidFill>
              </a:rPr>
              <a:t>spolu s písařem Fabriciem svrhli z oken kanceláře </a:t>
            </a:r>
          </a:p>
        </p:txBody>
      </p:sp>
      <p:pic>
        <p:nvPicPr>
          <p:cNvPr id="17410" name="Picture 2" descr="http://upload.wikimedia.org/wikipedia/commons/thumb/1/1d/Prager.Fenstersturz.1618.jpg/290px-Prager.Fenstersturz.1618.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9466" y="2149396"/>
            <a:ext cx="3384376" cy="2462427"/>
          </a:xfrm>
          <a:prstGeom prst="rect">
            <a:avLst/>
          </a:prstGeom>
          <a:noFill/>
          <a:extLst>
            <a:ext uri="{909E8E84-426E-40DD-AFC4-6F175D3DCCD1}">
              <a14:hiddenFill xmlns:a14="http://schemas.microsoft.com/office/drawing/2010/main">
                <a:solidFill>
                  <a:srgbClr val="FFFFFF"/>
                </a:solidFill>
              </a14:hiddenFill>
            </a:ext>
          </a:extLst>
        </p:spPr>
      </p:pic>
      <p:sp>
        <p:nvSpPr>
          <p:cNvPr id="20" name="Podnadpis 2"/>
          <p:cNvSpPr txBox="1">
            <a:spLocks/>
          </p:cNvSpPr>
          <p:nvPr/>
        </p:nvSpPr>
        <p:spPr>
          <a:xfrm>
            <a:off x="136920" y="4561505"/>
            <a:ext cx="3476922"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600" dirty="0" smtClean="0">
                <a:solidFill>
                  <a:schemeClr val="tx1"/>
                </a:solidFill>
                <a:effectLst>
                  <a:outerShdw blurRad="38100" dist="38100" dir="2700000" algn="tl">
                    <a:srgbClr val="000000">
                      <a:alpha val="43137"/>
                    </a:srgbClr>
                  </a:outerShdw>
                </a:effectLst>
              </a:rPr>
              <a:t>soudobá mědirytina z události                        v místodržitelské kanceláři  </a:t>
            </a:r>
            <a:endParaRPr lang="cs-CZ" sz="1600" dirty="0">
              <a:solidFill>
                <a:schemeClr val="tx1"/>
              </a:solidFill>
              <a:effectLst>
                <a:outerShdw blurRad="38100" dist="38100" dir="2700000" algn="tl">
                  <a:srgbClr val="000000">
                    <a:alpha val="43137"/>
                  </a:srgbClr>
                </a:outerShdw>
              </a:effectLst>
            </a:endParaRPr>
          </a:p>
        </p:txBody>
      </p:sp>
      <p:sp>
        <p:nvSpPr>
          <p:cNvPr id="21" name="Zaoblený obdélník 20"/>
          <p:cNvSpPr/>
          <p:nvPr/>
        </p:nvSpPr>
        <p:spPr>
          <a:xfrm>
            <a:off x="3695503" y="2067694"/>
            <a:ext cx="5174307" cy="2664981"/>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cs-CZ" sz="1400" dirty="0" smtClean="0">
              <a:solidFill>
                <a:srgbClr val="002060"/>
              </a:solidFill>
            </a:endParaRPr>
          </a:p>
          <a:p>
            <a:pPr algn="just"/>
            <a:r>
              <a:rPr lang="cs-CZ" sz="1400" dirty="0" smtClean="0">
                <a:solidFill>
                  <a:srgbClr val="002060"/>
                </a:solidFill>
              </a:rPr>
              <a:t>…</a:t>
            </a:r>
            <a:r>
              <a:rPr lang="cs-CZ" sz="1200" dirty="0" smtClean="0">
                <a:solidFill>
                  <a:srgbClr val="002060"/>
                </a:solidFill>
              </a:rPr>
              <a:t>Po odchodu jich Slavata a </a:t>
            </a:r>
            <a:r>
              <a:rPr lang="cs-CZ" sz="1200" dirty="0" err="1" smtClean="0">
                <a:solidFill>
                  <a:srgbClr val="002060"/>
                </a:solidFill>
              </a:rPr>
              <a:t>Smečanský</a:t>
            </a:r>
            <a:r>
              <a:rPr lang="cs-CZ" sz="1200" dirty="0" smtClean="0">
                <a:solidFill>
                  <a:srgbClr val="002060"/>
                </a:solidFill>
              </a:rPr>
              <a:t> nejprve od hraběte z </a:t>
            </a:r>
            <a:r>
              <a:rPr lang="cs-CZ" sz="1200" dirty="0" err="1" smtClean="0">
                <a:solidFill>
                  <a:srgbClr val="002060"/>
                </a:solidFill>
              </a:rPr>
              <a:t>Turnu</a:t>
            </a:r>
            <a:r>
              <a:rPr lang="cs-CZ" sz="1200" dirty="0" smtClean="0">
                <a:solidFill>
                  <a:srgbClr val="002060"/>
                </a:solidFill>
              </a:rPr>
              <a:t> podlé protestací již publikované jsou za rušitele obecného pokoje a dobrého i za odbojníky Království českého vůbec nazváni.</a:t>
            </a:r>
          </a:p>
          <a:p>
            <a:pPr algn="just"/>
            <a:r>
              <a:rPr lang="cs-CZ" sz="1200" dirty="0" smtClean="0">
                <a:solidFill>
                  <a:srgbClr val="002060"/>
                </a:solidFill>
              </a:rPr>
              <a:t>(…)</a:t>
            </a:r>
          </a:p>
          <a:p>
            <a:pPr algn="just"/>
            <a:r>
              <a:rPr lang="cs-CZ" sz="1200" dirty="0" smtClean="0">
                <a:solidFill>
                  <a:srgbClr val="002060"/>
                </a:solidFill>
              </a:rPr>
              <a:t>A hned zatím </a:t>
            </a:r>
            <a:r>
              <a:rPr lang="cs-CZ" sz="1200" dirty="0" err="1" smtClean="0">
                <a:solidFill>
                  <a:srgbClr val="002060"/>
                </a:solidFill>
              </a:rPr>
              <a:t>slyšán</a:t>
            </a:r>
            <a:r>
              <a:rPr lang="cs-CZ" sz="1200" dirty="0" smtClean="0">
                <a:solidFill>
                  <a:srgbClr val="002060"/>
                </a:solidFill>
              </a:rPr>
              <a:t> byl hlas mezi stavy, aby s šelmami do arestu neb do Černé věže bylo pospíšeno. </a:t>
            </a:r>
            <a:r>
              <a:rPr lang="cs-CZ" sz="1200" b="1" dirty="0" smtClean="0">
                <a:solidFill>
                  <a:srgbClr val="002060"/>
                </a:solidFill>
              </a:rPr>
              <a:t>Jiní pak volali, aby zrádci ven z okna vandrovali. </a:t>
            </a:r>
          </a:p>
          <a:p>
            <a:pPr algn="just"/>
            <a:r>
              <a:rPr lang="cs-CZ" sz="1200" b="1" dirty="0" smtClean="0">
                <a:solidFill>
                  <a:srgbClr val="002060"/>
                </a:solidFill>
              </a:rPr>
              <a:t>(…)</a:t>
            </a:r>
          </a:p>
          <a:p>
            <a:pPr algn="just"/>
            <a:r>
              <a:rPr lang="cs-CZ" sz="1200" b="1" dirty="0" smtClean="0">
                <a:solidFill>
                  <a:srgbClr val="002060"/>
                </a:solidFill>
              </a:rPr>
              <a:t>A tu teprve </a:t>
            </a:r>
            <a:r>
              <a:rPr lang="cs-CZ" sz="1200" b="1" dirty="0">
                <a:solidFill>
                  <a:srgbClr val="002060"/>
                </a:solidFill>
              </a:rPr>
              <a:t>jeden každý soudil, že dolů z oken metáni budou</a:t>
            </a:r>
            <a:r>
              <a:rPr lang="cs-CZ" sz="1200" i="1" dirty="0">
                <a:solidFill>
                  <a:srgbClr val="002060"/>
                </a:solidFill>
              </a:rPr>
              <a:t>. </a:t>
            </a:r>
            <a:r>
              <a:rPr lang="cs-CZ" sz="1200" dirty="0">
                <a:solidFill>
                  <a:srgbClr val="002060"/>
                </a:solidFill>
              </a:rPr>
              <a:t>Ano i oni</a:t>
            </a:r>
            <a:r>
              <a:rPr lang="cs-CZ" sz="1200" baseline="30000" dirty="0" smtClean="0">
                <a:solidFill>
                  <a:srgbClr val="002060"/>
                </a:solidFill>
              </a:rPr>
              <a:t>[</a:t>
            </a:r>
            <a:r>
              <a:rPr lang="cs-CZ" sz="1200" dirty="0" smtClean="0">
                <a:solidFill>
                  <a:srgbClr val="002060"/>
                </a:solidFill>
              </a:rPr>
              <a:t>, </a:t>
            </a:r>
            <a:r>
              <a:rPr lang="cs-CZ" sz="1200" dirty="0">
                <a:solidFill>
                  <a:srgbClr val="002060"/>
                </a:solidFill>
              </a:rPr>
              <a:t>když tomu porozuměli, že se s nimi nežertuje, ač prve nic pro svou vysokomyslnost a </a:t>
            </a:r>
            <a:r>
              <a:rPr lang="cs-CZ" sz="1200" dirty="0" err="1">
                <a:solidFill>
                  <a:srgbClr val="002060"/>
                </a:solidFill>
              </a:rPr>
              <a:t>zpouru</a:t>
            </a:r>
            <a:r>
              <a:rPr lang="cs-CZ" sz="1200" dirty="0">
                <a:solidFill>
                  <a:srgbClr val="002060"/>
                </a:solidFill>
              </a:rPr>
              <a:t> svou žádnému neříkali ani se nekořili, teď však teprve počali prositi, aby hrdlům jich uškozeno nebylo, ruce spínajíce a Boha prosíce, nohami o zemi zapírali a za milost žádali.</a:t>
            </a:r>
            <a:endParaRPr lang="cs-CZ" sz="1200" b="1" dirty="0" smtClean="0">
              <a:solidFill>
                <a:srgbClr val="002060"/>
              </a:solidFill>
            </a:endParaRPr>
          </a:p>
          <a:p>
            <a:pPr algn="just"/>
            <a:endParaRPr lang="cs-CZ" sz="1200" b="1" dirty="0">
              <a:solidFill>
                <a:srgbClr val="002060"/>
              </a:solidFill>
            </a:endParaRPr>
          </a:p>
          <a:p>
            <a:pPr algn="r"/>
            <a:r>
              <a:rPr lang="cs-CZ" sz="1200" dirty="0" smtClean="0">
                <a:solidFill>
                  <a:srgbClr val="002060"/>
                </a:solidFill>
              </a:rPr>
              <a:t>Pavel Skála ze Zhoře – Historie církevní (ukázka)</a:t>
            </a:r>
          </a:p>
          <a:p>
            <a:pPr algn="just"/>
            <a:r>
              <a:rPr lang="cs-CZ" sz="1200" dirty="0" smtClean="0">
                <a:solidFill>
                  <a:srgbClr val="002060"/>
                </a:solidFill>
              </a:rPr>
              <a:t> </a:t>
            </a:r>
            <a:endParaRPr lang="cs-CZ" sz="1200" dirty="0">
              <a:solidFill>
                <a:srgbClr val="002060"/>
              </a:solidFill>
            </a:endParaRPr>
          </a:p>
        </p:txBody>
      </p:sp>
      <p:sp>
        <p:nvSpPr>
          <p:cNvPr id="28" name="Podnadpis 2"/>
          <p:cNvSpPr txBox="1">
            <a:spLocks/>
          </p:cNvSpPr>
          <p:nvPr/>
        </p:nvSpPr>
        <p:spPr>
          <a:xfrm>
            <a:off x="3203848" y="4687882"/>
            <a:ext cx="6192688"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600" dirty="0">
                <a:solidFill>
                  <a:schemeClr val="tx1"/>
                </a:solidFill>
                <a:effectLst>
                  <a:outerShdw blurRad="38100" dist="38100" dir="2700000" algn="tl">
                    <a:srgbClr val="000000">
                      <a:alpha val="43137"/>
                    </a:srgbClr>
                  </a:outerShdw>
                </a:effectLst>
              </a:rPr>
              <a:t>p</a:t>
            </a:r>
            <a:r>
              <a:rPr lang="cs-CZ" sz="1600" dirty="0" smtClean="0">
                <a:solidFill>
                  <a:schemeClr val="tx1"/>
                </a:solidFill>
                <a:effectLst>
                  <a:outerShdw blurRad="38100" dist="38100" dir="2700000" algn="tl">
                    <a:srgbClr val="000000">
                      <a:alpha val="43137"/>
                    </a:srgbClr>
                  </a:outerShdw>
                </a:effectLst>
              </a:rPr>
              <a:t>odle tohoto textu nebylo o defenestraci rozhodnuto předem…   </a:t>
            </a:r>
            <a:endParaRPr lang="cs-CZ" sz="16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216237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7410"/>
                                        </p:tgtEl>
                                        <p:attrNameLst>
                                          <p:attrName>style.visibility</p:attrName>
                                        </p:attrNameLst>
                                      </p:cBhvr>
                                      <p:to>
                                        <p:strVal val="visible"/>
                                      </p:to>
                                    </p:set>
                                    <p:animEffect transition="in" filter="fade">
                                      <p:cBhvr>
                                        <p:cTn id="21" dur="1000"/>
                                        <p:tgtEl>
                                          <p:spTgt spid="17410"/>
                                        </p:tgtEl>
                                      </p:cBhvr>
                                    </p:animEffect>
                                    <p:anim calcmode="lin" valueType="num">
                                      <p:cBhvr>
                                        <p:cTn id="22" dur="1000" fill="hold"/>
                                        <p:tgtEl>
                                          <p:spTgt spid="17410"/>
                                        </p:tgtEl>
                                        <p:attrNameLst>
                                          <p:attrName>ppt_x</p:attrName>
                                        </p:attrNameLst>
                                      </p:cBhvr>
                                      <p:tavLst>
                                        <p:tav tm="0">
                                          <p:val>
                                            <p:strVal val="#ppt_x"/>
                                          </p:val>
                                        </p:tav>
                                        <p:tav tm="100000">
                                          <p:val>
                                            <p:strVal val="#ppt_x"/>
                                          </p:val>
                                        </p:tav>
                                      </p:tavLst>
                                    </p:anim>
                                    <p:anim calcmode="lin" valueType="num">
                                      <p:cBhvr>
                                        <p:cTn id="23" dur="1000" fill="hold"/>
                                        <p:tgtEl>
                                          <p:spTgt spid="17410"/>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20"/>
                                        </p:tgtEl>
                                        <p:attrNameLst>
                                          <p:attrName>style.visibility</p:attrName>
                                        </p:attrNameLst>
                                      </p:cBhvr>
                                      <p:to>
                                        <p:strVal val="visible"/>
                                      </p:to>
                                    </p:set>
                                    <p:animEffect transition="in" filter="fade">
                                      <p:cBhvr>
                                        <p:cTn id="26" dur="1000"/>
                                        <p:tgtEl>
                                          <p:spTgt spid="20"/>
                                        </p:tgtEl>
                                      </p:cBhvr>
                                    </p:animEffect>
                                    <p:anim calcmode="lin" valueType="num">
                                      <p:cBhvr>
                                        <p:cTn id="27" dur="1000" fill="hold"/>
                                        <p:tgtEl>
                                          <p:spTgt spid="20"/>
                                        </p:tgtEl>
                                        <p:attrNameLst>
                                          <p:attrName>ppt_x</p:attrName>
                                        </p:attrNameLst>
                                      </p:cBhvr>
                                      <p:tavLst>
                                        <p:tav tm="0">
                                          <p:val>
                                            <p:strVal val="#ppt_x"/>
                                          </p:val>
                                        </p:tav>
                                        <p:tav tm="100000">
                                          <p:val>
                                            <p:strVal val="#ppt_x"/>
                                          </p:val>
                                        </p:tav>
                                      </p:tavLst>
                                    </p:anim>
                                    <p:anim calcmode="lin" valueType="num">
                                      <p:cBhvr>
                                        <p:cTn id="28" dur="1000" fill="hold"/>
                                        <p:tgtEl>
                                          <p:spTgt spid="20"/>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1000"/>
                                        <p:tgtEl>
                                          <p:spTgt spid="21"/>
                                        </p:tgtEl>
                                      </p:cBhvr>
                                    </p:animEffect>
                                    <p:anim calcmode="lin" valueType="num">
                                      <p:cBhvr>
                                        <p:cTn id="32" dur="1000" fill="hold"/>
                                        <p:tgtEl>
                                          <p:spTgt spid="21"/>
                                        </p:tgtEl>
                                        <p:attrNameLst>
                                          <p:attrName>ppt_x</p:attrName>
                                        </p:attrNameLst>
                                      </p:cBhvr>
                                      <p:tavLst>
                                        <p:tav tm="0">
                                          <p:val>
                                            <p:strVal val="#ppt_x"/>
                                          </p:val>
                                        </p:tav>
                                        <p:tav tm="100000">
                                          <p:val>
                                            <p:strVal val="#ppt_x"/>
                                          </p:val>
                                        </p:tav>
                                      </p:tavLst>
                                    </p:anim>
                                    <p:anim calcmode="lin" valueType="num">
                                      <p:cBhvr>
                                        <p:cTn id="33" dur="1000" fill="hold"/>
                                        <p:tgtEl>
                                          <p:spTgt spid="21"/>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1000"/>
                                        <p:tgtEl>
                                          <p:spTgt spid="28"/>
                                        </p:tgtEl>
                                      </p:cBhvr>
                                    </p:animEffect>
                                    <p:anim calcmode="lin" valueType="num">
                                      <p:cBhvr>
                                        <p:cTn id="37" dur="1000" fill="hold"/>
                                        <p:tgtEl>
                                          <p:spTgt spid="28"/>
                                        </p:tgtEl>
                                        <p:attrNameLst>
                                          <p:attrName>ppt_x</p:attrName>
                                        </p:attrNameLst>
                                      </p:cBhvr>
                                      <p:tavLst>
                                        <p:tav tm="0">
                                          <p:val>
                                            <p:strVal val="#ppt_x"/>
                                          </p:val>
                                        </p:tav>
                                        <p:tav tm="100000">
                                          <p:val>
                                            <p:strVal val="#ppt_x"/>
                                          </p:val>
                                        </p:tav>
                                      </p:tavLst>
                                    </p:anim>
                                    <p:anim calcmode="lin" valueType="num">
                                      <p:cBhvr>
                                        <p:cTn id="38"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4" grpId="0"/>
      <p:bldP spid="20" grpId="0"/>
      <p:bldP spid="21" grpId="0" animBg="1"/>
      <p:bldP spid="2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AKT</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4" name="Podnadpis 2"/>
          <p:cNvSpPr txBox="1">
            <a:spLocks/>
          </p:cNvSpPr>
          <p:nvPr/>
        </p:nvSpPr>
        <p:spPr>
          <a:xfrm>
            <a:off x="0" y="1082646"/>
            <a:ext cx="6804248" cy="3816424"/>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1900" dirty="0">
                <a:solidFill>
                  <a:srgbClr val="002060"/>
                </a:solidFill>
              </a:rPr>
              <a:t>v</a:t>
            </a:r>
            <a:r>
              <a:rPr lang="cs-CZ" sz="1900" dirty="0" smtClean="0">
                <a:solidFill>
                  <a:srgbClr val="002060"/>
                </a:solidFill>
              </a:rPr>
              <a:t>yhození místodržící i písař </a:t>
            </a:r>
            <a:r>
              <a:rPr lang="cs-CZ" sz="1900" dirty="0" smtClean="0">
                <a:solidFill>
                  <a:srgbClr val="FF0000"/>
                </a:solidFill>
              </a:rPr>
              <a:t>přežili pád bez větší úhony </a:t>
            </a:r>
            <a:r>
              <a:rPr lang="cs-CZ" sz="1900" dirty="0" smtClean="0">
                <a:solidFill>
                  <a:srgbClr val="002060"/>
                </a:solidFill>
              </a:rPr>
              <a:t>– spadli totiž po svahu dolů do hromady odpadků</a:t>
            </a:r>
          </a:p>
          <a:p>
            <a:pPr marL="457200" indent="-457200" algn="l">
              <a:buClr>
                <a:srgbClr val="002060"/>
              </a:buClr>
              <a:buFont typeface="Arial" panose="020B0604020202020204" pitchFamily="34" charset="0"/>
              <a:buChar char="•"/>
            </a:pPr>
            <a:r>
              <a:rPr lang="cs-CZ" sz="1900" dirty="0" smtClean="0">
                <a:solidFill>
                  <a:srgbClr val="002060"/>
                </a:solidFill>
              </a:rPr>
              <a:t>toto dalo vzniknout tzv. legendě o záchraně defenestrovaných Pannou Marií, jejíž pomoci se </a:t>
            </a:r>
            <a:r>
              <a:rPr lang="cs-CZ" sz="1900" dirty="0" err="1" smtClean="0">
                <a:solidFill>
                  <a:srgbClr val="002060"/>
                </a:solidFill>
              </a:rPr>
              <a:t>Bořita</a:t>
            </a:r>
            <a:r>
              <a:rPr lang="cs-CZ" sz="1900" dirty="0" smtClean="0">
                <a:solidFill>
                  <a:srgbClr val="002060"/>
                </a:solidFill>
              </a:rPr>
              <a:t> při vyhazování domáhal</a:t>
            </a:r>
          </a:p>
          <a:p>
            <a:pPr marL="457200" indent="-457200" algn="l">
              <a:buClr>
                <a:srgbClr val="002060"/>
              </a:buClr>
              <a:buFont typeface="Arial" panose="020B0604020202020204" pitchFamily="34" charset="0"/>
              <a:buChar char="•"/>
            </a:pPr>
            <a:r>
              <a:rPr lang="cs-CZ" sz="1900" dirty="0" smtClean="0">
                <a:solidFill>
                  <a:srgbClr val="002060"/>
                </a:solidFill>
              </a:rPr>
              <a:t>následně se zranění dobelhali do Lobkovického paláce, kde se ukryli    </a:t>
            </a:r>
          </a:p>
        </p:txBody>
      </p:sp>
      <p:sp>
        <p:nvSpPr>
          <p:cNvPr id="20" name="Podnadpis 2"/>
          <p:cNvSpPr txBox="1">
            <a:spLocks/>
          </p:cNvSpPr>
          <p:nvPr/>
        </p:nvSpPr>
        <p:spPr>
          <a:xfrm>
            <a:off x="1830158" y="4461656"/>
            <a:ext cx="3476922"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600" dirty="0">
                <a:solidFill>
                  <a:schemeClr val="tx1"/>
                </a:solidFill>
                <a:effectLst>
                  <a:outerShdw blurRad="38100" dist="38100" dir="2700000" algn="tl">
                    <a:srgbClr val="000000">
                      <a:alpha val="43137"/>
                    </a:srgbClr>
                  </a:outerShdw>
                </a:effectLst>
              </a:rPr>
              <a:t>d</a:t>
            </a:r>
            <a:r>
              <a:rPr lang="cs-CZ" sz="1600" dirty="0" smtClean="0">
                <a:solidFill>
                  <a:schemeClr val="tx1"/>
                </a:solidFill>
                <a:effectLst>
                  <a:outerShdw blurRad="38100" dist="38100" dir="2700000" algn="tl">
                    <a:srgbClr val="000000">
                      <a:alpha val="43137"/>
                    </a:srgbClr>
                  </a:outerShdw>
                </a:effectLst>
              </a:rPr>
              <a:t>alší z obrazů znázorňující defenestraci   </a:t>
            </a:r>
            <a:endParaRPr lang="cs-CZ" sz="1600" dirty="0">
              <a:solidFill>
                <a:schemeClr val="tx1"/>
              </a:solidFill>
              <a:effectLst>
                <a:outerShdw blurRad="38100" dist="38100" dir="2700000" algn="tl">
                  <a:srgbClr val="000000">
                    <a:alpha val="43137"/>
                  </a:srgbClr>
                </a:outerShdw>
              </a:effectLst>
            </a:endParaRPr>
          </a:p>
        </p:txBody>
      </p:sp>
      <p:sp>
        <p:nvSpPr>
          <p:cNvPr id="28" name="Podnadpis 2"/>
          <p:cNvSpPr txBox="1">
            <a:spLocks/>
          </p:cNvSpPr>
          <p:nvPr/>
        </p:nvSpPr>
        <p:spPr>
          <a:xfrm>
            <a:off x="6452895" y="4445548"/>
            <a:ext cx="3024336"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600" dirty="0">
                <a:solidFill>
                  <a:schemeClr val="tx1"/>
                </a:solidFill>
                <a:effectLst>
                  <a:outerShdw blurRad="38100" dist="38100" dir="2700000" algn="tl">
                    <a:srgbClr val="000000">
                      <a:alpha val="43137"/>
                    </a:srgbClr>
                  </a:outerShdw>
                </a:effectLst>
              </a:rPr>
              <a:t>k</a:t>
            </a:r>
            <a:r>
              <a:rPr lang="cs-CZ" sz="1600" dirty="0" smtClean="0">
                <a:solidFill>
                  <a:schemeClr val="tx1"/>
                </a:solidFill>
                <a:effectLst>
                  <a:outerShdw blurRad="38100" dist="38100" dir="2700000" algn="tl">
                    <a:srgbClr val="000000">
                      <a:alpha val="43137"/>
                    </a:srgbClr>
                  </a:outerShdw>
                </a:effectLst>
              </a:rPr>
              <a:t>řídlo hradu , odkud byli místodržící vyhození   </a:t>
            </a:r>
            <a:endParaRPr lang="cs-CZ" sz="1600" dirty="0">
              <a:solidFill>
                <a:schemeClr val="tx1"/>
              </a:solidFill>
              <a:effectLst>
                <a:outerShdw blurRad="38100" dist="38100" dir="2700000" algn="tl">
                  <a:srgbClr val="000000">
                    <a:alpha val="43137"/>
                  </a:srgbClr>
                </a:outerShdw>
              </a:effectLst>
            </a:endParaRPr>
          </a:p>
        </p:txBody>
      </p:sp>
      <p:pic>
        <p:nvPicPr>
          <p:cNvPr id="18434" name="Picture 2" descr="File:Pražský hrad, Starý královský palác, Ludvíkovo křídlo 01.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71709" y="1320515"/>
            <a:ext cx="1800200" cy="27003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File:Prager Fenstersturz Wahrhafftige Zeitung aus Prag.JPG">
            <a:hlinkClick r:id="rId7"/>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236471" y="2670665"/>
            <a:ext cx="2664296" cy="1815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852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1000"/>
                                        <p:tgtEl>
                                          <p:spTgt spid="14">
                                            <p:txEl>
                                              <p:pRg st="0" end="0"/>
                                            </p:txEl>
                                          </p:spTgt>
                                        </p:tgtEl>
                                      </p:cBhvr>
                                    </p:animEffect>
                                    <p:anim calcmode="lin" valueType="num">
                                      <p:cBhvr>
                                        <p:cTn id="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xEl>
                                              <p:pRg st="1" end="1"/>
                                            </p:txEl>
                                          </p:spTgt>
                                        </p:tgtEl>
                                        <p:attrNameLst>
                                          <p:attrName>style.visibility</p:attrName>
                                        </p:attrNameLst>
                                      </p:cBhvr>
                                      <p:to>
                                        <p:strVal val="visible"/>
                                      </p:to>
                                    </p:set>
                                    <p:animEffect transition="in" filter="fade">
                                      <p:cBhvr>
                                        <p:cTn id="14" dur="1000"/>
                                        <p:tgtEl>
                                          <p:spTgt spid="14">
                                            <p:txEl>
                                              <p:pRg st="1" end="1"/>
                                            </p:txEl>
                                          </p:spTgt>
                                        </p:tgtEl>
                                      </p:cBhvr>
                                    </p:animEffect>
                                    <p:anim calcmode="lin" valueType="num">
                                      <p:cBhvr>
                                        <p:cTn id="15"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xEl>
                                              <p:pRg st="2" end="2"/>
                                            </p:txEl>
                                          </p:spTgt>
                                        </p:tgtEl>
                                        <p:attrNameLst>
                                          <p:attrName>style.visibility</p:attrName>
                                        </p:attrNameLst>
                                      </p:cBhvr>
                                      <p:to>
                                        <p:strVal val="visible"/>
                                      </p:to>
                                    </p:set>
                                    <p:animEffect transition="in" filter="fade">
                                      <p:cBhvr>
                                        <p:cTn id="21" dur="1000"/>
                                        <p:tgtEl>
                                          <p:spTgt spid="14">
                                            <p:txEl>
                                              <p:pRg st="2" end="2"/>
                                            </p:txEl>
                                          </p:spTgt>
                                        </p:tgtEl>
                                      </p:cBhvr>
                                    </p:animEffect>
                                    <p:anim calcmode="lin" valueType="num">
                                      <p:cBhvr>
                                        <p:cTn id="22"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8436"/>
                                        </p:tgtEl>
                                        <p:attrNameLst>
                                          <p:attrName>style.visibility</p:attrName>
                                        </p:attrNameLst>
                                      </p:cBhvr>
                                      <p:to>
                                        <p:strVal val="visible"/>
                                      </p:to>
                                    </p:set>
                                    <p:animEffect transition="in" filter="fade">
                                      <p:cBhvr>
                                        <p:cTn id="28" dur="1000"/>
                                        <p:tgtEl>
                                          <p:spTgt spid="18436"/>
                                        </p:tgtEl>
                                      </p:cBhvr>
                                    </p:animEffect>
                                    <p:anim calcmode="lin" valueType="num">
                                      <p:cBhvr>
                                        <p:cTn id="29" dur="1000" fill="hold"/>
                                        <p:tgtEl>
                                          <p:spTgt spid="18436"/>
                                        </p:tgtEl>
                                        <p:attrNameLst>
                                          <p:attrName>ppt_x</p:attrName>
                                        </p:attrNameLst>
                                      </p:cBhvr>
                                      <p:tavLst>
                                        <p:tav tm="0">
                                          <p:val>
                                            <p:strVal val="#ppt_x"/>
                                          </p:val>
                                        </p:tav>
                                        <p:tav tm="100000">
                                          <p:val>
                                            <p:strVal val="#ppt_x"/>
                                          </p:val>
                                        </p:tav>
                                      </p:tavLst>
                                    </p:anim>
                                    <p:anim calcmode="lin" valueType="num">
                                      <p:cBhvr>
                                        <p:cTn id="30" dur="1000" fill="hold"/>
                                        <p:tgtEl>
                                          <p:spTgt spid="18436"/>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1000"/>
                                        <p:tgtEl>
                                          <p:spTgt spid="20"/>
                                        </p:tgtEl>
                                      </p:cBhvr>
                                    </p:animEffect>
                                    <p:anim calcmode="lin" valueType="num">
                                      <p:cBhvr>
                                        <p:cTn id="34" dur="1000" fill="hold"/>
                                        <p:tgtEl>
                                          <p:spTgt spid="20"/>
                                        </p:tgtEl>
                                        <p:attrNameLst>
                                          <p:attrName>ppt_x</p:attrName>
                                        </p:attrNameLst>
                                      </p:cBhvr>
                                      <p:tavLst>
                                        <p:tav tm="0">
                                          <p:val>
                                            <p:strVal val="#ppt_x"/>
                                          </p:val>
                                        </p:tav>
                                        <p:tav tm="100000">
                                          <p:val>
                                            <p:strVal val="#ppt_x"/>
                                          </p:val>
                                        </p:tav>
                                      </p:tavLst>
                                    </p:anim>
                                    <p:anim calcmode="lin" valueType="num">
                                      <p:cBhvr>
                                        <p:cTn id="35"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18434"/>
                                        </p:tgtEl>
                                        <p:attrNameLst>
                                          <p:attrName>style.visibility</p:attrName>
                                        </p:attrNameLst>
                                      </p:cBhvr>
                                      <p:to>
                                        <p:strVal val="visible"/>
                                      </p:to>
                                    </p:set>
                                    <p:animEffect transition="in" filter="fade">
                                      <p:cBhvr>
                                        <p:cTn id="40" dur="1000"/>
                                        <p:tgtEl>
                                          <p:spTgt spid="18434"/>
                                        </p:tgtEl>
                                      </p:cBhvr>
                                    </p:animEffect>
                                    <p:anim calcmode="lin" valueType="num">
                                      <p:cBhvr>
                                        <p:cTn id="41" dur="1000" fill="hold"/>
                                        <p:tgtEl>
                                          <p:spTgt spid="18434"/>
                                        </p:tgtEl>
                                        <p:attrNameLst>
                                          <p:attrName>ppt_x</p:attrName>
                                        </p:attrNameLst>
                                      </p:cBhvr>
                                      <p:tavLst>
                                        <p:tav tm="0">
                                          <p:val>
                                            <p:strVal val="#ppt_x"/>
                                          </p:val>
                                        </p:tav>
                                        <p:tav tm="100000">
                                          <p:val>
                                            <p:strVal val="#ppt_x"/>
                                          </p:val>
                                        </p:tav>
                                      </p:tavLst>
                                    </p:anim>
                                    <p:anim calcmode="lin" valueType="num">
                                      <p:cBhvr>
                                        <p:cTn id="42" dur="1000" fill="hold"/>
                                        <p:tgtEl>
                                          <p:spTgt spid="18434"/>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1000"/>
                                        <p:tgtEl>
                                          <p:spTgt spid="28"/>
                                        </p:tgtEl>
                                      </p:cBhvr>
                                    </p:animEffect>
                                    <p:anim calcmode="lin" valueType="num">
                                      <p:cBhvr>
                                        <p:cTn id="46" dur="1000" fill="hold"/>
                                        <p:tgtEl>
                                          <p:spTgt spid="28"/>
                                        </p:tgtEl>
                                        <p:attrNameLst>
                                          <p:attrName>ppt_x</p:attrName>
                                        </p:attrNameLst>
                                      </p:cBhvr>
                                      <p:tavLst>
                                        <p:tav tm="0">
                                          <p:val>
                                            <p:strVal val="#ppt_x"/>
                                          </p:val>
                                        </p:tav>
                                        <p:tav tm="100000">
                                          <p:val>
                                            <p:strVal val="#ppt_x"/>
                                          </p:val>
                                        </p:tav>
                                      </p:tavLst>
                                    </p:anim>
                                    <p:anim calcmode="lin" valueType="num">
                                      <p:cBhvr>
                                        <p:cTn id="47"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20" grpId="0"/>
      <p:bldP spid="28"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DEFENESTRAČNÍ DŮSLEDKY</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4" name="Podnadpis 2"/>
          <p:cNvSpPr txBox="1">
            <a:spLocks/>
          </p:cNvSpPr>
          <p:nvPr/>
        </p:nvSpPr>
        <p:spPr>
          <a:xfrm>
            <a:off x="0" y="1273518"/>
            <a:ext cx="9108504" cy="259228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2400" dirty="0" smtClean="0">
                <a:solidFill>
                  <a:srgbClr val="FF0000"/>
                </a:solidFill>
              </a:rPr>
              <a:t>důsledky</a:t>
            </a:r>
            <a:r>
              <a:rPr lang="cs-CZ" sz="2400" dirty="0" smtClean="0">
                <a:solidFill>
                  <a:srgbClr val="002060"/>
                </a:solidFill>
              </a:rPr>
              <a:t> této události byly tentokráte </a:t>
            </a:r>
            <a:r>
              <a:rPr lang="cs-CZ" sz="2400" dirty="0" smtClean="0">
                <a:solidFill>
                  <a:srgbClr val="FF0000"/>
                </a:solidFill>
              </a:rPr>
              <a:t>zcela zásadní pro celé evropské dějiny </a:t>
            </a:r>
            <a:r>
              <a:rPr lang="cs-CZ" sz="2400" dirty="0" smtClean="0">
                <a:solidFill>
                  <a:srgbClr val="002060"/>
                </a:solidFill>
              </a:rPr>
              <a:t>– druhá pražská defenestrace je považována za počátek tzv. </a:t>
            </a:r>
            <a:r>
              <a:rPr lang="cs-CZ" sz="2400" dirty="0" smtClean="0">
                <a:solidFill>
                  <a:srgbClr val="FF0000"/>
                </a:solidFill>
              </a:rPr>
              <a:t>českého stavovského povstání</a:t>
            </a:r>
            <a:r>
              <a:rPr lang="cs-CZ" sz="2400" dirty="0" smtClean="0">
                <a:solidFill>
                  <a:srgbClr val="002060"/>
                </a:solidFill>
              </a:rPr>
              <a:t>, kterým začíná </a:t>
            </a:r>
            <a:r>
              <a:rPr lang="cs-CZ" sz="2400" dirty="0" smtClean="0">
                <a:solidFill>
                  <a:srgbClr val="FF0000"/>
                </a:solidFill>
              </a:rPr>
              <a:t>třicetiletá válka </a:t>
            </a:r>
            <a:r>
              <a:rPr lang="cs-CZ" sz="2400" dirty="0" smtClean="0">
                <a:solidFill>
                  <a:srgbClr val="002060"/>
                </a:solidFill>
              </a:rPr>
              <a:t>(zde tzv. válka </a:t>
            </a:r>
            <a:r>
              <a:rPr lang="cs-CZ" sz="2400" dirty="0" smtClean="0">
                <a:solidFill>
                  <a:srgbClr val="002060"/>
                </a:solidFill>
              </a:rPr>
              <a:t>česká, zakončená bitvou roku </a:t>
            </a:r>
            <a:r>
              <a:rPr lang="cs-CZ" sz="2400" dirty="0" smtClean="0">
                <a:solidFill>
                  <a:srgbClr val="FF0000"/>
                </a:solidFill>
              </a:rPr>
              <a:t>1620 bitvou na Bílé hoře</a:t>
            </a:r>
            <a:r>
              <a:rPr lang="cs-CZ" sz="2400" dirty="0" smtClean="0">
                <a:solidFill>
                  <a:srgbClr val="002060"/>
                </a:solidFill>
              </a:rPr>
              <a:t>) </a:t>
            </a:r>
            <a:r>
              <a:rPr lang="cs-CZ" sz="2400" dirty="0" smtClean="0">
                <a:solidFill>
                  <a:srgbClr val="002060"/>
                </a:solidFill>
              </a:rPr>
              <a:t>– série válečných střetů let 1618 – 1648, která pro Evropu znamenala největší válečný konflikt v její dosavadní historii</a:t>
            </a:r>
            <a:r>
              <a:rPr lang="cs-CZ" sz="2400" dirty="0" smtClean="0">
                <a:solidFill>
                  <a:srgbClr val="002060"/>
                </a:solidFill>
              </a:rPr>
              <a:t>…</a:t>
            </a:r>
          </a:p>
          <a:p>
            <a:pPr marL="457200" indent="-457200" algn="l">
              <a:buClr>
                <a:srgbClr val="002060"/>
              </a:buClr>
              <a:buFont typeface="Arial" panose="020B0604020202020204" pitchFamily="34" charset="0"/>
              <a:buChar char="•"/>
            </a:pPr>
            <a:r>
              <a:rPr lang="cs-CZ" sz="2400" dirty="0" smtClean="0">
                <a:solidFill>
                  <a:srgbClr val="002060"/>
                </a:solidFill>
              </a:rPr>
              <a:t>Jáchym Ondřej </a:t>
            </a:r>
            <a:r>
              <a:rPr lang="cs-CZ" sz="2400" dirty="0" err="1" smtClean="0">
                <a:solidFill>
                  <a:srgbClr val="002060"/>
                </a:solidFill>
              </a:rPr>
              <a:t>Šlik</a:t>
            </a:r>
            <a:r>
              <a:rPr lang="cs-CZ" sz="2400" dirty="0" smtClean="0">
                <a:solidFill>
                  <a:srgbClr val="002060"/>
                </a:solidFill>
              </a:rPr>
              <a:t> a Václav Budovec z Budova byli mezi 27 údajnými zrádci popravenými na Staroměstském náměstí roku 1621, Matyáši Thurnovi se podařilo z vlasti uprchnout, konce války se však nedožil</a:t>
            </a:r>
            <a:endParaRPr lang="cs-CZ" sz="2400" dirty="0" smtClean="0">
              <a:solidFill>
                <a:srgbClr val="002060"/>
              </a:solidFill>
            </a:endParaRPr>
          </a:p>
        </p:txBody>
      </p:sp>
    </p:spTree>
    <p:extLst>
      <p:ext uri="{BB962C8B-B14F-4D97-AF65-F5344CB8AC3E}">
        <p14:creationId xmlns:p14="http://schemas.microsoft.com/office/powerpoint/2010/main" val="523117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1000"/>
                                        <p:tgtEl>
                                          <p:spTgt spid="14">
                                            <p:txEl>
                                              <p:pRg st="0" end="0"/>
                                            </p:txEl>
                                          </p:spTgt>
                                        </p:tgtEl>
                                      </p:cBhvr>
                                    </p:animEffect>
                                    <p:anim calcmode="lin" valueType="num">
                                      <p:cBhvr>
                                        <p:cTn id="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xEl>
                                              <p:pRg st="1" end="1"/>
                                            </p:txEl>
                                          </p:spTgt>
                                        </p:tgtEl>
                                        <p:attrNameLst>
                                          <p:attrName>style.visibility</p:attrName>
                                        </p:attrNameLst>
                                      </p:cBhvr>
                                      <p:to>
                                        <p:strVal val="visible"/>
                                      </p:to>
                                    </p:set>
                                    <p:animEffect transition="in" filter="fade">
                                      <p:cBhvr>
                                        <p:cTn id="14" dur="1000"/>
                                        <p:tgtEl>
                                          <p:spTgt spid="14">
                                            <p:txEl>
                                              <p:pRg st="1" end="1"/>
                                            </p:txEl>
                                          </p:spTgt>
                                        </p:tgtEl>
                                      </p:cBhvr>
                                    </p:animEffect>
                                    <p:anim calcmode="lin" valueType="num">
                                      <p:cBhvr>
                                        <p:cTn id="15"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JEŠTĚ JEDNO PRAŽSKÉ OKNO</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pic>
        <p:nvPicPr>
          <p:cNvPr id="10" name="Picture 2" descr="Window Frame Template by jhnri4 - Windows Window Frame Templa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2856" y="1006165"/>
            <a:ext cx="4878288" cy="4067273"/>
          </a:xfrm>
          <a:prstGeom prst="rect">
            <a:avLst/>
          </a:prstGeom>
          <a:noFill/>
          <a:extLst>
            <a:ext uri="{909E8E84-426E-40DD-AFC4-6F175D3DCCD1}">
              <a14:hiddenFill xmlns:a14="http://schemas.microsoft.com/office/drawing/2010/main">
                <a:solidFill>
                  <a:srgbClr val="FFFFFF"/>
                </a:solidFill>
              </a14:hiddenFill>
            </a:ext>
          </a:extLst>
        </p:spPr>
      </p:pic>
      <p:sp>
        <p:nvSpPr>
          <p:cNvPr id="11" name="Podnadpis 2"/>
          <p:cNvSpPr txBox="1">
            <a:spLocks/>
          </p:cNvSpPr>
          <p:nvPr/>
        </p:nvSpPr>
        <p:spPr>
          <a:xfrm>
            <a:off x="2892388" y="2716715"/>
            <a:ext cx="3384376" cy="82586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5400" dirty="0" smtClean="0">
                <a:solidFill>
                  <a:srgbClr val="FF0000"/>
                </a:solidFill>
              </a:rPr>
              <a:t>10. 3. 1948 </a:t>
            </a:r>
            <a:r>
              <a:rPr lang="cs-CZ" sz="5400" dirty="0" smtClean="0">
                <a:solidFill>
                  <a:srgbClr val="002060"/>
                </a:solidFill>
              </a:rPr>
              <a:t>   </a:t>
            </a:r>
            <a:endParaRPr lang="cs-CZ" sz="5400" dirty="0">
              <a:solidFill>
                <a:srgbClr val="002060"/>
              </a:solidFill>
            </a:endParaRPr>
          </a:p>
        </p:txBody>
      </p:sp>
    </p:spTree>
    <p:extLst>
      <p:ext uri="{BB962C8B-B14F-4D97-AF65-F5344CB8AC3E}">
        <p14:creationId xmlns:p14="http://schemas.microsoft.com/office/powerpoint/2010/main" val="1467455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19763"/>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JEŠTĚ JEDNO PRAŽSKÉ OKNO</a:t>
            </a:r>
            <a:r>
              <a:rPr lang="cs-CZ" dirty="0" smtClean="0">
                <a:solidFill>
                  <a:srgbClr val="FF0000"/>
                </a:solidFill>
              </a:rPr>
              <a:t> </a:t>
            </a: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2" name="Podnadpis 2"/>
          <p:cNvSpPr txBox="1">
            <a:spLocks/>
          </p:cNvSpPr>
          <p:nvPr/>
        </p:nvSpPr>
        <p:spPr>
          <a:xfrm>
            <a:off x="-22054" y="1203598"/>
            <a:ext cx="6682286" cy="2592288"/>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Clr>
                <a:srgbClr val="002060"/>
              </a:buClr>
              <a:buFont typeface="Arial" panose="020B0604020202020204" pitchFamily="34" charset="0"/>
              <a:buChar char="•"/>
            </a:pPr>
            <a:r>
              <a:rPr lang="cs-CZ" sz="2400" dirty="0">
                <a:solidFill>
                  <a:srgbClr val="002060"/>
                </a:solidFill>
              </a:rPr>
              <a:t>v</a:t>
            </a:r>
            <a:r>
              <a:rPr lang="cs-CZ" sz="2400" dirty="0" smtClean="0">
                <a:solidFill>
                  <a:srgbClr val="002060"/>
                </a:solidFill>
              </a:rPr>
              <a:t> souvislosti se zvoleným tématem prezentace považuje autor závěrem za nutné zmínit událost z </a:t>
            </a:r>
            <a:r>
              <a:rPr lang="cs-CZ" sz="2400" dirty="0" smtClean="0">
                <a:solidFill>
                  <a:srgbClr val="FF0000"/>
                </a:solidFill>
              </a:rPr>
              <a:t>10. 3. 1948</a:t>
            </a:r>
          </a:p>
          <a:p>
            <a:pPr marL="457200" indent="-457200" algn="l">
              <a:buClr>
                <a:srgbClr val="002060"/>
              </a:buClr>
              <a:buFont typeface="Arial" panose="020B0604020202020204" pitchFamily="34" charset="0"/>
              <a:buChar char="•"/>
            </a:pPr>
            <a:r>
              <a:rPr lang="cs-CZ" sz="2400" dirty="0">
                <a:solidFill>
                  <a:srgbClr val="002060"/>
                </a:solidFill>
              </a:rPr>
              <a:t>v</a:t>
            </a:r>
            <a:r>
              <a:rPr lang="cs-CZ" sz="2400" dirty="0" smtClean="0">
                <a:solidFill>
                  <a:srgbClr val="002060"/>
                </a:solidFill>
              </a:rPr>
              <a:t> době krátce po komunistickém převratu přišel za dosud </a:t>
            </a:r>
            <a:r>
              <a:rPr lang="cs-CZ" sz="2400" dirty="0" smtClean="0">
                <a:solidFill>
                  <a:srgbClr val="FF0000"/>
                </a:solidFill>
              </a:rPr>
              <a:t>nevyjasněných</a:t>
            </a:r>
            <a:r>
              <a:rPr lang="cs-CZ" sz="2400" dirty="0" smtClean="0">
                <a:solidFill>
                  <a:srgbClr val="002060"/>
                </a:solidFill>
              </a:rPr>
              <a:t> okolností pádem z okna Černínského </a:t>
            </a:r>
            <a:r>
              <a:rPr lang="cs-CZ" sz="2400" dirty="0" smtClean="0">
                <a:solidFill>
                  <a:srgbClr val="002060"/>
                </a:solidFill>
              </a:rPr>
              <a:t>paláce (nedaleko </a:t>
            </a:r>
            <a:r>
              <a:rPr lang="cs-CZ" sz="2400" dirty="0">
                <a:solidFill>
                  <a:srgbClr val="002060"/>
                </a:solidFill>
              </a:rPr>
              <a:t>P</a:t>
            </a:r>
            <a:r>
              <a:rPr lang="cs-CZ" sz="2400" dirty="0" smtClean="0">
                <a:solidFill>
                  <a:srgbClr val="002060"/>
                </a:solidFill>
              </a:rPr>
              <a:t>ražského hradu)    o </a:t>
            </a:r>
            <a:r>
              <a:rPr lang="cs-CZ" sz="2400" dirty="0" smtClean="0">
                <a:solidFill>
                  <a:srgbClr val="002060"/>
                </a:solidFill>
              </a:rPr>
              <a:t>život nekomunistický ministr zahraničí </a:t>
            </a:r>
            <a:r>
              <a:rPr lang="cs-CZ" sz="2400" dirty="0" smtClean="0">
                <a:solidFill>
                  <a:srgbClr val="FF0000"/>
                </a:solidFill>
              </a:rPr>
              <a:t>Jan Masaryk</a:t>
            </a:r>
            <a:r>
              <a:rPr lang="cs-CZ" sz="2400" dirty="0" smtClean="0">
                <a:solidFill>
                  <a:srgbClr val="002060"/>
                </a:solidFill>
              </a:rPr>
              <a:t>, syn Tomáše Garriguea Masaryka</a:t>
            </a:r>
          </a:p>
          <a:p>
            <a:pPr marL="457200" indent="-457200" algn="l">
              <a:buClr>
                <a:srgbClr val="002060"/>
              </a:buClr>
              <a:buFont typeface="Arial" panose="020B0604020202020204" pitchFamily="34" charset="0"/>
              <a:buChar char="•"/>
            </a:pPr>
            <a:r>
              <a:rPr lang="cs-CZ" sz="2400" dirty="0" smtClean="0">
                <a:solidFill>
                  <a:srgbClr val="002060"/>
                </a:solidFill>
              </a:rPr>
              <a:t>nemálo okolností nahrává </a:t>
            </a:r>
            <a:r>
              <a:rPr lang="cs-CZ" sz="2400" dirty="0" smtClean="0">
                <a:solidFill>
                  <a:srgbClr val="FF0000"/>
                </a:solidFill>
              </a:rPr>
              <a:t>myšlence</a:t>
            </a:r>
            <a:r>
              <a:rPr lang="cs-CZ" sz="2400" dirty="0" smtClean="0">
                <a:solidFill>
                  <a:srgbClr val="002060"/>
                </a:solidFill>
              </a:rPr>
              <a:t>, že šlo o </a:t>
            </a:r>
            <a:r>
              <a:rPr lang="cs-CZ" sz="2400" dirty="0" smtClean="0">
                <a:solidFill>
                  <a:srgbClr val="FF0000"/>
                </a:solidFill>
              </a:rPr>
              <a:t>politicky motivovanou vraždu… </a:t>
            </a:r>
            <a:r>
              <a:rPr lang="cs-CZ" sz="2400" dirty="0" smtClean="0">
                <a:solidFill>
                  <a:srgbClr val="002060"/>
                </a:solidFill>
              </a:rPr>
              <a:t>   </a:t>
            </a:r>
            <a:r>
              <a:rPr lang="cs-CZ" sz="2400" dirty="0" smtClean="0">
                <a:solidFill>
                  <a:srgbClr val="FF0000"/>
                </a:solidFill>
              </a:rPr>
              <a:t> </a:t>
            </a:r>
            <a:r>
              <a:rPr lang="cs-CZ" sz="2400" dirty="0" smtClean="0">
                <a:solidFill>
                  <a:srgbClr val="002060"/>
                </a:solidFill>
              </a:rPr>
              <a:t>      </a:t>
            </a:r>
          </a:p>
        </p:txBody>
      </p:sp>
      <p:pic>
        <p:nvPicPr>
          <p:cNvPr id="19458" name="Picture 2" descr="File:Jan Masaryk.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60232" y="1295261"/>
            <a:ext cx="2312803" cy="3031442"/>
          </a:xfrm>
          <a:prstGeom prst="rect">
            <a:avLst/>
          </a:prstGeom>
          <a:noFill/>
          <a:extLst>
            <a:ext uri="{909E8E84-426E-40DD-AFC4-6F175D3DCCD1}">
              <a14:hiddenFill xmlns:a14="http://schemas.microsoft.com/office/drawing/2010/main">
                <a:solidFill>
                  <a:srgbClr val="FFFFFF"/>
                </a:solidFill>
              </a14:hiddenFill>
            </a:ext>
          </a:extLst>
        </p:spPr>
      </p:pic>
      <p:sp>
        <p:nvSpPr>
          <p:cNvPr id="10" name="Podnadpis 2"/>
          <p:cNvSpPr txBox="1">
            <a:spLocks/>
          </p:cNvSpPr>
          <p:nvPr/>
        </p:nvSpPr>
        <p:spPr>
          <a:xfrm>
            <a:off x="6452895" y="4461656"/>
            <a:ext cx="3024336"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1600" dirty="0" smtClean="0">
                <a:solidFill>
                  <a:schemeClr val="tx1"/>
                </a:solidFill>
                <a:effectLst>
                  <a:outerShdw blurRad="38100" dist="38100" dir="2700000" algn="tl">
                    <a:srgbClr val="000000">
                      <a:alpha val="43137"/>
                    </a:srgbClr>
                  </a:outerShdw>
                </a:effectLst>
              </a:rPr>
              <a:t>Jan Masaryk</a:t>
            </a:r>
            <a:r>
              <a:rPr lang="cs-CZ" sz="1600" dirty="0" smtClean="0">
                <a:solidFill>
                  <a:schemeClr val="tx1"/>
                </a:solidFill>
                <a:effectLst>
                  <a:outerShdw blurRad="38100" dist="38100" dir="2700000" algn="tl">
                    <a:srgbClr val="000000">
                      <a:alpha val="43137"/>
                    </a:srgbClr>
                  </a:outerShdw>
                </a:effectLst>
              </a:rPr>
              <a:t>   </a:t>
            </a:r>
            <a:endParaRPr lang="cs-CZ" sz="1600"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13992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fade">
                                      <p:cBhvr>
                                        <p:cTn id="7" dur="1000"/>
                                        <p:tgtEl>
                                          <p:spTgt spid="12">
                                            <p:txEl>
                                              <p:pRg st="0" end="0"/>
                                            </p:txEl>
                                          </p:spTgt>
                                        </p:tgtEl>
                                      </p:cBhvr>
                                    </p:animEffect>
                                    <p:anim calcmode="lin" valueType="num">
                                      <p:cBhvr>
                                        <p:cTn id="8"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
                                            <p:txEl>
                                              <p:pRg st="1" end="1"/>
                                            </p:txEl>
                                          </p:spTgt>
                                        </p:tgtEl>
                                        <p:attrNameLst>
                                          <p:attrName>style.visibility</p:attrName>
                                        </p:attrNameLst>
                                      </p:cBhvr>
                                      <p:to>
                                        <p:strVal val="visible"/>
                                      </p:to>
                                    </p:set>
                                    <p:animEffect transition="in" filter="fade">
                                      <p:cBhvr>
                                        <p:cTn id="14" dur="1000"/>
                                        <p:tgtEl>
                                          <p:spTgt spid="12">
                                            <p:txEl>
                                              <p:pRg st="1" end="1"/>
                                            </p:txEl>
                                          </p:spTgt>
                                        </p:tgtEl>
                                      </p:cBhvr>
                                    </p:animEffect>
                                    <p:anim calcmode="lin" valueType="num">
                                      <p:cBhvr>
                                        <p:cTn id="15"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
                                            <p:txEl>
                                              <p:pRg st="2" end="2"/>
                                            </p:txEl>
                                          </p:spTgt>
                                        </p:tgtEl>
                                        <p:attrNameLst>
                                          <p:attrName>style.visibility</p:attrName>
                                        </p:attrNameLst>
                                      </p:cBhvr>
                                      <p:to>
                                        <p:strVal val="visible"/>
                                      </p:to>
                                    </p:set>
                                    <p:animEffect transition="in" filter="fade">
                                      <p:cBhvr>
                                        <p:cTn id="21" dur="1000"/>
                                        <p:tgtEl>
                                          <p:spTgt spid="12">
                                            <p:txEl>
                                              <p:pRg st="2" end="2"/>
                                            </p:txEl>
                                          </p:spTgt>
                                        </p:tgtEl>
                                      </p:cBhvr>
                                    </p:animEffect>
                                    <p:anim calcmode="lin" valueType="num">
                                      <p:cBhvr>
                                        <p:cTn id="22" dur="1000" fill="hold"/>
                                        <p:tgtEl>
                                          <p:spTgt spid="1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19458"/>
                                        </p:tgtEl>
                                        <p:attrNameLst>
                                          <p:attrName>style.visibility</p:attrName>
                                        </p:attrNameLst>
                                      </p:cBhvr>
                                      <p:to>
                                        <p:strVal val="visible"/>
                                      </p:to>
                                    </p:set>
                                    <p:animEffect transition="in" filter="fade">
                                      <p:cBhvr>
                                        <p:cTn id="33" dur="1000"/>
                                        <p:tgtEl>
                                          <p:spTgt spid="19458"/>
                                        </p:tgtEl>
                                      </p:cBhvr>
                                    </p:animEffect>
                                    <p:anim calcmode="lin" valueType="num">
                                      <p:cBhvr>
                                        <p:cTn id="34" dur="1000" fill="hold"/>
                                        <p:tgtEl>
                                          <p:spTgt spid="19458"/>
                                        </p:tgtEl>
                                        <p:attrNameLst>
                                          <p:attrName>ppt_x</p:attrName>
                                        </p:attrNameLst>
                                      </p:cBhvr>
                                      <p:tavLst>
                                        <p:tav tm="0">
                                          <p:val>
                                            <p:strVal val="#ppt_x"/>
                                          </p:val>
                                        </p:tav>
                                        <p:tav tm="100000">
                                          <p:val>
                                            <p:strVal val="#ppt_x"/>
                                          </p:val>
                                        </p:tav>
                                      </p:tavLst>
                                    </p:anim>
                                    <p:anim calcmode="lin" valueType="num">
                                      <p:cBhvr>
                                        <p:cTn id="35" dur="1000" fill="hold"/>
                                        <p:tgtEl>
                                          <p:spTgt spid="1945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Skupina 3"/>
          <p:cNvGrpSpPr/>
          <p:nvPr/>
        </p:nvGrpSpPr>
        <p:grpSpPr>
          <a:xfrm>
            <a:off x="0" y="-2088"/>
            <a:ext cx="9144000" cy="5145588"/>
            <a:chOff x="0" y="-2088"/>
            <a:chExt cx="9144000" cy="5145588"/>
          </a:xfrm>
        </p:grpSpPr>
        <p:pic>
          <p:nvPicPr>
            <p:cNvPr id="8"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411510"/>
            <a:ext cx="7772400" cy="607771"/>
          </a:xfrm>
        </p:spPr>
        <p:txBody>
          <a:bodyPr>
            <a:normAutofit fontScale="90000"/>
          </a:bodyPr>
          <a:lstStyle/>
          <a:p>
            <a:r>
              <a:rPr lang="cs-CZ" dirty="0" smtClean="0">
                <a:solidFill>
                  <a:srgbClr val="FF0000"/>
                </a:solidFill>
              </a:rPr>
              <a:t>PRAŽSKÉ DEFENESTRACE</a:t>
            </a:r>
            <a:br>
              <a:rPr lang="cs-CZ" dirty="0" smtClean="0">
                <a:solidFill>
                  <a:srgbClr val="FF0000"/>
                </a:solidFill>
              </a:rPr>
            </a:br>
            <a:endParaRPr lang="cs-CZ" dirty="0">
              <a:solidFill>
                <a:srgbClr val="FF0000"/>
              </a:solidFill>
            </a:endParaRPr>
          </a:p>
        </p:txBody>
      </p:sp>
      <p:sp>
        <p:nvSpPr>
          <p:cNvPr id="3" name="Podnadpis 2"/>
          <p:cNvSpPr>
            <a:spLocks noGrp="1"/>
          </p:cNvSpPr>
          <p:nvPr>
            <p:ph type="subTitle" idx="1"/>
          </p:nvPr>
        </p:nvSpPr>
        <p:spPr>
          <a:xfrm>
            <a:off x="251520" y="1419622"/>
            <a:ext cx="8640960" cy="3096344"/>
          </a:xfrm>
        </p:spPr>
        <p:txBody>
          <a:bodyPr>
            <a:noAutofit/>
          </a:bodyPr>
          <a:lstStyle/>
          <a:p>
            <a:pPr algn="l">
              <a:spcBef>
                <a:spcPts val="0"/>
              </a:spcBef>
            </a:pPr>
            <a:r>
              <a:rPr lang="cs-CZ" sz="1800" dirty="0" smtClean="0">
                <a:solidFill>
                  <a:srgbClr val="002060"/>
                </a:solidFill>
              </a:rPr>
              <a:t> </a:t>
            </a:r>
            <a:endParaRPr lang="cs-CZ" sz="1800" dirty="0">
              <a:solidFill>
                <a:srgbClr val="00206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200" dirty="0" smtClean="0">
                <a:solidFill>
                  <a:srgbClr val="002060"/>
                </a:solidFill>
              </a:rPr>
              <a:t> </a:t>
            </a:r>
            <a:endParaRPr lang="cs-CZ" sz="1200" dirty="0">
              <a:solidFill>
                <a:srgbClr val="002060"/>
              </a:solidFill>
              <a:effectLst>
                <a:outerShdw blurRad="38100" dist="38100" dir="2700000" algn="tl">
                  <a:srgbClr val="000000">
                    <a:alpha val="43137"/>
                  </a:srgbClr>
                </a:outerShdw>
              </a:effectLst>
            </a:endParaRPr>
          </a:p>
        </p:txBody>
      </p:sp>
      <p:sp>
        <p:nvSpPr>
          <p:cNvPr id="12" name="Podnadpis 2"/>
          <p:cNvSpPr txBox="1">
            <a:spLocks/>
          </p:cNvSpPr>
          <p:nvPr/>
        </p:nvSpPr>
        <p:spPr>
          <a:xfrm>
            <a:off x="1547664" y="2427734"/>
            <a:ext cx="6178230" cy="864096"/>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buClr>
                <a:srgbClr val="002060"/>
              </a:buClr>
            </a:pPr>
            <a:r>
              <a:rPr lang="cs-CZ" sz="4800" dirty="0" smtClean="0">
                <a:solidFill>
                  <a:srgbClr val="002060"/>
                </a:solidFill>
              </a:rPr>
              <a:t>DĚKUJI ZA POZORNOST.</a:t>
            </a:r>
            <a:r>
              <a:rPr lang="cs-CZ" sz="4800" dirty="0" smtClean="0">
                <a:solidFill>
                  <a:srgbClr val="FF0000"/>
                </a:solidFill>
              </a:rPr>
              <a:t> </a:t>
            </a:r>
            <a:r>
              <a:rPr lang="cs-CZ" sz="4800" dirty="0" smtClean="0">
                <a:solidFill>
                  <a:srgbClr val="002060"/>
                </a:solidFill>
              </a:rPr>
              <a:t>   </a:t>
            </a:r>
            <a:r>
              <a:rPr lang="cs-CZ" sz="4800" dirty="0" smtClean="0">
                <a:solidFill>
                  <a:srgbClr val="FF0000"/>
                </a:solidFill>
              </a:rPr>
              <a:t> </a:t>
            </a:r>
            <a:r>
              <a:rPr lang="cs-CZ" sz="4800" dirty="0" smtClean="0">
                <a:solidFill>
                  <a:srgbClr val="002060"/>
                </a:solidFill>
              </a:rPr>
              <a:t>      </a:t>
            </a:r>
          </a:p>
        </p:txBody>
      </p:sp>
    </p:spTree>
    <p:extLst>
      <p:ext uri="{BB962C8B-B14F-4D97-AF65-F5344CB8AC3E}">
        <p14:creationId xmlns:p14="http://schemas.microsoft.com/office/powerpoint/2010/main" val="3676696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anim calcmode="lin" valueType="num">
                                      <p:cBhvr>
                                        <p:cTn id="8" dur="1000" fill="hold"/>
                                        <p:tgtEl>
                                          <p:spTgt spid="12"/>
                                        </p:tgtEl>
                                        <p:attrNameLst>
                                          <p:attrName>ppt_x</p:attrName>
                                        </p:attrNameLst>
                                      </p:cBhvr>
                                      <p:tavLst>
                                        <p:tav tm="0">
                                          <p:val>
                                            <p:strVal val="#ppt_x"/>
                                          </p:val>
                                        </p:tav>
                                        <p:tav tm="100000">
                                          <p:val>
                                            <p:strVal val="#ppt_x"/>
                                          </p:val>
                                        </p:tav>
                                      </p:tavLst>
                                    </p:anim>
                                    <p:anim calcmode="lin" valueType="num">
                                      <p:cBhvr>
                                        <p:cTn id="9"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Skupina 7"/>
          <p:cNvGrpSpPr/>
          <p:nvPr/>
        </p:nvGrpSpPr>
        <p:grpSpPr>
          <a:xfrm>
            <a:off x="0" y="-4176"/>
            <a:ext cx="9144000" cy="5145588"/>
            <a:chOff x="0" y="-2088"/>
            <a:chExt cx="9144000" cy="5145588"/>
          </a:xfrm>
        </p:grpSpPr>
        <p:pic>
          <p:nvPicPr>
            <p:cNvPr id="10"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267494"/>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ZDROJE</a:t>
            </a:r>
            <a:endParaRPr lang="cs-CZ" dirty="0">
              <a:solidFill>
                <a:srgbClr val="FF0000"/>
              </a:solidFill>
            </a:endParaRPr>
          </a:p>
        </p:txBody>
      </p:sp>
      <p:sp>
        <p:nvSpPr>
          <p:cNvPr id="9" name="Podnadpis 2"/>
          <p:cNvSpPr txBox="1">
            <a:spLocks/>
          </p:cNvSpPr>
          <p:nvPr/>
        </p:nvSpPr>
        <p:spPr>
          <a:xfrm>
            <a:off x="251520" y="1275606"/>
            <a:ext cx="8640960"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000" dirty="0">
                <a:solidFill>
                  <a:srgbClr val="002060"/>
                </a:solidFill>
              </a:rPr>
              <a:t>ČORNEJ P.;ČORNEJOVÁ I.; PARKAN F.; KUDRYS M.. </a:t>
            </a:r>
            <a:r>
              <a:rPr lang="cs-CZ" sz="1000" i="1" dirty="0">
                <a:solidFill>
                  <a:srgbClr val="002060"/>
                </a:solidFill>
              </a:rPr>
              <a:t>Dějepis pro střední odborné školy</a:t>
            </a:r>
            <a:r>
              <a:rPr lang="cs-CZ" sz="1000" dirty="0">
                <a:solidFill>
                  <a:srgbClr val="002060"/>
                </a:solidFill>
              </a:rPr>
              <a:t>. Praha: SPN, 2010, ISBN 978-80-7275-382-8</a:t>
            </a:r>
          </a:p>
          <a:p>
            <a:pPr algn="l"/>
            <a:r>
              <a:rPr lang="cs-CZ" sz="1000" dirty="0">
                <a:solidFill>
                  <a:srgbClr val="002060"/>
                </a:solidFill>
              </a:rPr>
              <a:t>KOLEKTIV AUTORŮ. </a:t>
            </a:r>
            <a:r>
              <a:rPr lang="cs-CZ" sz="1000" i="1" dirty="0">
                <a:solidFill>
                  <a:srgbClr val="002060"/>
                </a:solidFill>
              </a:rPr>
              <a:t>Dějiny zemí Koruny české</a:t>
            </a:r>
            <a:r>
              <a:rPr lang="cs-CZ" sz="1000" dirty="0">
                <a:solidFill>
                  <a:srgbClr val="002060"/>
                </a:solidFill>
              </a:rPr>
              <a:t>. Praha: Paseka, 1992, ISBN 80-85192-29-2.</a:t>
            </a:r>
          </a:p>
          <a:p>
            <a:pPr algn="l"/>
            <a:r>
              <a:rPr lang="cs-CZ" sz="1000" dirty="0">
                <a:solidFill>
                  <a:srgbClr val="002060"/>
                </a:solidFill>
              </a:rPr>
              <a:t>BAŤHA, Matěj.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5.4.2014]. Dostupný na WWW: http://commons.wikimedia.org/wiki/File:Praha,_Nove_Mesto_-_Novomestska_radnice_(okno).jpg </a:t>
            </a:r>
            <a:endParaRPr lang="cs-CZ" sz="1000" dirty="0" smtClean="0">
              <a:solidFill>
                <a:srgbClr val="002060"/>
              </a:solidFill>
            </a:endParaRPr>
          </a:p>
          <a:p>
            <a:pPr algn="l"/>
            <a:r>
              <a:rPr lang="cs-CZ" sz="1000" dirty="0">
                <a:solidFill>
                  <a:srgbClr val="002060"/>
                </a:solidFill>
              </a:rPr>
              <a:t>AUTOR NEUVEDEN. </a:t>
            </a:r>
            <a:r>
              <a:rPr lang="cs-CZ" sz="1000" i="1" dirty="0" err="1">
                <a:solidFill>
                  <a:srgbClr val="002060"/>
                </a:solidFill>
              </a:rPr>
              <a:t>Defenestration</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http://en.wikipedia.org/wiki/Defenestration </a:t>
            </a:r>
            <a:endParaRPr lang="cs-CZ" sz="1000" dirty="0" smtClean="0">
              <a:solidFill>
                <a:srgbClr val="002060"/>
              </a:solidFill>
            </a:endParaRPr>
          </a:p>
          <a:p>
            <a:pPr algn="l"/>
            <a:r>
              <a:rPr lang="cs-CZ" sz="1000" dirty="0">
                <a:solidFill>
                  <a:srgbClr val="002060"/>
                </a:solidFill>
              </a:rPr>
              <a:t>AUTOR NEUVEDEN. </a:t>
            </a:r>
            <a:r>
              <a:rPr lang="cs-CZ" sz="1000" i="1" dirty="0">
                <a:solidFill>
                  <a:srgbClr val="002060"/>
                </a:solidFill>
              </a:rPr>
              <a:t>Defenestrace</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a:t>
            </a:r>
            <a:r>
              <a:rPr lang="cs-CZ" sz="1000" dirty="0" smtClean="0">
                <a:solidFill>
                  <a:srgbClr val="002060"/>
                </a:solidFill>
              </a:rPr>
              <a:t>cs.wikipedia.org/wiki/Defenestrace</a:t>
            </a:r>
          </a:p>
          <a:p>
            <a:pPr algn="l"/>
            <a:r>
              <a:rPr lang="cs-CZ" sz="1000" dirty="0">
                <a:solidFill>
                  <a:srgbClr val="002060"/>
                </a:solidFill>
              </a:rPr>
              <a:t>AUTOR NEUVEDEN. </a:t>
            </a:r>
            <a:r>
              <a:rPr lang="cs-CZ" sz="1000" i="1" dirty="0" err="1">
                <a:solidFill>
                  <a:srgbClr val="002060"/>
                </a:solidFill>
              </a:rPr>
              <a:t>Jezábel</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a:t>
            </a:r>
            <a:r>
              <a:rPr lang="cs-CZ" sz="1000" dirty="0" smtClean="0">
                <a:solidFill>
                  <a:srgbClr val="002060"/>
                </a:solidFill>
              </a:rPr>
              <a:t>cs.wikipedia.org/wiki/Jez%C3%A1bel</a:t>
            </a:r>
          </a:p>
          <a:p>
            <a:pPr algn="l"/>
            <a:r>
              <a:rPr lang="cs-CZ" sz="1000" dirty="0">
                <a:solidFill>
                  <a:srgbClr val="002060"/>
                </a:solidFill>
              </a:rPr>
              <a:t>JEROME, </a:t>
            </a:r>
            <a:r>
              <a:rPr lang="cs-CZ" sz="1000" dirty="0" err="1">
                <a:solidFill>
                  <a:srgbClr val="002060"/>
                </a:solidFill>
              </a:rPr>
              <a:t>Jerome</a:t>
            </a:r>
            <a:r>
              <a:rPr lang="cs-CZ" sz="1000" dirty="0">
                <a:solidFill>
                  <a:srgbClr val="002060"/>
                </a:solidFill>
              </a:rPr>
              <a:t> Klapka. </a:t>
            </a:r>
            <a:r>
              <a:rPr lang="cs-CZ" sz="1000" i="1" dirty="0">
                <a:solidFill>
                  <a:srgbClr val="002060"/>
                </a:solidFill>
              </a:rPr>
              <a:t>Tři muži ve člunu (o psu nemluvě); Tři muži na toulkách</a:t>
            </a:r>
            <a:r>
              <a:rPr lang="cs-CZ" sz="1000" dirty="0">
                <a:solidFill>
                  <a:srgbClr val="002060"/>
                </a:solidFill>
              </a:rPr>
              <a:t>. Praha: Aurora, 2002, ISBN </a:t>
            </a:r>
            <a:r>
              <a:rPr lang="cs-CZ" sz="1000" dirty="0" smtClean="0">
                <a:solidFill>
                  <a:srgbClr val="002060"/>
                </a:solidFill>
              </a:rPr>
              <a:t>80-7299-050-0</a:t>
            </a:r>
          </a:p>
          <a:p>
            <a:pPr algn="l"/>
            <a:r>
              <a:rPr lang="cs-CZ" sz="1000" dirty="0">
                <a:solidFill>
                  <a:srgbClr val="002060"/>
                </a:solidFill>
              </a:rPr>
              <a:t>AUTOR NEUVEDEN. </a:t>
            </a:r>
            <a:r>
              <a:rPr lang="cs-CZ" sz="1000" i="1" dirty="0">
                <a:solidFill>
                  <a:srgbClr val="002060"/>
                </a:solidFill>
              </a:rPr>
              <a:t>Open </a:t>
            </a:r>
            <a:r>
              <a:rPr lang="cs-CZ" sz="1000" i="1" dirty="0" err="1">
                <a:solidFill>
                  <a:srgbClr val="002060"/>
                </a:solidFill>
              </a:rPr>
              <a:t>clipart</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http://openclipart.org/detail/87103/window-frame-template-by-jhnri4 </a:t>
            </a:r>
            <a:r>
              <a:rPr lang="cs-CZ" sz="1000" dirty="0" smtClean="0">
                <a:solidFill>
                  <a:srgbClr val="002060"/>
                </a:solidFill>
              </a:rPr>
              <a:t>.</a:t>
            </a:r>
          </a:p>
          <a:p>
            <a:pPr algn="l"/>
            <a:r>
              <a:rPr lang="cs-CZ" sz="1000" dirty="0">
                <a:solidFill>
                  <a:srgbClr val="002060"/>
                </a:solidFill>
              </a:rPr>
              <a:t>AUTOR NEUVEDEN.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a:t>
            </a:r>
            <a:r>
              <a:rPr lang="cs-CZ" sz="1000" dirty="0" smtClean="0">
                <a:solidFill>
                  <a:srgbClr val="002060"/>
                </a:solidFill>
              </a:rPr>
              <a:t>commons.wikimedia.org/wiki/File:Zelivsky1.JPG</a:t>
            </a:r>
          </a:p>
          <a:p>
            <a:pPr algn="l"/>
            <a:r>
              <a:rPr lang="cs-CZ" sz="1000" dirty="0">
                <a:solidFill>
                  <a:srgbClr val="002060"/>
                </a:solidFill>
              </a:rPr>
              <a:t>AUTOR NEUVEDEN. </a:t>
            </a:r>
            <a:r>
              <a:rPr lang="cs-CZ" sz="1000" i="1" dirty="0">
                <a:solidFill>
                  <a:srgbClr val="002060"/>
                </a:solidFill>
              </a:rPr>
              <a:t>Jan Želivský</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http://cs.wikipedia.org/wiki/Jan_%</a:t>
            </a:r>
            <a:r>
              <a:rPr lang="cs-CZ" sz="1000" dirty="0" smtClean="0">
                <a:solidFill>
                  <a:srgbClr val="002060"/>
                </a:solidFill>
              </a:rPr>
              <a:t>C5%BDelivsk%C3%BD</a:t>
            </a:r>
          </a:p>
          <a:p>
            <a:pPr algn="l"/>
            <a:r>
              <a:rPr lang="cs-CZ" sz="1000" dirty="0">
                <a:solidFill>
                  <a:srgbClr val="002060"/>
                </a:solidFill>
              </a:rPr>
              <a:t>AUTOR NEUVEDEN. </a:t>
            </a:r>
            <a:r>
              <a:rPr lang="cs-CZ" sz="1000" i="1" dirty="0">
                <a:solidFill>
                  <a:srgbClr val="002060"/>
                </a:solidFill>
              </a:rPr>
              <a:t>První pražská defenestrace</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a:t>
            </a:r>
            <a:r>
              <a:rPr lang="cs-CZ" sz="1000" dirty="0" smtClean="0">
                <a:solidFill>
                  <a:srgbClr val="002060"/>
                </a:solidFill>
              </a:rPr>
              <a:t>www.praha1.cz/cps/media/2009_kveten_0022.pdf</a:t>
            </a:r>
          </a:p>
          <a:p>
            <a:pPr algn="l"/>
            <a:r>
              <a:rPr lang="cs-CZ" sz="1000" dirty="0">
                <a:solidFill>
                  <a:srgbClr val="002060"/>
                </a:solidFill>
              </a:rPr>
              <a:t>AUTOR NEUVEDEN. </a:t>
            </a:r>
            <a:r>
              <a:rPr lang="cs-CZ" sz="1000" i="1" dirty="0">
                <a:solidFill>
                  <a:srgbClr val="002060"/>
                </a:solidFill>
              </a:rPr>
              <a:t>my-prague-appartements.com</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http://cz.my-prague-apartments.com/_</a:t>
            </a:r>
            <a:r>
              <a:rPr lang="cs-CZ" sz="1000" dirty="0" smtClean="0">
                <a:solidFill>
                  <a:srgbClr val="002060"/>
                </a:solidFill>
              </a:rPr>
              <a:t>files/prague-map.gif</a:t>
            </a:r>
          </a:p>
          <a:p>
            <a:pPr algn="l"/>
            <a:r>
              <a:rPr lang="cs-CZ" sz="1000" dirty="0">
                <a:solidFill>
                  <a:srgbClr val="002060"/>
                </a:solidFill>
              </a:rPr>
              <a:t>FEDORENKO, Anton.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http://commons.wikimedia.org/wiki/File:P.Marie_Snezna.jpg </a:t>
            </a:r>
            <a:endParaRPr lang="cs-CZ" sz="1000" dirty="0" smtClean="0">
              <a:solidFill>
                <a:srgbClr val="002060"/>
              </a:solidFill>
            </a:endParaRPr>
          </a:p>
          <a:p>
            <a:pPr algn="l"/>
            <a:r>
              <a:rPr lang="cs-CZ" sz="1000" dirty="0">
                <a:solidFill>
                  <a:srgbClr val="002060"/>
                </a:solidFill>
              </a:rPr>
              <a:t>SKÁLA, Ben. </a:t>
            </a:r>
            <a:r>
              <a:rPr lang="cs-CZ" sz="1000" dirty="0" err="1" smtClean="0">
                <a:solidFill>
                  <a:srgbClr val="002060"/>
                </a:solidFill>
              </a:rPr>
              <a:t>Wikimedia</a:t>
            </a:r>
            <a:r>
              <a:rPr lang="cs-CZ" sz="1000" dirty="0" smtClean="0">
                <a:solidFill>
                  <a:srgbClr val="002060"/>
                </a:solidFill>
              </a:rPr>
              <a:t>  </a:t>
            </a:r>
            <a:r>
              <a:rPr lang="cs-CZ" sz="1000" dirty="0" err="1" smtClean="0">
                <a:solidFill>
                  <a:srgbClr val="002060"/>
                </a:solidFill>
              </a:rPr>
              <a:t>Commons</a:t>
            </a:r>
            <a:r>
              <a:rPr lang="cs-CZ" sz="1000" dirty="0" smtClean="0">
                <a:solidFill>
                  <a:srgbClr val="002060"/>
                </a:solidFill>
              </a:rPr>
              <a:t> </a:t>
            </a:r>
            <a:r>
              <a:rPr lang="cs-CZ" sz="1000" dirty="0">
                <a:solidFill>
                  <a:srgbClr val="002060"/>
                </a:solidFill>
              </a:rPr>
              <a:t>[online]. [cit. </a:t>
            </a:r>
            <a:r>
              <a:rPr lang="cs-CZ" sz="1000" dirty="0" smtClean="0">
                <a:solidFill>
                  <a:srgbClr val="002060"/>
                </a:solidFill>
              </a:rPr>
              <a:t>6.2.2013]. </a:t>
            </a:r>
            <a:r>
              <a:rPr lang="cs-CZ" sz="1000" dirty="0">
                <a:solidFill>
                  <a:srgbClr val="002060"/>
                </a:solidFill>
              </a:rPr>
              <a:t>Dostupný na WWW: http://commons.wikimedia.org/wiki/File:Church-%C5%A0t%C4%9Bp%C3%A1n-Prague3.jpg </a:t>
            </a:r>
            <a:endParaRPr lang="cs-CZ" sz="1000" dirty="0" smtClean="0">
              <a:solidFill>
                <a:srgbClr val="002060"/>
              </a:solidFill>
            </a:endParaRPr>
          </a:p>
          <a:p>
            <a:pPr algn="l"/>
            <a:r>
              <a:rPr lang="cs-CZ" sz="1000" dirty="0">
                <a:solidFill>
                  <a:srgbClr val="002060"/>
                </a:solidFill>
              </a:rPr>
              <a:t>KOŘÍNEK, Ondřej.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http://commons.wikimedia.org/wiki/File:Radnice_Novom%C4%9Bstsk%C3%A1_(Nov%C3%A9_M%C4%9Bsto)_Karlovo_n%C3%A1m._23.jpg </a:t>
            </a:r>
            <a:endParaRPr lang="cs-CZ" sz="1000" dirty="0" smtClean="0">
              <a:solidFill>
                <a:srgbClr val="002060"/>
              </a:solidFill>
            </a:endParaRPr>
          </a:p>
          <a:p>
            <a:pPr algn="l"/>
            <a:r>
              <a:rPr lang="cs-CZ" sz="1000" dirty="0">
                <a:solidFill>
                  <a:srgbClr val="002060"/>
                </a:solidFill>
              </a:rPr>
              <a:t>LIEBSCHER, Adolf.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http://commons.wikimedia.org/wiki/File:Liebscher,_Adolf_-_Svr%C5%BEen%C3%AD_kon%C5%A1el%C5%AF_s_Novom%C4%9Bstsk%C3%A9_radnice_30._%C4%8Dervence_1419.jpg </a:t>
            </a:r>
            <a:r>
              <a:rPr lang="cs-CZ" sz="1000" dirty="0" smtClean="0">
                <a:solidFill>
                  <a:srgbClr val="002060"/>
                </a:solidFill>
              </a:rPr>
              <a:t> </a:t>
            </a:r>
            <a:endParaRPr lang="cs-CZ" sz="1000" u="sng" dirty="0">
              <a:solidFill>
                <a:srgbClr val="002060"/>
              </a:solidFill>
              <a:hlinkClick r:id="rId5"/>
            </a:endParaRPr>
          </a:p>
          <a:p>
            <a:pPr algn="l"/>
            <a:r>
              <a:rPr lang="cs-CZ" sz="1000" dirty="0" smtClean="0">
                <a:solidFill>
                  <a:srgbClr val="002060"/>
                </a:solidFill>
              </a:rPr>
              <a:t>      </a:t>
            </a:r>
            <a:endParaRPr lang="cs-CZ" sz="1000" dirty="0">
              <a:solidFill>
                <a:srgbClr val="00206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1015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Skupina 7"/>
          <p:cNvGrpSpPr/>
          <p:nvPr/>
        </p:nvGrpSpPr>
        <p:grpSpPr>
          <a:xfrm>
            <a:off x="0" y="-4176"/>
            <a:ext cx="9144000" cy="5145588"/>
            <a:chOff x="0" y="-2088"/>
            <a:chExt cx="9144000" cy="5145588"/>
          </a:xfrm>
        </p:grpSpPr>
        <p:pic>
          <p:nvPicPr>
            <p:cNvPr id="10"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4572000" y="-2088"/>
              <a:ext cx="4572000"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File:Praha, Nove Mesto - Novomestska radnice (okno).jpg">
              <a:hlinkClick r:id="rId2"/>
            </p:cNvPr>
            <p:cNvPicPr>
              <a:picLocks noChangeAspect="1" noChangeArrowheads="1"/>
            </p:cNvPicPr>
            <p:nvPr/>
          </p:nvPicPr>
          <p:blipFill>
            <a:blip r:embed="rId3">
              <a:extLst>
                <a:ext uri="{BEBA8EAE-BF5A-486C-A8C5-ECC9F3942E4B}">
                  <a14:imgProps xmlns:a14="http://schemas.microsoft.com/office/drawing/2010/main">
                    <a14:imgLayer r:embed="rId4">
                      <a14:imgEffect>
                        <a14:artisticFilmGrain grainSize="100"/>
                      </a14:imgEffect>
                      <a14:imgEffect>
                        <a14:brightnessContrast bright="66000" contrast="-64000"/>
                      </a14:imgEffect>
                    </a14:imgLayer>
                  </a14:imgProps>
                </a:ext>
                <a:ext uri="{28A0092B-C50C-407E-A947-70E740481C1C}">
                  <a14:useLocalDpi xmlns:a14="http://schemas.microsoft.com/office/drawing/2010/main" val="0"/>
                </a:ext>
              </a:extLst>
            </a:blip>
            <a:srcRect/>
            <a:stretch>
              <a:fillRect/>
            </a:stretch>
          </p:blipFill>
          <p:spPr bwMode="auto">
            <a:xfrm>
              <a:off x="0" y="0"/>
              <a:ext cx="4572000" cy="5143500"/>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Nadpis 1"/>
          <p:cNvSpPr>
            <a:spLocks noGrp="1"/>
          </p:cNvSpPr>
          <p:nvPr>
            <p:ph type="ctrTitle"/>
          </p:nvPr>
        </p:nvSpPr>
        <p:spPr>
          <a:xfrm>
            <a:off x="685800" y="267494"/>
            <a:ext cx="7772400" cy="1102519"/>
          </a:xfrm>
        </p:spPr>
        <p:txBody>
          <a:bodyPr>
            <a:normAutofit fontScale="90000"/>
          </a:bodyPr>
          <a:lstStyle/>
          <a:p>
            <a:r>
              <a:rPr lang="cs-CZ" dirty="0" smtClean="0">
                <a:solidFill>
                  <a:srgbClr val="FF0000"/>
                </a:solidFill>
              </a:rPr>
              <a:t>PRAŽSKÉ DEFENESTRACE</a:t>
            </a:r>
            <a:br>
              <a:rPr lang="cs-CZ" dirty="0" smtClean="0">
                <a:solidFill>
                  <a:srgbClr val="FF0000"/>
                </a:solidFill>
              </a:rPr>
            </a:br>
            <a:r>
              <a:rPr lang="cs-CZ" dirty="0" smtClean="0">
                <a:solidFill>
                  <a:srgbClr val="002060"/>
                </a:solidFill>
              </a:rPr>
              <a:t>ZDROJE</a:t>
            </a:r>
            <a:endParaRPr lang="cs-CZ" dirty="0">
              <a:solidFill>
                <a:srgbClr val="FF0000"/>
              </a:solidFill>
            </a:endParaRPr>
          </a:p>
        </p:txBody>
      </p:sp>
      <p:sp>
        <p:nvSpPr>
          <p:cNvPr id="9" name="Podnadpis 2"/>
          <p:cNvSpPr txBox="1">
            <a:spLocks/>
          </p:cNvSpPr>
          <p:nvPr/>
        </p:nvSpPr>
        <p:spPr>
          <a:xfrm>
            <a:off x="107504" y="1306072"/>
            <a:ext cx="8928992" cy="352839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000" dirty="0" smtClean="0">
                <a:solidFill>
                  <a:srgbClr val="002060"/>
                </a:solidFill>
              </a:rPr>
              <a:t>AUTOR </a:t>
            </a:r>
            <a:r>
              <a:rPr lang="cs-CZ" sz="1000" dirty="0">
                <a:solidFill>
                  <a:srgbClr val="002060"/>
                </a:solidFill>
              </a:rPr>
              <a:t>NEUVEDEN. </a:t>
            </a:r>
            <a:r>
              <a:rPr lang="cs-CZ" sz="1000" i="1" dirty="0">
                <a:solidFill>
                  <a:srgbClr val="002060"/>
                </a:solidFill>
              </a:rPr>
              <a:t>Pražská defenestrace (1483)</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a:t>
            </a:r>
            <a:r>
              <a:rPr lang="cs-CZ" sz="1000" dirty="0" smtClean="0">
                <a:solidFill>
                  <a:srgbClr val="002060"/>
                </a:solidFill>
              </a:rPr>
              <a:t>cs.wikipedia.org/wiki/Pra%C5%BEsk%C3%A1_defenestrace</a:t>
            </a:r>
          </a:p>
          <a:p>
            <a:pPr algn="l"/>
            <a:r>
              <a:rPr lang="cs-CZ" sz="1000" dirty="0">
                <a:solidFill>
                  <a:srgbClr val="002060"/>
                </a:solidFill>
              </a:rPr>
              <a:t>SCHAEFER, Hans Peter.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http://commons.wikimedia.org/wiki/File:Prag_Altstaedter_Ring_rathaus.jpg </a:t>
            </a:r>
            <a:endParaRPr lang="cs-CZ" sz="1000" dirty="0" smtClean="0">
              <a:solidFill>
                <a:srgbClr val="002060"/>
              </a:solidFill>
            </a:endParaRPr>
          </a:p>
          <a:p>
            <a:pPr algn="l"/>
            <a:r>
              <a:rPr lang="cs-CZ" sz="1000" dirty="0" smtClean="0">
                <a:solidFill>
                  <a:srgbClr val="002060"/>
                </a:solidFill>
              </a:rPr>
              <a:t>_(</a:t>
            </a:r>
            <a:r>
              <a:rPr lang="cs-CZ" sz="1000" dirty="0">
                <a:solidFill>
                  <a:srgbClr val="002060"/>
                </a:solidFill>
              </a:rPr>
              <a:t>1483</a:t>
            </a:r>
            <a:r>
              <a:rPr lang="cs-CZ" sz="1000" dirty="0" smtClean="0">
                <a:solidFill>
                  <a:srgbClr val="002060"/>
                </a:solidFill>
              </a:rPr>
              <a:t>)</a:t>
            </a:r>
          </a:p>
          <a:p>
            <a:pPr algn="l"/>
            <a:r>
              <a:rPr lang="cs-CZ" sz="1000" dirty="0">
                <a:solidFill>
                  <a:srgbClr val="002060"/>
                </a:solidFill>
              </a:rPr>
              <a:t>VALCKENBORCH, Lucas Van.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http://cs.wikipedia.org/wiki/Soubor:Lucas_van_Valckenborch_003.jpg </a:t>
            </a:r>
            <a:endParaRPr lang="cs-CZ" sz="1000" dirty="0" smtClean="0">
              <a:solidFill>
                <a:srgbClr val="002060"/>
              </a:solidFill>
            </a:endParaRPr>
          </a:p>
          <a:p>
            <a:pPr algn="l"/>
            <a:r>
              <a:rPr lang="cs-CZ" sz="1000" dirty="0">
                <a:solidFill>
                  <a:srgbClr val="002060"/>
                </a:solidFill>
              </a:rPr>
              <a:t>DILIGENT, </a:t>
            </a:r>
            <a:r>
              <a:rPr lang="cs-CZ" sz="1000" dirty="0" err="1">
                <a:solidFill>
                  <a:srgbClr val="002060"/>
                </a:solidFill>
              </a:rPr>
              <a:t>Rémi</a:t>
            </a:r>
            <a:r>
              <a:rPr lang="cs-CZ" sz="1000" dirty="0">
                <a:solidFill>
                  <a:srgbClr val="002060"/>
                </a:solidFill>
              </a:rPr>
              <a:t>.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a:t>
            </a:r>
            <a:r>
              <a:rPr lang="cs-CZ" sz="1000" dirty="0" smtClean="0">
                <a:solidFill>
                  <a:srgbClr val="002060"/>
                </a:solidFill>
              </a:rPr>
              <a:t>commons.wikimedia.org/wiki/File:Prague_Charles_University.JPG</a:t>
            </a:r>
          </a:p>
          <a:p>
            <a:pPr algn="l"/>
            <a:r>
              <a:rPr lang="cs-CZ" sz="1000" dirty="0">
                <a:solidFill>
                  <a:srgbClr val="002060"/>
                </a:solidFill>
              </a:rPr>
              <a:t>MERIAN, </a:t>
            </a:r>
            <a:r>
              <a:rPr lang="cs-CZ" sz="1000" dirty="0" err="1">
                <a:solidFill>
                  <a:srgbClr val="002060"/>
                </a:solidFill>
              </a:rPr>
              <a:t>Matthaeus</a:t>
            </a:r>
            <a:r>
              <a:rPr lang="cs-CZ" sz="1000" dirty="0">
                <a:solidFill>
                  <a:srgbClr val="002060"/>
                </a:solidFill>
              </a:rPr>
              <a:t>.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http://commons.wikimedia.org/wiki/File:Heinrich_Matthias_von_Thurn_Seite_1_Bild_0001.jpg </a:t>
            </a:r>
            <a:endParaRPr lang="cs-CZ" sz="1000" dirty="0" smtClean="0">
              <a:solidFill>
                <a:srgbClr val="002060"/>
              </a:solidFill>
            </a:endParaRPr>
          </a:p>
          <a:p>
            <a:pPr algn="l"/>
            <a:r>
              <a:rPr lang="cs-CZ" sz="1000" dirty="0">
                <a:solidFill>
                  <a:srgbClr val="002060"/>
                </a:solidFill>
              </a:rPr>
              <a:t>BAUER, Stefan.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http://commons.wikimedia.org/wiki/File:Hradschin_Prag.jpg </a:t>
            </a:r>
            <a:endParaRPr lang="cs-CZ" sz="1000" dirty="0" smtClean="0">
              <a:solidFill>
                <a:srgbClr val="002060"/>
              </a:solidFill>
            </a:endParaRPr>
          </a:p>
          <a:p>
            <a:pPr algn="l"/>
            <a:r>
              <a:rPr lang="cs-CZ" sz="1000" dirty="0" smtClean="0">
                <a:solidFill>
                  <a:srgbClr val="002060"/>
                </a:solidFill>
              </a:rPr>
              <a:t>SCHEIWL</a:t>
            </a:r>
            <a:r>
              <a:rPr lang="cs-CZ" sz="1000" dirty="0">
                <a:solidFill>
                  <a:srgbClr val="002060"/>
                </a:solidFill>
              </a:rPr>
              <a:t>, Josef.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a:t>
            </a:r>
            <a:r>
              <a:rPr lang="cs-CZ" sz="1000" dirty="0" smtClean="0">
                <a:solidFill>
                  <a:srgbClr val="002060"/>
                </a:solidFill>
              </a:rPr>
              <a:t>commons.wikimedia.org/wiki/File:Vaclav_Budovec_z_Budova_Scheiwl.png</a:t>
            </a:r>
          </a:p>
          <a:p>
            <a:pPr algn="l"/>
            <a:r>
              <a:rPr lang="cs-CZ" sz="1000" dirty="0">
                <a:solidFill>
                  <a:srgbClr val="002060"/>
                </a:solidFill>
              </a:rPr>
              <a:t>KILIAN, Wolfgang.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http://commons.wikimedia.org/wiki/File:Jaroslav_Borzita_of_Martinice.jpg </a:t>
            </a:r>
            <a:endParaRPr lang="cs-CZ" sz="1000" dirty="0" smtClean="0">
              <a:solidFill>
                <a:srgbClr val="002060"/>
              </a:solidFill>
            </a:endParaRPr>
          </a:p>
          <a:p>
            <a:pPr algn="l"/>
            <a:r>
              <a:rPr lang="cs-CZ" sz="1000" dirty="0">
                <a:solidFill>
                  <a:srgbClr val="002060"/>
                </a:solidFill>
              </a:rPr>
              <a:t>KILIAN, Wolfgang.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http://commons.wikimedia.org/wiki/File:Wilhelm_Slawata.jpg </a:t>
            </a:r>
            <a:endParaRPr lang="cs-CZ" sz="1000" dirty="0" smtClean="0">
              <a:solidFill>
                <a:srgbClr val="002060"/>
              </a:solidFill>
            </a:endParaRPr>
          </a:p>
          <a:p>
            <a:pPr algn="l"/>
            <a:r>
              <a:rPr lang="cs-CZ" sz="1000" dirty="0">
                <a:solidFill>
                  <a:srgbClr val="002060"/>
                </a:solidFill>
              </a:rPr>
              <a:t>MAREČKOVÁ, Marie. </a:t>
            </a:r>
            <a:r>
              <a:rPr lang="cs-CZ" sz="1000" i="1" dirty="0">
                <a:solidFill>
                  <a:srgbClr val="002060"/>
                </a:solidFill>
              </a:rPr>
              <a:t>Materiály k vývoji české historiografie</a:t>
            </a:r>
            <a:r>
              <a:rPr lang="cs-CZ" sz="1000" dirty="0">
                <a:solidFill>
                  <a:srgbClr val="002060"/>
                </a:solidFill>
              </a:rPr>
              <a:t>. Brno: Masarykova univerzita, 2001, ISBN 80-210-2597-2</a:t>
            </a:r>
            <a:r>
              <a:rPr lang="cs-CZ" sz="1000" dirty="0" smtClean="0">
                <a:solidFill>
                  <a:srgbClr val="002060"/>
                </a:solidFill>
              </a:rPr>
              <a:t>.</a:t>
            </a:r>
          </a:p>
          <a:p>
            <a:pPr algn="l"/>
            <a:r>
              <a:rPr lang="cs-CZ" sz="1000" dirty="0">
                <a:solidFill>
                  <a:srgbClr val="002060"/>
                </a:solidFill>
              </a:rPr>
              <a:t>ABELINUS, Johann Philipp.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a:t>
            </a:r>
            <a:r>
              <a:rPr lang="cs-CZ" sz="1000" dirty="0" smtClean="0">
                <a:solidFill>
                  <a:srgbClr val="002060"/>
                </a:solidFill>
              </a:rPr>
              <a:t>commons.wikimedia.org/wiki/File:Prager.Fenstersturz.1618.jpg</a:t>
            </a:r>
          </a:p>
          <a:p>
            <a:pPr algn="l"/>
            <a:r>
              <a:rPr lang="cs-CZ" sz="1000" dirty="0">
                <a:solidFill>
                  <a:srgbClr val="002060"/>
                </a:solidFill>
              </a:rPr>
              <a:t>SARAH AND JASON. </a:t>
            </a:r>
            <a:r>
              <a:rPr lang="cs-CZ" sz="1000" i="1" dirty="0" err="1">
                <a:solidFill>
                  <a:srgbClr val="002060"/>
                </a:solidFill>
              </a:rPr>
              <a:t>Wikimedia</a:t>
            </a:r>
            <a:r>
              <a:rPr lang="cs-CZ" sz="1000" i="1" dirty="0">
                <a:solidFill>
                  <a:srgbClr val="002060"/>
                </a:solidFill>
              </a:rPr>
              <a:t> </a:t>
            </a:r>
            <a:r>
              <a:rPr lang="cs-CZ" sz="1000" i="1" dirty="0" err="1">
                <a:solidFill>
                  <a:srgbClr val="002060"/>
                </a:solidFill>
              </a:rPr>
              <a:t>Commons</a:t>
            </a:r>
            <a:r>
              <a:rPr lang="cs-CZ" sz="1000" dirty="0">
                <a:solidFill>
                  <a:srgbClr val="002060"/>
                </a:solidFill>
              </a:rPr>
              <a:t> [online]. [cit. </a:t>
            </a:r>
            <a:r>
              <a:rPr lang="cs-CZ" sz="1000" dirty="0" smtClean="0">
                <a:solidFill>
                  <a:srgbClr val="002060"/>
                </a:solidFill>
              </a:rPr>
              <a:t>6.2.2013]. </a:t>
            </a:r>
            <a:r>
              <a:rPr lang="cs-CZ" sz="1000" dirty="0">
                <a:solidFill>
                  <a:srgbClr val="002060"/>
                </a:solidFill>
              </a:rPr>
              <a:t>Dostupný na WWW: http://commons.wikimedia.org/wiki/File:Pražský_hrad,_Starý_královský_palác,_</a:t>
            </a:r>
            <a:r>
              <a:rPr lang="cs-CZ" sz="1000" dirty="0" err="1" smtClean="0">
                <a:solidFill>
                  <a:srgbClr val="002060"/>
                </a:solidFill>
              </a:rPr>
              <a:t>Ludvíkovo_křídlo</a:t>
            </a:r>
            <a:endParaRPr lang="cs-CZ" sz="1000" dirty="0" smtClean="0">
              <a:solidFill>
                <a:srgbClr val="002060"/>
              </a:solidFill>
            </a:endParaRPr>
          </a:p>
          <a:p>
            <a:pPr algn="l"/>
            <a:r>
              <a:rPr lang="en-US" sz="1000" dirty="0">
                <a:solidFill>
                  <a:srgbClr val="002060"/>
                </a:solidFill>
              </a:rPr>
              <a:t>UNKNOWN. </a:t>
            </a:r>
            <a:r>
              <a:rPr lang="en-US" sz="1000" i="1" dirty="0">
                <a:solidFill>
                  <a:srgbClr val="002060"/>
                </a:solidFill>
              </a:rPr>
              <a:t>Wikimedia Commons</a:t>
            </a:r>
            <a:r>
              <a:rPr lang="en-US" sz="1000" dirty="0">
                <a:solidFill>
                  <a:srgbClr val="002060"/>
                </a:solidFill>
              </a:rPr>
              <a:t> [online]. [cit. </a:t>
            </a:r>
            <a:r>
              <a:rPr lang="en-US" sz="1000" dirty="0" smtClean="0">
                <a:solidFill>
                  <a:srgbClr val="002060"/>
                </a:solidFill>
              </a:rPr>
              <a:t>6.</a:t>
            </a:r>
            <a:r>
              <a:rPr lang="cs-CZ" sz="1000" dirty="0" smtClean="0">
                <a:solidFill>
                  <a:srgbClr val="002060"/>
                </a:solidFill>
              </a:rPr>
              <a:t>2</a:t>
            </a:r>
            <a:r>
              <a:rPr lang="en-US" sz="1000" dirty="0" smtClean="0">
                <a:solidFill>
                  <a:srgbClr val="002060"/>
                </a:solidFill>
              </a:rPr>
              <a:t>.201</a:t>
            </a:r>
            <a:r>
              <a:rPr lang="cs-CZ" sz="1000" dirty="0" smtClean="0">
                <a:solidFill>
                  <a:srgbClr val="002060"/>
                </a:solidFill>
              </a:rPr>
              <a:t>3</a:t>
            </a:r>
            <a:r>
              <a:rPr lang="en-US" sz="1000" dirty="0" smtClean="0">
                <a:solidFill>
                  <a:srgbClr val="002060"/>
                </a:solidFill>
              </a:rPr>
              <a:t>]. </a:t>
            </a:r>
            <a:r>
              <a:rPr lang="en-US" sz="1000" dirty="0" err="1">
                <a:solidFill>
                  <a:srgbClr val="002060"/>
                </a:solidFill>
              </a:rPr>
              <a:t>Dostupný</a:t>
            </a:r>
            <a:r>
              <a:rPr lang="en-US" sz="1000" dirty="0">
                <a:solidFill>
                  <a:srgbClr val="002060"/>
                </a:solidFill>
              </a:rPr>
              <a:t> </a:t>
            </a:r>
            <a:r>
              <a:rPr lang="en-US" sz="1000" dirty="0" err="1">
                <a:solidFill>
                  <a:srgbClr val="002060"/>
                </a:solidFill>
              </a:rPr>
              <a:t>na</a:t>
            </a:r>
            <a:r>
              <a:rPr lang="en-US" sz="1000" dirty="0">
                <a:solidFill>
                  <a:srgbClr val="002060"/>
                </a:solidFill>
              </a:rPr>
              <a:t> WWW: http://</a:t>
            </a:r>
            <a:r>
              <a:rPr lang="en-US" sz="1000" dirty="0" smtClean="0">
                <a:solidFill>
                  <a:srgbClr val="002060"/>
                </a:solidFill>
              </a:rPr>
              <a:t>commons.wikimedia.org/wiki/File:Prager_Fenstersturz_Wahrhafftige_Zeitung_aus_Prag.JPG</a:t>
            </a:r>
            <a:endParaRPr lang="cs-CZ" sz="1000" dirty="0" smtClean="0">
              <a:solidFill>
                <a:srgbClr val="002060"/>
              </a:solidFill>
            </a:endParaRPr>
          </a:p>
          <a:p>
            <a:pPr algn="l"/>
            <a:r>
              <a:rPr lang="en-US" sz="1000" dirty="0">
                <a:solidFill>
                  <a:srgbClr val="002060"/>
                </a:solidFill>
              </a:rPr>
              <a:t>GEORGE GRANTHAM BAIN COLLECTION (LIBRARY OF CONGRESS). </a:t>
            </a:r>
            <a:r>
              <a:rPr lang="en-US" sz="1000" i="1" dirty="0">
                <a:solidFill>
                  <a:srgbClr val="002060"/>
                </a:solidFill>
              </a:rPr>
              <a:t>Wikimedia Commons</a:t>
            </a:r>
            <a:r>
              <a:rPr lang="en-US" sz="1000" dirty="0">
                <a:solidFill>
                  <a:srgbClr val="002060"/>
                </a:solidFill>
              </a:rPr>
              <a:t> [online]. [cit. </a:t>
            </a:r>
            <a:r>
              <a:rPr lang="en-US" sz="1000" dirty="0" smtClean="0">
                <a:solidFill>
                  <a:srgbClr val="002060"/>
                </a:solidFill>
              </a:rPr>
              <a:t>6.</a:t>
            </a:r>
            <a:r>
              <a:rPr lang="cs-CZ" sz="1000" dirty="0" smtClean="0">
                <a:solidFill>
                  <a:srgbClr val="002060"/>
                </a:solidFill>
              </a:rPr>
              <a:t>2</a:t>
            </a:r>
            <a:r>
              <a:rPr lang="en-US" sz="1000" dirty="0" smtClean="0">
                <a:solidFill>
                  <a:srgbClr val="002060"/>
                </a:solidFill>
              </a:rPr>
              <a:t>.201</a:t>
            </a:r>
            <a:r>
              <a:rPr lang="cs-CZ" sz="1000" dirty="0" smtClean="0">
                <a:solidFill>
                  <a:srgbClr val="002060"/>
                </a:solidFill>
              </a:rPr>
              <a:t>3</a:t>
            </a:r>
            <a:r>
              <a:rPr lang="en-US" sz="1000" dirty="0" smtClean="0">
                <a:solidFill>
                  <a:srgbClr val="002060"/>
                </a:solidFill>
              </a:rPr>
              <a:t>]. </a:t>
            </a:r>
            <a:r>
              <a:rPr lang="en-US" sz="1000" dirty="0" err="1">
                <a:solidFill>
                  <a:srgbClr val="002060"/>
                </a:solidFill>
              </a:rPr>
              <a:t>Dostupný</a:t>
            </a:r>
            <a:r>
              <a:rPr lang="en-US" sz="1000" dirty="0">
                <a:solidFill>
                  <a:srgbClr val="002060"/>
                </a:solidFill>
              </a:rPr>
              <a:t> </a:t>
            </a:r>
            <a:r>
              <a:rPr lang="en-US" sz="1000" dirty="0" err="1">
                <a:solidFill>
                  <a:srgbClr val="002060"/>
                </a:solidFill>
              </a:rPr>
              <a:t>na</a:t>
            </a:r>
            <a:r>
              <a:rPr lang="en-US" sz="1000" dirty="0">
                <a:solidFill>
                  <a:srgbClr val="002060"/>
                </a:solidFill>
              </a:rPr>
              <a:t> WWW: http://commons.wikimedia.org/wiki/File:Jan_Masaryk.jpg </a:t>
            </a:r>
            <a:r>
              <a:rPr lang="en-US" sz="1000" dirty="0" smtClean="0">
                <a:solidFill>
                  <a:srgbClr val="002060"/>
                </a:solidFill>
              </a:rPr>
              <a:t> </a:t>
            </a:r>
            <a:endParaRPr lang="cs-CZ" sz="1000" dirty="0">
              <a:solidFill>
                <a:srgbClr val="002060"/>
              </a:solidFill>
            </a:endParaRPr>
          </a:p>
          <a:p>
            <a:pPr algn="l"/>
            <a:r>
              <a:rPr lang="cs-CZ" sz="1000" dirty="0" smtClean="0">
                <a:solidFill>
                  <a:srgbClr val="002060"/>
                </a:solidFill>
              </a:rPr>
              <a:t>   </a:t>
            </a:r>
            <a:endParaRPr lang="cs-CZ" sz="1000" dirty="0">
              <a:solidFill>
                <a:srgbClr val="002060"/>
              </a:solidFill>
            </a:endParaRPr>
          </a:p>
        </p:txBody>
      </p:sp>
    </p:spTree>
    <p:extLst>
      <p:ext uri="{BB962C8B-B14F-4D97-AF65-F5344CB8AC3E}">
        <p14:creationId xmlns:p14="http://schemas.microsoft.com/office/powerpoint/2010/main" val="3732338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866</TotalTime>
  <Words>2680</Words>
  <Application>Microsoft Office PowerPoint</Application>
  <PresentationFormat>Předvádění na obrazovce (16:9)</PresentationFormat>
  <Paragraphs>218</Paragraphs>
  <Slides>28</Slides>
  <Notes>0</Notes>
  <HiddenSlides>0</HiddenSlides>
  <MMClips>0</MMClips>
  <ScaleCrop>false</ScaleCrop>
  <HeadingPairs>
    <vt:vector size="4" baseType="variant">
      <vt:variant>
        <vt:lpstr>Motiv</vt:lpstr>
      </vt:variant>
      <vt:variant>
        <vt:i4>1</vt:i4>
      </vt:variant>
      <vt:variant>
        <vt:lpstr>Nadpisy snímků</vt:lpstr>
      </vt:variant>
      <vt:variant>
        <vt:i4>28</vt:i4>
      </vt:variant>
    </vt:vector>
  </HeadingPairs>
  <TitlesOfParts>
    <vt:vector size="29" baseType="lpstr">
      <vt:lpstr>Motiv systému Office</vt:lpstr>
      <vt:lpstr>Prezentace aplikace PowerPoint</vt:lpstr>
      <vt:lpstr>PRAŽSKÉ DEFENESTRACE</vt:lpstr>
      <vt:lpstr>PRAŽSKÉ DEFENESTRACE ÚVOD – VYSVĚTLENÍ POJMU</vt:lpstr>
      <vt:lpstr>PRAŽSKÉ DEFENESTRACE ÚVOD – ČESKÁ PROSLULOST</vt:lpstr>
      <vt:lpstr>PRAŽSKÉ DEFENESTRACE PRVNÍ PRAŽSKÁ DEFENESTRACE</vt:lpstr>
      <vt:lpstr>PRAŽSKÉ DEFENESTRACE PŘEDDEFENESTRAČNÍ SITUACE </vt:lpstr>
      <vt:lpstr>PRAŽSKÉ DEFENESTRACE DEFENESTRAČNÍ AKT </vt:lpstr>
      <vt:lpstr>PRAŽSKÉ DEFENESTRACE DEFENESTRAČNÍ AKT </vt:lpstr>
      <vt:lpstr>PRAŽSKÉ DEFENESTRACE DEFENESTRAČNÍ AKT </vt:lpstr>
      <vt:lpstr>PRAŽSKÉ DEFENESTRACE DEFENESTRAČNÍ DŮSLEDKY </vt:lpstr>
      <vt:lpstr>PRAŽSKÉ DEFENESTRACE DRUHÁ PRAŽSKÁ DEFENESTRACE </vt:lpstr>
      <vt:lpstr>PRAŽSKÉ DEFENESTRACE PŘEDDEFENESTRAČNÍ SITUACE </vt:lpstr>
      <vt:lpstr>PRAŽSKÉ DEFENESTRACE DEFENESTRAČNÍ AKT </vt:lpstr>
      <vt:lpstr>PRAŽSKÉ DEFENESTRACE DEFENESTRAČNÍ AKT </vt:lpstr>
      <vt:lpstr>PRAŽSKÉ DEFENESTRACE DEFENESTRAČNÍ DŮSLEDKY </vt:lpstr>
      <vt:lpstr>PRAŽSKÉ DEFENESTRACE DRUHÁ PRAŽSKÁ DEFENESTRACE </vt:lpstr>
      <vt:lpstr>PRAŽSKÉ DEFENESTRACE PŘEDDEFENESTRAČNÍ SITUACE </vt:lpstr>
      <vt:lpstr>PRAŽSKÉ DEFENESTRACE PŘEDDEFENESTRAČNÍ SITUACE </vt:lpstr>
      <vt:lpstr>PRAŽSKÉ DEFENESTRACE DEFENESTRAČNÍ AKT </vt:lpstr>
      <vt:lpstr>PRAŽSKÉ DEFENESTRACE DEFENESTRAČNÍ AKT </vt:lpstr>
      <vt:lpstr>PRAŽSKÉ DEFENESTRACE DEFENESTRAČNÍ AKT </vt:lpstr>
      <vt:lpstr>PRAŽSKÉ DEFENESTRACE DEFENESTRAČNÍ AKT </vt:lpstr>
      <vt:lpstr>PRAŽSKÉ DEFENESTRACE DEFENESTRAČNÍ DŮSLEDKY </vt:lpstr>
      <vt:lpstr>PRAŽSKÉ DEFENESTRACE JEŠTĚ JEDNO PRAŽSKÉ OKNO </vt:lpstr>
      <vt:lpstr>PRAŽSKÉ DEFENESTRACE JEŠTĚ JEDNO PRAŽSKÉ OKNO </vt:lpstr>
      <vt:lpstr>PRAŽSKÉ DEFENESTRACE </vt:lpstr>
      <vt:lpstr>PRAŽSKÉ DEFENESTRACE ZDROJE</vt:lpstr>
      <vt:lpstr>PRAŽSKÉ DEFENESTRACE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Dušan</dc:creator>
  <cp:lastModifiedBy>Dušan</cp:lastModifiedBy>
  <cp:revision>106</cp:revision>
  <dcterms:created xsi:type="dcterms:W3CDTF">2014-04-05T17:27:46Z</dcterms:created>
  <dcterms:modified xsi:type="dcterms:W3CDTF">2014-04-06T20:58:41Z</dcterms:modified>
</cp:coreProperties>
</file>