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9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69" autoAdjust="0"/>
    <p:restoredTop sz="86441" autoAdjust="0"/>
  </p:normalViewPr>
  <p:slideViewPr>
    <p:cSldViewPr>
      <p:cViewPr varScale="1">
        <p:scale>
          <a:sx n="101" d="100"/>
          <a:sy n="101" d="100"/>
        </p:scale>
        <p:origin x="-191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902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E3E7FF-854F-4A7D-B28A-F64B72791D11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7D8E4F-6422-45E4-B911-BD82812E47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036474-2229-4EB3-B597-9D47E45D1704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790B4-A583-4768-BE0B-564945F8DA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467EBA-8CCB-43A5-AA4D-B6703C7DAFBC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89C6E-90AE-4E3F-A944-BFA817AF25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DF217D-B007-4CC1-854F-334685C248AC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E49608-6D71-4066-8303-592274E24F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92C9BF-B26F-4062-B0E0-08E3A4FD2F26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43C2A-6243-4726-BD99-AB11D66E67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84E7D-9848-419E-874A-5E0C227A8E36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B2B72E-013E-445A-88A2-9A0A09F638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6A86D2-D277-4563-ACD1-7A9BD511390B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F0F900-26E2-491F-BC7A-D7FFA447CD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840E10-0AB3-45A1-9ADD-6997E229504F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7FAEC-93E2-4AB7-8D71-A6ECBE3C80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D4C5FD-D2E0-41F3-BD38-5F1B99E18694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9048B2-AB76-4B76-8BF4-CCF77EB057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2D93CE-CC74-4B0F-893F-4B5E80CE94EF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68F-75F7-4656-8F00-94495A8ED6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348155-9805-4CFE-B698-0A482C0E2059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DA49CA-609E-4F8B-926E-39D3A35A60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764747"/>
            </a:gs>
            <a:gs pos="100000">
              <a:srgbClr val="FF9999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C2A8F69-34DC-44CB-83D8-E527D9C40CB3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352308F-E587-4093-A927-987ABE0789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39975" y="0"/>
            <a:ext cx="4398963" cy="6623050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2339975" y="6236374"/>
            <a:ext cx="2520280" cy="2308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900"/>
              <a:t>Zdroj obrázků: www.office.microsoft.com</a:t>
            </a:r>
            <a:endParaRPr lang="cs-CZ" sz="9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685800" y="500063"/>
            <a:ext cx="7772400" cy="1571625"/>
          </a:xfrm>
        </p:spPr>
        <p:txBody>
          <a:bodyPr/>
          <a:lstStyle/>
          <a:p>
            <a:pPr eaLnBrk="1" hangingPunct="1"/>
            <a:r>
              <a:rPr lang="cs-CZ" sz="4000" b="1" dirty="0" smtClean="0">
                <a:solidFill>
                  <a:srgbClr val="7030A0"/>
                </a:solidFill>
              </a:rPr>
              <a:t>Sociální pozice a role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75" y="1643063"/>
            <a:ext cx="7786688" cy="42862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4339" name="Picture 2" descr="C:\Users\gabka\AppData\Local\Microsoft\Windows\Temporary Internet Files\Content.IE5\O31KRJ07\MC90041217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2000250"/>
            <a:ext cx="3500437" cy="3786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3" descr="C:\Users\gabka\AppData\Local\Microsoft\Windows\Temporary Internet Files\Content.IE5\259U785J\MC90039807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85875" y="2214563"/>
            <a:ext cx="2928938" cy="357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b="1" dirty="0" smtClean="0">
                <a:solidFill>
                  <a:srgbClr val="7030A0"/>
                </a:solidFill>
              </a:rPr>
              <a:t>SOCIÁLNÍ POZICE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88" y="1285874"/>
            <a:ext cx="8572500" cy="5286397"/>
          </a:xfrm>
        </p:spPr>
        <p:txBody>
          <a:bodyPr rtlCol="0">
            <a:normAutofit fontScale="77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500" dirty="0" smtClean="0"/>
              <a:t>= </a:t>
            </a:r>
            <a:r>
              <a:rPr lang="cs-CZ" sz="4100" dirty="0" smtClean="0"/>
              <a:t>naše místo v sociální skupině</a:t>
            </a:r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sz="4100" dirty="0" smtClean="0"/>
              <a:t>v životě zaujímáme řadu pozic – dcera, syn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100" dirty="0"/>
              <a:t> </a:t>
            </a:r>
            <a:r>
              <a:rPr lang="cs-CZ" sz="4100" dirty="0" smtClean="0"/>
              <a:t>                                                          -  matka, otec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100" dirty="0"/>
              <a:t> </a:t>
            </a:r>
            <a:r>
              <a:rPr lang="cs-CZ" sz="4100" dirty="0" smtClean="0"/>
              <a:t>                                                          -  student(</a:t>
            </a:r>
            <a:r>
              <a:rPr lang="cs-CZ" sz="4100" dirty="0" err="1" smtClean="0"/>
              <a:t>ka</a:t>
            </a:r>
            <a:r>
              <a:rPr lang="cs-CZ" sz="4100" dirty="0" smtClean="0"/>
              <a:t>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100" dirty="0"/>
              <a:t> </a:t>
            </a:r>
            <a:r>
              <a:rPr lang="cs-CZ" sz="4100" dirty="0" smtClean="0"/>
              <a:t>                                                          -  učitel(</a:t>
            </a:r>
            <a:r>
              <a:rPr lang="cs-CZ" sz="4100" dirty="0" err="1" smtClean="0"/>
              <a:t>ka</a:t>
            </a:r>
            <a:r>
              <a:rPr lang="cs-CZ" sz="4100" dirty="0" smtClean="0"/>
              <a:t>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41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41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41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100" dirty="0" smtClean="0"/>
              <a:t>   Významnou roli v rozdělení pozic hraje: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100" dirty="0" smtClean="0"/>
              <a:t>   pohlaví, věk, příslušnost, vzdělání……</a:t>
            </a:r>
            <a:endParaRPr lang="cs-CZ" sz="4100" dirty="0"/>
          </a:p>
        </p:txBody>
      </p:sp>
      <p:pic>
        <p:nvPicPr>
          <p:cNvPr id="15363" name="Picture 3" descr="C:\Users\gabka\AppData\Local\Microsoft\Windows\Temporary Internet Files\Content.IE5\LO0WN5S3\MC9003890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2857496"/>
            <a:ext cx="3714750" cy="257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b="1" dirty="0" smtClean="0">
                <a:solidFill>
                  <a:srgbClr val="7030A0"/>
                </a:solidFill>
              </a:rPr>
              <a:t>SOCIÁLNÍ ROLE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571500" y="1214438"/>
            <a:ext cx="8358188" cy="5357812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dirty="0" smtClean="0"/>
              <a:t>= </a:t>
            </a:r>
            <a:r>
              <a:rPr lang="cs-CZ" b="1" dirty="0" smtClean="0"/>
              <a:t>vzorec chování, který je vlastní určitému postavení ve společnosti</a:t>
            </a:r>
          </a:p>
          <a:p>
            <a:pPr eaLnBrk="1" hangingPunct="1">
              <a:buFont typeface="Arial" charset="0"/>
              <a:buNone/>
            </a:pPr>
            <a:endParaRPr lang="cs-CZ" b="1" dirty="0" smtClean="0"/>
          </a:p>
          <a:p>
            <a:pPr eaLnBrk="1" hangingPunct="1">
              <a:buFont typeface="Arial" charset="0"/>
              <a:buNone/>
            </a:pPr>
            <a:r>
              <a:rPr lang="cs-CZ" dirty="0" smtClean="0"/>
              <a:t>= </a:t>
            </a:r>
            <a:r>
              <a:rPr lang="cs-CZ" b="1" dirty="0" smtClean="0"/>
              <a:t>očekáváme jednání v dané pozici</a:t>
            </a:r>
          </a:p>
          <a:p>
            <a:pPr eaLnBrk="1" hangingPunct="1">
              <a:buFont typeface="Arial" charset="0"/>
              <a:buNone/>
            </a:pPr>
            <a:endParaRPr lang="cs-CZ" dirty="0" smtClean="0"/>
          </a:p>
          <a:p>
            <a:pPr eaLnBrk="1" hangingPunct="1">
              <a:buFont typeface="Arial" charset="0"/>
              <a:buNone/>
            </a:pPr>
            <a:r>
              <a:rPr lang="cs-CZ" b="1" dirty="0" smtClean="0"/>
              <a:t>Vůči každé roli máme </a:t>
            </a:r>
          </a:p>
          <a:p>
            <a:pPr eaLnBrk="1" hangingPunct="1">
              <a:buFont typeface="Arial" charset="0"/>
              <a:buNone/>
            </a:pPr>
            <a:r>
              <a:rPr lang="cs-CZ" b="1" dirty="0" smtClean="0"/>
              <a:t>nějaké očekávání.                   </a:t>
            </a:r>
            <a:endParaRPr lang="cs-CZ" dirty="0" smtClean="0"/>
          </a:p>
        </p:txBody>
      </p:sp>
      <p:pic>
        <p:nvPicPr>
          <p:cNvPr id="16387" name="Picture 2" descr="C:\Users\gabka\AppData\Local\Microsoft\Windows\Temporary Internet Files\Content.IE5\O31KRJ07\MC9003207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86375" y="3786188"/>
            <a:ext cx="3143250" cy="264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dirty="0" smtClean="0"/>
              <a:t>Př. – od matky očekáváme,že bude milovat své                 děti,odměňovat a trestat je podle jejich,   chování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/>
              <a:t>      - od policisty očekáváme, že bude hlídat  dodržování pořádku</a:t>
            </a:r>
          </a:p>
          <a:p>
            <a:pPr eaLnBrk="1" hangingPunct="1">
              <a:buFont typeface="Arial" charset="0"/>
              <a:buNone/>
            </a:pPr>
            <a:endParaRPr lang="cs-CZ" dirty="0" smtClean="0"/>
          </a:p>
          <a:p>
            <a:pPr eaLnBrk="1" hangingPunct="1">
              <a:buFont typeface="Arial" charset="0"/>
              <a:buNone/>
            </a:pPr>
            <a:r>
              <a:rPr lang="cs-CZ" b="1" dirty="0" smtClean="0"/>
              <a:t>Ve dvojici si žáci vymyslí dva svoje příklady a pak je řeknou třídě.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rgbClr val="7030A0"/>
                </a:solidFill>
              </a:rPr>
              <a:t>Sociálním rolím se učíme v procesu</a:t>
            </a:r>
            <a:br>
              <a:rPr lang="cs-CZ" dirty="0" smtClean="0">
                <a:solidFill>
                  <a:srgbClr val="7030A0"/>
                </a:solidFill>
              </a:rPr>
            </a:br>
            <a:r>
              <a:rPr lang="cs-CZ" b="1" dirty="0" smtClean="0">
                <a:solidFill>
                  <a:srgbClr val="7030A0"/>
                </a:solidFill>
              </a:rPr>
              <a:t>SOCIALIZACE.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3050"/>
            <a:ext cx="8229600" cy="4483113"/>
          </a:xfrm>
        </p:spPr>
        <p:txBody>
          <a:bodyPr/>
          <a:lstStyle/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je proces začleňování člověka do společnosti</a:t>
            </a:r>
          </a:p>
          <a:p>
            <a:pPr eaLnBrk="1" hangingPunct="1">
              <a:buFont typeface="Arial" charset="0"/>
              <a:buNone/>
            </a:pPr>
            <a:endParaRPr lang="cs-CZ" dirty="0" smtClean="0"/>
          </a:p>
          <a:p>
            <a:pPr eaLnBrk="1" hangingPunct="1"/>
            <a:r>
              <a:rPr lang="cs-CZ" dirty="0" smtClean="0"/>
              <a:t>celoživotní proces, lidé se učí přizpůsobovat</a:t>
            </a:r>
          </a:p>
          <a:p>
            <a:pPr eaLnBrk="1" hangingPunct="1">
              <a:buFont typeface="Arial" charset="0"/>
              <a:buNone/>
            </a:pPr>
            <a:endParaRPr lang="cs-CZ" dirty="0" smtClean="0"/>
          </a:p>
          <a:p>
            <a:pPr eaLnBrk="1" hangingPunct="1"/>
            <a:r>
              <a:rPr lang="cs-CZ" dirty="0" smtClean="0"/>
              <a:t>nejsilněji působí v dětství</a:t>
            </a:r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b="1" dirty="0" smtClean="0">
                <a:solidFill>
                  <a:srgbClr val="7030A0"/>
                </a:solidFill>
              </a:rPr>
              <a:t>Druhy socializace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357828"/>
          </a:xfrm>
        </p:spPr>
        <p:txBody>
          <a:bodyPr/>
          <a:lstStyle/>
          <a:p>
            <a:pPr marL="514350" indent="-514350" eaLnBrk="1" hangingPunct="1">
              <a:buFont typeface="Arial" charset="0"/>
              <a:buAutoNum type="arabicPeriod"/>
            </a:pPr>
            <a:r>
              <a:rPr lang="cs-CZ" b="1" dirty="0" smtClean="0"/>
              <a:t>PRIMÁRNÍ </a:t>
            </a:r>
          </a:p>
          <a:p>
            <a:pPr marL="514350" indent="-514350" eaLnBrk="1" hangingPunct="1">
              <a:buFont typeface="Arial" charset="0"/>
              <a:buAutoNum type="arabicPeriod"/>
            </a:pPr>
            <a:r>
              <a:rPr lang="cs-CZ" b="1" dirty="0" smtClean="0"/>
              <a:t>SEKUNDÁRNÍ  </a:t>
            </a:r>
            <a:r>
              <a:rPr lang="cs-CZ" dirty="0" smtClean="0"/>
              <a:t>     </a:t>
            </a:r>
          </a:p>
          <a:p>
            <a:pPr marL="514350" indent="-514350" eaLnBrk="1" hangingPunct="1">
              <a:buFont typeface="Arial" charset="0"/>
              <a:buAutoNum type="arabicPeriod"/>
            </a:pPr>
            <a:r>
              <a:rPr lang="cs-CZ" b="1" dirty="0" smtClean="0"/>
              <a:t>TERCIÁLNÍ</a:t>
            </a:r>
          </a:p>
          <a:p>
            <a:pPr marL="514350" indent="-514350" eaLnBrk="1" hangingPunct="1">
              <a:buNone/>
            </a:pPr>
            <a:endParaRPr lang="cs-CZ" dirty="0" smtClean="0"/>
          </a:p>
          <a:p>
            <a:pPr marL="514350" indent="-514350" eaLnBrk="1" hangingPunct="1">
              <a:buFont typeface="Arial" charset="0"/>
              <a:buAutoNum type="arabicPeriod"/>
            </a:pPr>
            <a:endParaRPr lang="cs-CZ" dirty="0" smtClean="0"/>
          </a:p>
          <a:p>
            <a:pPr marL="514350" indent="-514350" eaLnBrk="1" hangingPunct="1">
              <a:buFont typeface="Arial" charset="0"/>
              <a:buAutoNum type="arabicPeriod"/>
            </a:pPr>
            <a:endParaRPr lang="cs-CZ" dirty="0" smtClean="0"/>
          </a:p>
          <a:p>
            <a:pPr marL="514350" indent="-514350" eaLnBrk="1" hangingPunct="1">
              <a:buFont typeface="Arial" charset="0"/>
              <a:buAutoNum type="arabicPeriod"/>
            </a:pPr>
            <a:endParaRPr lang="cs-CZ" dirty="0" smtClean="0"/>
          </a:p>
          <a:p>
            <a:pPr marL="514350" indent="-514350" eaLnBrk="1" hangingPunct="1">
              <a:buFont typeface="Arial" charset="0"/>
              <a:buNone/>
            </a:pPr>
            <a:r>
              <a:rPr lang="cs-CZ" dirty="0" smtClean="0"/>
              <a:t>                                               </a:t>
            </a:r>
            <a:r>
              <a:rPr lang="cs-CZ" b="1" dirty="0" smtClean="0"/>
              <a:t>Jaký je rozdíl? </a:t>
            </a:r>
          </a:p>
          <a:p>
            <a:pPr marL="514350" indent="-514350" eaLnBrk="1" hangingPunct="1">
              <a:buFont typeface="Arial" charset="0"/>
              <a:buNone/>
            </a:pPr>
            <a:r>
              <a:rPr lang="cs-CZ" dirty="0" smtClean="0"/>
              <a:t>                                       </a:t>
            </a:r>
            <a:endParaRPr lang="cs-CZ" b="1" dirty="0" smtClean="0"/>
          </a:p>
        </p:txBody>
      </p:sp>
      <p:pic>
        <p:nvPicPr>
          <p:cNvPr id="19459" name="Picture 5" descr="C:\Users\gabka\AppData\Local\Microsoft\Windows\Temporary Internet Files\Content.IE5\259U785J\MC90044043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7750" y="1357313"/>
            <a:ext cx="3286125" cy="328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7" descr="C:\Users\gabka\AppData\Local\Microsoft\Windows\Temporary Internet Files\Content.IE5\SLNS1WX0\MC90005693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3357562"/>
            <a:ext cx="3786187" cy="300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b="1" dirty="0" smtClean="0">
                <a:solidFill>
                  <a:srgbClr val="7030A0"/>
                </a:solidFill>
              </a:rPr>
              <a:t>Primární socializace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probíhá nejčastěji v rodině, kde dítě získává základní návyky, způsoby komunikace a učí se normám, trvá zhruba do 3let věku dítěte</a:t>
            </a:r>
          </a:p>
        </p:txBody>
      </p:sp>
      <p:pic>
        <p:nvPicPr>
          <p:cNvPr id="20483" name="Picture 4" descr="C:\Users\gabka\AppData\Local\Microsoft\Windows\Temporary Internet Files\Content.IE5\259U785J\MP90044838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25" y="3214688"/>
            <a:ext cx="2286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5" descr="C:\Users\gabka\AppData\Local\Microsoft\Windows\Temporary Internet Files\Content.IE5\SLNS1WX0\MP90044841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13" y="3214688"/>
            <a:ext cx="4714875" cy="314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b="1" dirty="0" smtClean="0">
                <a:solidFill>
                  <a:srgbClr val="7030A0"/>
                </a:solidFill>
              </a:rPr>
              <a:t>Sekundární socializace</a:t>
            </a:r>
            <a:endParaRPr lang="cs-CZ" sz="4000" b="1" dirty="0" smtClean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75"/>
            <a:ext cx="8229600" cy="5572125"/>
          </a:xfrm>
        </p:spPr>
        <p:txBody>
          <a:bodyPr/>
          <a:lstStyle/>
          <a:p>
            <a:pPr eaLnBrk="1" hangingPunct="1"/>
            <a:r>
              <a:rPr lang="cs-CZ" dirty="0" smtClean="0"/>
              <a:t>probíhá po 3 roku, už neprobíhá jen v rodině, ale i dalších skupinách, jejichž členem se postupně stává</a:t>
            </a:r>
          </a:p>
        </p:txBody>
      </p:sp>
      <p:pic>
        <p:nvPicPr>
          <p:cNvPr id="21507" name="Picture 4" descr="C:\Users\gabka\AppData\Local\Microsoft\Windows\Temporary Internet Files\Content.IE5\259U785J\MC900056680[2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88" y="3286125"/>
            <a:ext cx="2500312" cy="250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Picture 5" descr="C:\Users\gabka\AppData\Local\Microsoft\Windows\Temporary Internet Files\Content.IE5\259U785J\MP900439406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7750" y="2500313"/>
            <a:ext cx="3357563" cy="3767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err="1" smtClean="0">
                <a:solidFill>
                  <a:srgbClr val="7030A0"/>
                </a:solidFill>
              </a:rPr>
              <a:t>Terciální</a:t>
            </a:r>
            <a:r>
              <a:rPr lang="cs-CZ" sz="4000" b="1" dirty="0" smtClean="0">
                <a:solidFill>
                  <a:srgbClr val="7030A0"/>
                </a:solidFill>
              </a:rPr>
              <a:t> socializace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probíhá v dospělosti</a:t>
            </a:r>
          </a:p>
          <a:p>
            <a:r>
              <a:rPr lang="cs-CZ" dirty="0" err="1" smtClean="0"/>
              <a:t>prokreační</a:t>
            </a:r>
            <a:r>
              <a:rPr lang="cs-CZ" dirty="0" smtClean="0"/>
              <a:t> rodina</a:t>
            </a:r>
          </a:p>
          <a:p>
            <a:r>
              <a:rPr lang="cs-CZ" dirty="0" smtClean="0"/>
              <a:t>práce</a:t>
            </a:r>
            <a:endParaRPr lang="cs-CZ" dirty="0"/>
          </a:p>
        </p:txBody>
      </p:sp>
      <p:pic>
        <p:nvPicPr>
          <p:cNvPr id="1026" name="Picture 2" descr="C:\Users\gabka\AppData\Local\Microsoft\Windows\Temporary Internet Files\Content.IE5\DQL5YNUU\MP90030290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7752" y="1928802"/>
            <a:ext cx="3657600" cy="2786082"/>
          </a:xfrm>
          <a:prstGeom prst="rect">
            <a:avLst/>
          </a:prstGeom>
          <a:noFill/>
        </p:spPr>
      </p:pic>
      <p:pic>
        <p:nvPicPr>
          <p:cNvPr id="1031" name="Picture 7" descr="C:\Users\gabka\AppData\Local\Microsoft\Windows\Temporary Internet Files\Content.IE5\4MGLKWDS\MP90043049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3286124"/>
            <a:ext cx="3714752" cy="32861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b="1" dirty="0" smtClean="0">
                <a:solidFill>
                  <a:srgbClr val="7030A0"/>
                </a:solidFill>
              </a:rPr>
              <a:t>Doplň správně: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základní role</a:t>
            </a:r>
          </a:p>
          <a:p>
            <a:pPr eaLnBrk="1" hangingPunct="1"/>
            <a:r>
              <a:rPr lang="cs-CZ" dirty="0" smtClean="0"/>
              <a:t>profesní role</a:t>
            </a:r>
          </a:p>
          <a:p>
            <a:pPr eaLnBrk="1" hangingPunct="1"/>
            <a:r>
              <a:rPr lang="cs-CZ" dirty="0" smtClean="0"/>
              <a:t>role ve volném čase</a:t>
            </a:r>
          </a:p>
          <a:p>
            <a:pPr eaLnBrk="1" hangingPunct="1">
              <a:buFont typeface="Arial" charset="0"/>
              <a:buNone/>
            </a:pPr>
            <a:endParaRPr lang="cs-CZ" dirty="0" smtClean="0"/>
          </a:p>
          <a:p>
            <a:pPr eaLnBrk="1" hangingPunct="1">
              <a:buFontTx/>
              <a:buChar char="-"/>
            </a:pPr>
            <a:r>
              <a:rPr lang="cs-CZ" dirty="0" smtClean="0"/>
              <a:t>jsou spojeny s kvalifikací</a:t>
            </a:r>
          </a:p>
          <a:p>
            <a:pPr eaLnBrk="1" hangingPunct="1">
              <a:buFontTx/>
              <a:buChar char="-"/>
            </a:pPr>
            <a:r>
              <a:rPr lang="cs-CZ" dirty="0" smtClean="0"/>
              <a:t>jsou rekreační a politické</a:t>
            </a:r>
          </a:p>
          <a:p>
            <a:pPr eaLnBrk="1" hangingPunct="1">
              <a:buFontTx/>
              <a:buChar char="-"/>
            </a:pPr>
            <a:r>
              <a:rPr lang="cs-CZ" dirty="0" smtClean="0"/>
              <a:t>jsou dány pohlavím a věkem</a:t>
            </a:r>
          </a:p>
        </p:txBody>
      </p:sp>
      <p:pic>
        <p:nvPicPr>
          <p:cNvPr id="22531" name="Picture 2" descr="C:\Users\gabka\AppData\Local\Microsoft\Windows\Temporary Internet Files\Content.IE5\O31KRJ07\MC90031853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3500" y="1857375"/>
            <a:ext cx="3143250" cy="321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b="1" dirty="0" smtClean="0">
                <a:solidFill>
                  <a:srgbClr val="FF0000"/>
                </a:solidFill>
              </a:rPr>
              <a:t>Správné řešení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17663"/>
            <a:ext cx="8229600" cy="4525962"/>
          </a:xfrm>
        </p:spPr>
        <p:txBody>
          <a:bodyPr/>
          <a:lstStyle/>
          <a:p>
            <a:pPr eaLnBrk="1" hangingPunct="1"/>
            <a:endParaRPr lang="cs-CZ" dirty="0" smtClean="0">
              <a:solidFill>
                <a:srgbClr val="C00000"/>
              </a:solidFill>
            </a:endParaRPr>
          </a:p>
          <a:p>
            <a:pPr eaLnBrk="1" hangingPunct="1"/>
            <a:r>
              <a:rPr lang="cs-CZ" dirty="0" smtClean="0">
                <a:solidFill>
                  <a:srgbClr val="C00000"/>
                </a:solidFill>
              </a:rPr>
              <a:t>Základní role jsou dány pohlavím a věkem.</a:t>
            </a:r>
          </a:p>
          <a:p>
            <a:pPr eaLnBrk="1" hangingPunct="1">
              <a:buFont typeface="Arial" charset="0"/>
              <a:buNone/>
            </a:pPr>
            <a:endParaRPr lang="cs-CZ" dirty="0" smtClean="0"/>
          </a:p>
          <a:p>
            <a:pPr eaLnBrk="1" hangingPunct="1"/>
            <a:r>
              <a:rPr lang="cs-CZ" dirty="0" smtClean="0">
                <a:solidFill>
                  <a:srgbClr val="C00000"/>
                </a:solidFill>
              </a:rPr>
              <a:t>Profesní role jsou spojeny s kvalifikací.</a:t>
            </a:r>
          </a:p>
          <a:p>
            <a:pPr eaLnBrk="1" hangingPunct="1">
              <a:buFont typeface="Arial" charset="0"/>
              <a:buNone/>
            </a:pPr>
            <a:endParaRPr lang="cs-CZ" dirty="0" smtClean="0"/>
          </a:p>
          <a:p>
            <a:pPr eaLnBrk="1" hangingPunct="1"/>
            <a:r>
              <a:rPr lang="cs-CZ" dirty="0" smtClean="0">
                <a:solidFill>
                  <a:srgbClr val="C00000"/>
                </a:solidFill>
              </a:rPr>
              <a:t>Role ve volném čase jsou rekreační a politické</a:t>
            </a:r>
            <a:r>
              <a:rPr lang="cs-CZ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b="1" dirty="0" smtClean="0">
                <a:solidFill>
                  <a:srgbClr val="7030A0"/>
                </a:solidFill>
              </a:rPr>
              <a:t>Doplň správně pozice ve skupině: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38"/>
            <a:ext cx="8229600" cy="5429272"/>
          </a:xfrm>
        </p:spPr>
        <p:txBody>
          <a:bodyPr/>
          <a:lstStyle/>
          <a:p>
            <a:pPr eaLnBrk="1" hangingPunct="1"/>
            <a:r>
              <a:rPr lang="cs-CZ" sz="2800" dirty="0" smtClean="0"/>
              <a:t>star ( hvězda )</a:t>
            </a:r>
          </a:p>
          <a:p>
            <a:pPr eaLnBrk="1" hangingPunct="1"/>
            <a:r>
              <a:rPr lang="cs-CZ" sz="2800" dirty="0" smtClean="0"/>
              <a:t>izolovaná ( outsider )</a:t>
            </a:r>
          </a:p>
          <a:p>
            <a:pPr eaLnBrk="1" hangingPunct="1"/>
            <a:r>
              <a:rPr lang="cs-CZ" sz="2800" dirty="0" smtClean="0"/>
              <a:t>odmítaná osoba</a:t>
            </a:r>
          </a:p>
          <a:p>
            <a:pPr eaLnBrk="1" hangingPunct="1"/>
            <a:r>
              <a:rPr lang="cs-CZ" sz="2800" dirty="0" smtClean="0"/>
              <a:t>rovnocenná osoba</a:t>
            </a:r>
          </a:p>
          <a:p>
            <a:pPr eaLnBrk="1" hangingPunct="1"/>
            <a:r>
              <a:rPr lang="cs-CZ" sz="2800" dirty="0" smtClean="0"/>
              <a:t>beta postavení</a:t>
            </a:r>
          </a:p>
          <a:p>
            <a:pPr eaLnBrk="1" hangingPunct="1">
              <a:buFontTx/>
              <a:buChar char="-"/>
            </a:pPr>
            <a:r>
              <a:rPr lang="cs-CZ" sz="2800" dirty="0" smtClean="0"/>
              <a:t>je „</a:t>
            </a:r>
            <a:r>
              <a:rPr lang="cs-CZ" sz="2800" dirty="0" err="1" smtClean="0"/>
              <a:t>mimostojící</a:t>
            </a:r>
            <a:r>
              <a:rPr lang="cs-CZ" sz="2800" dirty="0" smtClean="0"/>
              <a:t> „ osoba</a:t>
            </a:r>
          </a:p>
          <a:p>
            <a:pPr eaLnBrk="1" hangingPunct="1">
              <a:buFontTx/>
              <a:buChar char="-"/>
            </a:pPr>
            <a:r>
              <a:rPr lang="cs-CZ" sz="2800" dirty="0" smtClean="0"/>
              <a:t>je osoba populární</a:t>
            </a:r>
          </a:p>
          <a:p>
            <a:pPr eaLnBrk="1" hangingPunct="1">
              <a:buFontTx/>
              <a:buChar char="-"/>
            </a:pPr>
            <a:r>
              <a:rPr lang="cs-CZ" sz="2800" dirty="0" smtClean="0"/>
              <a:t>s průměrnými volbami má postavení souřadné</a:t>
            </a:r>
          </a:p>
          <a:p>
            <a:pPr eaLnBrk="1" hangingPunct="1">
              <a:buFontTx/>
              <a:buChar char="-"/>
            </a:pPr>
            <a:r>
              <a:rPr lang="cs-CZ" sz="2800" dirty="0" smtClean="0"/>
              <a:t>dostává pouze negativní volby</a:t>
            </a:r>
          </a:p>
          <a:p>
            <a:pPr eaLnBrk="1" hangingPunct="1">
              <a:buFontTx/>
              <a:buChar char="-"/>
            </a:pPr>
            <a:r>
              <a:rPr lang="cs-CZ" sz="2800" dirty="0" smtClean="0"/>
              <a:t>je uznáván jako expert či zkušenější bratr nebo sestra</a:t>
            </a:r>
          </a:p>
          <a:p>
            <a:pPr eaLnBrk="1" hangingPunct="1"/>
            <a:endParaRPr lang="cs-CZ" dirty="0" smtClean="0"/>
          </a:p>
        </p:txBody>
      </p:sp>
      <p:pic>
        <p:nvPicPr>
          <p:cNvPr id="24579" name="Picture 2" descr="C:\Users\gabka\AppData\Local\Microsoft\Windows\Temporary Internet Files\Content.IE5\SLNS1WX0\MC90039696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0688" y="1214438"/>
            <a:ext cx="2786062" cy="335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b="1" dirty="0" smtClean="0">
                <a:solidFill>
                  <a:srgbClr val="FF0000"/>
                </a:solidFill>
              </a:rPr>
              <a:t>Správné řešení: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50"/>
          </a:xfrm>
        </p:spPr>
        <p:txBody>
          <a:bodyPr/>
          <a:lstStyle/>
          <a:p>
            <a:pPr eaLnBrk="1" hangingPunct="1"/>
            <a:r>
              <a:rPr lang="cs-CZ" dirty="0" smtClean="0">
                <a:solidFill>
                  <a:srgbClr val="C00000"/>
                </a:solidFill>
              </a:rPr>
              <a:t>Star je osoba populární.</a:t>
            </a:r>
          </a:p>
          <a:p>
            <a:pPr eaLnBrk="1" hangingPunct="1"/>
            <a:r>
              <a:rPr lang="cs-CZ" dirty="0" smtClean="0">
                <a:solidFill>
                  <a:srgbClr val="C00000"/>
                </a:solidFill>
              </a:rPr>
              <a:t>Izolovaná je „ </a:t>
            </a:r>
            <a:r>
              <a:rPr lang="cs-CZ" dirty="0" err="1" smtClean="0">
                <a:solidFill>
                  <a:srgbClr val="C00000"/>
                </a:solidFill>
              </a:rPr>
              <a:t>mimostojící</a:t>
            </a:r>
            <a:r>
              <a:rPr lang="cs-CZ" dirty="0" smtClean="0">
                <a:solidFill>
                  <a:srgbClr val="C00000"/>
                </a:solidFill>
              </a:rPr>
              <a:t> „ osoba.</a:t>
            </a:r>
          </a:p>
          <a:p>
            <a:pPr eaLnBrk="1" hangingPunct="1"/>
            <a:r>
              <a:rPr lang="cs-CZ" dirty="0" smtClean="0">
                <a:solidFill>
                  <a:srgbClr val="C00000"/>
                </a:solidFill>
              </a:rPr>
              <a:t>Odmítaná osoba dostává pouze negativní volby.</a:t>
            </a:r>
          </a:p>
          <a:p>
            <a:pPr eaLnBrk="1" hangingPunct="1"/>
            <a:r>
              <a:rPr lang="cs-CZ" dirty="0" smtClean="0">
                <a:solidFill>
                  <a:srgbClr val="C00000"/>
                </a:solidFill>
              </a:rPr>
              <a:t>Rovnocenná osoba s průměrnými volbami má postavení souřadné.</a:t>
            </a:r>
          </a:p>
          <a:p>
            <a:pPr eaLnBrk="1" hangingPunct="1"/>
            <a:r>
              <a:rPr lang="cs-CZ" dirty="0" smtClean="0">
                <a:solidFill>
                  <a:srgbClr val="C00000"/>
                </a:solidFill>
              </a:rPr>
              <a:t>Beta postavení  zaujímá jedinec, který je uznáván jako expert či zkušenější bratr nebo sestra.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358</Words>
  <Application>Microsoft Office PowerPoint</Application>
  <PresentationFormat>Předvádění na obrazovce (4:3)</PresentationFormat>
  <Paragraphs>82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Sociální pozice a role</vt:lpstr>
      <vt:lpstr>SOCIÁLNÍ POZICE</vt:lpstr>
      <vt:lpstr>SOCIÁLNÍ ROLE</vt:lpstr>
      <vt:lpstr>Prezentace aplikace PowerPoint</vt:lpstr>
      <vt:lpstr>Sociálním rolím se učíme v procesu SOCIALIZACE.</vt:lpstr>
      <vt:lpstr>Druhy socializace</vt:lpstr>
      <vt:lpstr>Primární socializace</vt:lpstr>
      <vt:lpstr>Sekundární socializace</vt:lpstr>
      <vt:lpstr>Terciální socializace</vt:lpstr>
      <vt:lpstr>Doplň správně:</vt:lpstr>
      <vt:lpstr>Správné řešení</vt:lpstr>
      <vt:lpstr>Doplň správně pozice ve skupině:</vt:lpstr>
      <vt:lpstr>Správné řešení: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Sociální pozice a role</dc:title>
  <dc:creator>gabka</dc:creator>
  <cp:lastModifiedBy>Petula</cp:lastModifiedBy>
  <cp:revision>22</cp:revision>
  <dcterms:created xsi:type="dcterms:W3CDTF">2013-02-02T18:42:56Z</dcterms:created>
  <dcterms:modified xsi:type="dcterms:W3CDTF">2014-04-07T14:48:16Z</dcterms:modified>
</cp:coreProperties>
</file>