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B6BB-14FF-4367-8FF5-9F05B349B567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B3F01-D8A9-4753-8410-3B414811D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82ABE-585E-4898-8092-5F7DC12A117A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32BFA-1626-4E7B-B8B0-DE9213223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B5B89-B093-49F4-BC60-4F54CBF0CDCF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D38C4-659B-490F-B371-5DBE6C0E59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D7BFF-8577-473F-8214-22E2AA797EFC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7CECE-2AE9-4772-BB3F-4AF4B4822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D55D4-C743-4647-BE95-A6E7E87EAC49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D5129-1B96-429E-AF26-665B7BEDC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2C0B0-9795-44F2-9C46-E733BB787B42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92BCB-EB47-4C65-A984-6E0FA3722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F2725-B3C1-4086-8145-AB64CF366EFF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BBA94-4DCD-4E5A-B241-DE15B246BB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66066-AE63-4E6E-A170-604F642173D2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1B22A-717F-49D4-A3FB-E7C71E3A3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2594A-CA35-4642-B467-A9C79EA3F0F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42083-BBFB-4772-BD39-DC7EE7C80A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E23F3-7EA3-48F2-B6C2-D7100C817829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06142-ADD9-4D9C-8D66-B98D9F295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FD2DA-A2CE-4588-AA43-29CDFFEFE9C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8A2B6-BE03-40DC-AC9E-D9849D9A2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21C5E0-6BEF-405E-AFEC-6F2467BFA3C9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B06DCB-FE94-43BE-8836-EE4FA0848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09813" y="66675"/>
            <a:ext cx="4524375" cy="672623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309842" y="6562081"/>
            <a:ext cx="2262158" cy="230832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00"/>
              <a:t>Zdroj obrázků: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B050"/>
                </a:solidFill>
              </a:rPr>
              <a:t>Sociálně patologické jevy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57188" y="1571625"/>
            <a:ext cx="8229600" cy="4525963"/>
          </a:xfrm>
        </p:spPr>
        <p:txBody>
          <a:bodyPr/>
          <a:lstStyle/>
          <a:p>
            <a:r>
              <a:rPr lang="cs-CZ" b="1" smtClean="0"/>
              <a:t>společensky nežádoucí jevy </a:t>
            </a:r>
          </a:p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endParaRPr lang="cs-CZ" smtClean="0"/>
          </a:p>
        </p:txBody>
      </p:sp>
      <p:pic>
        <p:nvPicPr>
          <p:cNvPr id="14339" name="Picture 3" descr="C:\Users\gabka\AppData\Local\Microsoft\Windows\Temporary Internet Files\Content.IE5\259U785J\MP90042774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2214563"/>
            <a:ext cx="5572125" cy="392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B050"/>
                </a:solidFill>
              </a:rPr>
              <a:t>Detailnější členění :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b="1" dirty="0" smtClean="0">
                <a:solidFill>
                  <a:srgbClr val="92D050"/>
                </a:solidFill>
              </a:rPr>
              <a:t>negativní společenské jevy </a:t>
            </a:r>
            <a:r>
              <a:rPr lang="cs-CZ" dirty="0" smtClean="0"/>
              <a:t>= míra závažnosti jevů </a:t>
            </a:r>
            <a:r>
              <a:rPr lang="cs-CZ" smtClean="0"/>
              <a:t>je malá, společnost je toleruje</a:t>
            </a:r>
            <a:endParaRPr lang="cs-CZ" dirty="0" smtClean="0"/>
          </a:p>
          <a:p>
            <a:pPr marL="514350" indent="-514350">
              <a:buFont typeface="Arial" charset="0"/>
              <a:buNone/>
            </a:pPr>
            <a:r>
              <a:rPr lang="cs-CZ" b="1" i="1" dirty="0" smtClean="0"/>
              <a:t>( nezaměstnanost, nemocnost, rozvodovost… )</a:t>
            </a:r>
          </a:p>
          <a:p>
            <a:pPr marL="514350" indent="-514350">
              <a:buFont typeface="Arial" charset="0"/>
              <a:buAutoNum type="arabicPeriod" startAt="2"/>
            </a:pPr>
            <a:r>
              <a:rPr lang="cs-CZ" b="1" dirty="0" smtClean="0">
                <a:solidFill>
                  <a:srgbClr val="92D050"/>
                </a:solidFill>
              </a:rPr>
              <a:t>asociální společenské jevy</a:t>
            </a:r>
            <a:r>
              <a:rPr lang="cs-CZ" b="1" dirty="0" smtClean="0"/>
              <a:t> </a:t>
            </a:r>
          </a:p>
          <a:p>
            <a:pPr marL="514350" indent="-514350">
              <a:buFont typeface="Arial" charset="0"/>
              <a:buNone/>
            </a:pPr>
            <a:r>
              <a:rPr lang="cs-CZ" b="1" i="1" dirty="0" smtClean="0"/>
              <a:t>( vandalismus, šikana, sprejeři, rasismus )</a:t>
            </a:r>
          </a:p>
          <a:p>
            <a:pPr marL="514350" indent="-514350">
              <a:buFont typeface="Arial" charset="0"/>
              <a:buAutoNum type="arabicPeriod" startAt="3"/>
            </a:pPr>
            <a:r>
              <a:rPr lang="cs-CZ" b="1" dirty="0" smtClean="0">
                <a:solidFill>
                  <a:srgbClr val="92D050"/>
                </a:solidFill>
              </a:rPr>
              <a:t>závažné společenské jevy </a:t>
            </a:r>
            <a:r>
              <a:rPr lang="cs-CZ" dirty="0" smtClean="0"/>
              <a:t>= nejvíce  nebezpečné a závažné</a:t>
            </a:r>
          </a:p>
          <a:p>
            <a:pPr marL="514350" indent="-514350">
              <a:buFont typeface="Arial" charset="0"/>
              <a:buNone/>
            </a:pPr>
            <a:r>
              <a:rPr lang="cs-CZ" b="1" i="1" dirty="0" smtClean="0"/>
              <a:t>( kriminalita, závislosti, prostituce, sebevraždy 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70C0"/>
                </a:solidFill>
              </a:rPr>
              <a:t>NEZAMĚSTNANOST: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Skupina obyvatel, která chce získat práci, ale momentálně ji nemůže najít.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00B0F0"/>
                </a:solidFill>
              </a:rPr>
              <a:t>dobrovolná</a:t>
            </a:r>
            <a:r>
              <a:rPr lang="cs-CZ" b="1" dirty="0" smtClean="0"/>
              <a:t> </a:t>
            </a:r>
            <a:r>
              <a:rPr lang="cs-CZ" dirty="0" smtClean="0"/>
              <a:t>– lidi,kteří o práci neusilují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00B0F0"/>
                </a:solidFill>
              </a:rPr>
              <a:t>nedobrovolná</a:t>
            </a:r>
            <a:r>
              <a:rPr lang="cs-CZ" dirty="0" smtClean="0"/>
              <a:t> – jsou lidé, kteří o práci aktivně usilují</a:t>
            </a:r>
            <a:endParaRPr lang="cs-CZ" dirty="0"/>
          </a:p>
        </p:txBody>
      </p:sp>
      <p:pic>
        <p:nvPicPr>
          <p:cNvPr id="16387" name="Picture 5" descr="C:\Users\gabka\AppData\Local\Microsoft\Windows\Temporary Internet Files\Content.IE5\LO0WN5S3\MC9002333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0" y="3857625"/>
            <a:ext cx="342900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00B050"/>
                </a:solidFill>
              </a:rPr>
              <a:t>ŠIKANA: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043488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/>
              <a:t>Neustálé a úmyslné týrání, ponižování jednotlivce skupinou a nebo silnějším jedincem.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300" b="1" dirty="0" smtClean="0">
                <a:solidFill>
                  <a:srgbClr val="00B050"/>
                </a:solidFill>
              </a:rPr>
              <a:t>Projevy šikany: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500" dirty="0" smtClean="0"/>
              <a:t>říkání nepříjemných věcí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500" dirty="0" smtClean="0"/>
              <a:t>posměšky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500" dirty="0" smtClean="0"/>
              <a:t>bití, kopání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500" dirty="0" smtClean="0"/>
              <a:t>vyhrožování, vydírání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3500" dirty="0" smtClean="0"/>
              <a:t>pomluvy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/>
          </a:p>
        </p:txBody>
      </p:sp>
      <p:pic>
        <p:nvPicPr>
          <p:cNvPr id="17411" name="Picture 3" descr="C:\Users\gabka\AppData\Local\Microsoft\Windows\Temporary Internet Files\Content.IE5\259U785J\MP90044846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2857500"/>
            <a:ext cx="3875088" cy="364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FF0000"/>
                </a:solidFill>
              </a:rPr>
              <a:t>RASISMUS: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nadřazenost</a:t>
            </a:r>
          </a:p>
          <a:p>
            <a:r>
              <a:rPr lang="cs-CZ" smtClean="0"/>
              <a:t>nerovnost mezi lidmi</a:t>
            </a:r>
          </a:p>
          <a:p>
            <a:r>
              <a:rPr lang="cs-CZ" smtClean="0"/>
              <a:t>agresivní postoj vůči nižším rasám</a:t>
            </a:r>
          </a:p>
          <a:p>
            <a:endParaRPr lang="cs-CZ" smtClean="0"/>
          </a:p>
        </p:txBody>
      </p:sp>
      <p:pic>
        <p:nvPicPr>
          <p:cNvPr id="18435" name="Picture 7" descr="C:\Users\gabka\AppData\Local\Microsoft\Windows\Temporary Internet Files\Content.IE5\259U785J\MC9003124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428625"/>
            <a:ext cx="217328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9" descr="C:\Users\gabka\AppData\Local\Microsoft\Windows\Temporary Internet Files\Content.IE5\LO0WN5S3\MC9000562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3500438"/>
            <a:ext cx="3071813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FF0000"/>
                </a:solidFill>
              </a:rPr>
              <a:t>KRIMINALITA: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35781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Zločinnost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dva aspekty: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b="1" dirty="0" smtClean="0"/>
              <a:t>osobnostní rysy pachatele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b="1" dirty="0" smtClean="0"/>
              <a:t>nežádoucí vliv společnosti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=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člověk porušuje právní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normy společnosti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sankce určuje trestní právo</a:t>
            </a:r>
            <a:endParaRPr lang="cs-CZ" dirty="0"/>
          </a:p>
        </p:txBody>
      </p:sp>
      <p:pic>
        <p:nvPicPr>
          <p:cNvPr id="19459" name="Picture 2" descr="C:\Users\gabka\AppData\Local\Microsoft\Windows\Temporary Internet Files\Content.IE5\259U785J\MC9000791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1428750"/>
            <a:ext cx="2714625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FF0000"/>
                </a:solidFill>
              </a:rPr>
              <a:t>ZÁVISLOSTI: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marihuana</a:t>
            </a:r>
            <a:r>
              <a:rPr lang="cs-CZ" dirty="0" smtClean="0"/>
              <a:t> – nejlépe dostupná nelegální droga, sušené listy, které se kouří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stimulační drogy </a:t>
            </a:r>
            <a:r>
              <a:rPr lang="cs-CZ" dirty="0" smtClean="0"/>
              <a:t>– zvyšují výkonnost člověka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( </a:t>
            </a:r>
            <a:r>
              <a:rPr lang="cs-CZ" b="1" dirty="0" smtClean="0"/>
              <a:t>pervitin, kokain, extáze 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halucinogeny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- mění stavy vědomí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( </a:t>
            </a:r>
            <a:r>
              <a:rPr lang="cs-CZ" b="1" dirty="0" smtClean="0"/>
              <a:t>lysohlávky, LSD 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opiáty </a:t>
            </a:r>
            <a:r>
              <a:rPr lang="cs-CZ" dirty="0" smtClean="0"/>
              <a:t>– vyvolávají dobrou náladu, potlačují bolest  ( </a:t>
            </a:r>
            <a:r>
              <a:rPr lang="cs-CZ" b="1" dirty="0" smtClean="0"/>
              <a:t>opium, morfin, kodein </a:t>
            </a:r>
            <a:r>
              <a:rPr lang="cs-CZ" dirty="0" smtClean="0"/>
              <a:t>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686800" cy="50006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tabák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alkohol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další psychotropní látky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léky proti bolestem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analgetika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  celkový útlum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hypnotika, sedativa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1507" name="Picture 4" descr="C:\Users\gabka\AppData\Local\Microsoft\Windows\Temporary Internet Files\Content.IE5\O31KRJ07\MP9003088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0" y="357188"/>
            <a:ext cx="3657600" cy="240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8" descr="C:\Users\gabka\AppData\Local\Microsoft\Windows\Temporary Internet Files\Content.IE5\O31KRJ07\MC9004062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3571875"/>
            <a:ext cx="3857625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9" descr="C:\Users\gabka\AppData\Local\Microsoft\Windows\Temporary Internet Files\Content.IE5\259U785J\MC9002909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13" y="714375"/>
            <a:ext cx="160655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FFC000"/>
                </a:solidFill>
              </a:rPr>
              <a:t>Vysvětli pojmy: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29175"/>
          </a:xfrm>
        </p:spPr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prostituce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toxikomanie, narkomanie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gambling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pornografie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deviace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homosexualita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xenofobie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mtClean="0"/>
              <a:t>netolismus</a:t>
            </a:r>
          </a:p>
          <a:p>
            <a:pPr marL="514350" indent="-514350">
              <a:buFont typeface="Arial" charset="0"/>
              <a:buNone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  <a:p>
            <a:pPr marL="514350" indent="-514350">
              <a:buFont typeface="Arial" charset="0"/>
              <a:buAutoNum type="arabicPeriod"/>
            </a:pPr>
            <a:endParaRPr lang="cs-CZ" smtClean="0"/>
          </a:p>
        </p:txBody>
      </p:sp>
      <p:pic>
        <p:nvPicPr>
          <p:cNvPr id="22531" name="Picture 2" descr="C:\Users\gabka\AppData\Local\Microsoft\Windows\Temporary Internet Files\Content.IE5\259U785J\MC9003836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13" y="2714625"/>
            <a:ext cx="2357437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gabka\AppData\Local\Microsoft\Windows\Temporary Internet Files\Content.IE5\259U785J\MC900332524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13" y="714375"/>
            <a:ext cx="245745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8" descr="C:\Users\gabka\AppData\Local\Microsoft\Windows\Temporary Internet Files\Content.IE5\O31KRJ07\MP90034169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25" y="4071938"/>
            <a:ext cx="3357563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poskytování sexuálních služeb za úplatu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drogová závislost (závislost s psychotropním účinkem)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patologické hráčství (závislost na hracích automatech)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prodej materiálů se sexuální tématikou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odchýlení od nějaké normy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náklonnost k osobám stejného pohlaví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strach z neznámého (cizinci – odlišná kultura)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sz="2800" smtClean="0"/>
              <a:t>závislost na virtuálních drogách (televize, video, počítačové hry, mobil, internet)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304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Sociálně patologické jevy</vt:lpstr>
      <vt:lpstr>Detailnější členění :</vt:lpstr>
      <vt:lpstr>NEZAMĚSTNANOST:</vt:lpstr>
      <vt:lpstr>ŠIKANA:</vt:lpstr>
      <vt:lpstr>RASISMUS:</vt:lpstr>
      <vt:lpstr>KRIMINALITA:</vt:lpstr>
      <vt:lpstr>ZÁVISLOSTI:</vt:lpstr>
      <vt:lpstr>Prezentace aplikace PowerPoint</vt:lpstr>
      <vt:lpstr>Vysvětli pojmy: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gabka</dc:creator>
  <cp:lastModifiedBy>Petula</cp:lastModifiedBy>
  <cp:revision>28</cp:revision>
  <dcterms:created xsi:type="dcterms:W3CDTF">2013-03-12T08:06:40Z</dcterms:created>
  <dcterms:modified xsi:type="dcterms:W3CDTF">2014-04-07T14:52:19Z</dcterms:modified>
</cp:coreProperties>
</file>