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24C52-718D-4CDC-AD81-A46F999D45F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52A2D-B7A4-462D-8B6F-7EF3B5AA6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D5A1A-FFAC-49B5-A9CA-4661B3B418E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81EF9-2164-437C-881B-1A527F3EC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CFB07-959C-4ACE-99B8-E1C87E2C4B27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2B326-6B3E-4E22-B0D3-15DD5DE0D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E4919-8EF5-4817-A78D-DBEFC430C57E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264C2-BF75-4A8E-A37D-F9E38107E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96FCC-2D4F-4FAB-AC62-278C79C62AA8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0D255-FCF0-4B8C-8E6E-1A5B783D6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E268C-39F5-44A1-AA0C-8157C1376580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6B018-70F1-4C18-8AC2-1326E1A39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A6BBD-E953-4E2B-9F8D-F20C1B20629E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2B697-EFF0-4D66-AB49-B337C6CA3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3291B-6620-42FC-B299-229CA4DED092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3C372-266E-496A-9D1C-EB91A1520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5B720-39EB-4635-9F07-96DFB3A608B7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41DFB-C7F8-4889-A37A-226C8603B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57F80-7C0A-4223-9765-9FB14F87051A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66AEB-9004-4E71-BBCA-E95654A5D8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F0AFA-0A2D-4FD3-8EFC-81517779080C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C3C976-CF34-4901-B787-A0A884E8C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66FFCC">
                <a:gamma/>
                <a:shade val="46275"/>
                <a:invGamma/>
              </a:srgbClr>
            </a:gs>
            <a:gs pos="100000">
              <a:srgbClr val="66FFC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D69EBB-4301-4471-833C-17E1163F6A16}" type="datetimeFigureOut">
              <a:rPr lang="cs-CZ"/>
              <a:pPr>
                <a:defRPr/>
              </a:pPr>
              <a:t>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36FB67-2A55-4B52-9528-368D97572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 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00288" y="114300"/>
            <a:ext cx="4543425" cy="662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309842" y="6512868"/>
            <a:ext cx="2262158" cy="230832"/>
          </a:xfrm>
          <a:prstGeom prst="rect">
            <a:avLst/>
          </a:prstGeom>
          <a:solidFill>
            <a:srgbClr val="FFFFFF"/>
          </a:solidFill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00"/>
              <a:t>Zdroj obrázků: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5800" y="714375"/>
            <a:ext cx="7772400" cy="1214438"/>
          </a:xfrm>
        </p:spPr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Masová média a jejich vliv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63" y="1785938"/>
            <a:ext cx="6400800" cy="4572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Picture 2" descr="C:\Users\gabka\AppData\Local\Microsoft\Windows\Temporary Internet Files\Content.IE5\O31KRJ07\MC9002502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2000250"/>
            <a:ext cx="4357688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MASOVÁ KOMUNIKACE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98475" y="1382713"/>
            <a:ext cx="8229600" cy="5072062"/>
          </a:xfrm>
        </p:spPr>
        <p:txBody>
          <a:bodyPr/>
          <a:lstStyle/>
          <a:p>
            <a:r>
              <a:rPr lang="cs-CZ" b="1" dirty="0" smtClean="0"/>
              <a:t> jedna z forem mezilidské komunikace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dirty="0" smtClean="0"/>
              <a:t>vyznačuje se použitím technologií, které umožňují jednosměrně předávat informace velkému množství anonymních příjemců</a:t>
            </a:r>
          </a:p>
        </p:txBody>
      </p:sp>
      <p:pic>
        <p:nvPicPr>
          <p:cNvPr id="15363" name="Picture 2" descr="C:\Users\gabka\AppData\Local\Microsoft\Windows\Temporary Internet Files\Content.IE5\259U785J\MC900388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75" y="4143375"/>
            <a:ext cx="3000375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PŘÍNOSY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429250"/>
          </a:xfrm>
        </p:spPr>
        <p:txBody>
          <a:bodyPr/>
          <a:lstStyle/>
          <a:p>
            <a:r>
              <a:rPr lang="cs-CZ" dirty="0" smtClean="0"/>
              <a:t>zprostředkování informací</a:t>
            </a:r>
          </a:p>
          <a:p>
            <a:r>
              <a:rPr lang="cs-CZ" dirty="0" smtClean="0"/>
              <a:t>rychlost přenosu informací většímu počtu lidí</a:t>
            </a:r>
          </a:p>
          <a:p>
            <a:r>
              <a:rPr lang="cs-CZ" dirty="0" smtClean="0"/>
              <a:t>umožňují lidem poznávat svět</a:t>
            </a:r>
          </a:p>
          <a:p>
            <a:r>
              <a:rPr lang="cs-CZ" dirty="0" smtClean="0"/>
              <a:t>prostředek k uvolnění člověka</a:t>
            </a:r>
          </a:p>
          <a:p>
            <a:r>
              <a:rPr lang="cs-CZ" dirty="0" smtClean="0"/>
              <a:t>rozšíření možnosti vzdělávání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16387" name="Picture 3" descr="C:\Users\gabka\AppData\Local\Microsoft\Windows\Temporary Internet Files\Content.IE5\LO0WN5S3\MC90023063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4000500"/>
            <a:ext cx="228600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KRITIKA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13"/>
            <a:ext cx="8229600" cy="4197350"/>
          </a:xfrm>
        </p:spPr>
        <p:txBody>
          <a:bodyPr/>
          <a:lstStyle/>
          <a:p>
            <a:r>
              <a:rPr lang="cs-CZ" dirty="0" smtClean="0"/>
              <a:t>vede k pasivitě </a:t>
            </a:r>
          </a:p>
          <a:p>
            <a:r>
              <a:rPr lang="cs-CZ" dirty="0" smtClean="0"/>
              <a:t>odvádí člověka od vlastního života</a:t>
            </a:r>
          </a:p>
          <a:p>
            <a:r>
              <a:rPr lang="cs-CZ" dirty="0" smtClean="0"/>
              <a:t>otupuje lidské city</a:t>
            </a:r>
          </a:p>
          <a:p>
            <a:r>
              <a:rPr lang="cs-CZ" dirty="0" smtClean="0"/>
              <a:t>nástroj k manipulaci</a:t>
            </a:r>
          </a:p>
          <a:p>
            <a:r>
              <a:rPr lang="cs-CZ" dirty="0" smtClean="0"/>
              <a:t>změna vzorců rodinného chování</a:t>
            </a:r>
          </a:p>
          <a:p>
            <a:r>
              <a:rPr lang="cs-CZ" dirty="0" smtClean="0"/>
              <a:t>usiluje o zisk</a:t>
            </a:r>
          </a:p>
        </p:txBody>
      </p:sp>
      <p:pic>
        <p:nvPicPr>
          <p:cNvPr id="17411" name="Picture 2" descr="C:\Users\gabka\AppData\Local\Microsoft\Windows\Temporary Internet Files\Content.IE5\O31KRJ07\MC9000790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357188"/>
            <a:ext cx="2143125" cy="2046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MASOVÁ MÉDIA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25450" y="1517650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= prostředky masové komunikace</a:t>
            </a:r>
          </a:p>
          <a:p>
            <a:pPr>
              <a:buFont typeface="Arial" charset="0"/>
              <a:buNone/>
            </a:pPr>
            <a:r>
              <a:rPr lang="cs-CZ" dirty="0" smtClean="0"/>
              <a:t>        </a:t>
            </a:r>
          </a:p>
          <a:p>
            <a:pPr>
              <a:buFont typeface="Arial" charset="0"/>
              <a:buNone/>
            </a:pPr>
            <a:r>
              <a:rPr lang="cs-CZ" dirty="0" smtClean="0"/>
              <a:t>       1.</a:t>
            </a:r>
          </a:p>
        </p:txBody>
      </p:sp>
      <p:pic>
        <p:nvPicPr>
          <p:cNvPr id="18435" name="Picture 9" descr="C:\Users\gabka\AppData\Local\Microsoft\Windows\Temporary Internet Files\Content.IE5\LO0WN5S3\MC9003916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2071688"/>
            <a:ext cx="5000625" cy="392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2.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</a:t>
            </a:r>
          </a:p>
        </p:txBody>
      </p:sp>
      <p:pic>
        <p:nvPicPr>
          <p:cNvPr id="19459" name="Picture 3" descr="C:\Users\gabka\AppData\Local\Microsoft\Windows\Temporary Internet Files\Content.IE5\LO0WN5S3\MP9004424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75" y="1857375"/>
            <a:ext cx="3286125" cy="2776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Users\gabka\AppData\Local\Microsoft\Windows\Temporary Internet Files\Content.IE5\O31KRJ07\MP90043310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5" y="2357438"/>
            <a:ext cx="3500438" cy="342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914400" y="231775"/>
            <a:ext cx="8229600" cy="1143000"/>
          </a:xfrm>
        </p:spPr>
        <p:txBody>
          <a:bodyPr/>
          <a:lstStyle/>
          <a:p>
            <a:r>
              <a:rPr lang="cs-CZ" sz="4000" dirty="0" smtClean="0"/>
              <a:t>3.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3" name="Picture 2" descr="C:\Users\gabka\AppData\Local\Microsoft\Windows\Temporary Internet Files\Content.IE5\LO0WN5S3\MC9003541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88" y="1785938"/>
            <a:ext cx="4500562" cy="374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31775"/>
            <a:ext cx="8229600" cy="1185863"/>
          </a:xfrm>
        </p:spPr>
        <p:txBody>
          <a:bodyPr/>
          <a:lstStyle/>
          <a:p>
            <a:r>
              <a:rPr lang="cs-CZ" sz="4000" dirty="0" smtClean="0"/>
              <a:t>4.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21507" name="Picture 2" descr="C:\Users\gabka\AppData\Local\Microsoft\Windows\Temporary Internet Files\Content.IE5\259U785J\MC9004325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2214563"/>
            <a:ext cx="4643438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5.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gabka\AppData\Local\Microsoft\Windows\Temporary Internet Files\Content.IE5\8Q8UCNDT\MM90028892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714488"/>
            <a:ext cx="5715040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5357812"/>
          </a:xfrm>
        </p:spPr>
        <p:txBody>
          <a:bodyPr/>
          <a:lstStyle/>
          <a:p>
            <a:r>
              <a:rPr lang="cs-CZ" dirty="0" smtClean="0"/>
              <a:t>1. </a:t>
            </a:r>
            <a:r>
              <a:rPr lang="cs-CZ" b="1" dirty="0" smtClean="0">
                <a:solidFill>
                  <a:srgbClr val="7030A0"/>
                </a:solidFill>
              </a:rPr>
              <a:t>TISK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dirty="0" smtClean="0"/>
              <a:t>2. </a:t>
            </a:r>
            <a:r>
              <a:rPr lang="cs-CZ" b="1" dirty="0" smtClean="0">
                <a:solidFill>
                  <a:srgbClr val="002060"/>
                </a:solidFill>
              </a:rPr>
              <a:t>TELEFON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b="1" dirty="0" smtClean="0">
                <a:solidFill>
                  <a:srgbClr val="0070C0"/>
                </a:solidFill>
              </a:rPr>
              <a:t>ROZHLAS 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r>
              <a:rPr lang="cs-CZ" dirty="0" smtClean="0"/>
              <a:t>4. </a:t>
            </a:r>
            <a:r>
              <a:rPr lang="cs-CZ" b="1" dirty="0" smtClean="0">
                <a:solidFill>
                  <a:srgbClr val="FFC000"/>
                </a:solidFill>
              </a:rPr>
              <a:t>TELEVIZE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5. </a:t>
            </a:r>
            <a:r>
              <a:rPr lang="cs-CZ" b="1" dirty="0" smtClean="0">
                <a:solidFill>
                  <a:srgbClr val="C00000"/>
                </a:solidFill>
              </a:rPr>
              <a:t>INTERNET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109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</vt:lpstr>
      <vt:lpstr>Masová média a jejich vliv</vt:lpstr>
      <vt:lpstr>MASOVÁ KOMUNIKACE</vt:lpstr>
      <vt:lpstr>PŘÍNOSY</vt:lpstr>
      <vt:lpstr>KRITIKA</vt:lpstr>
      <vt:lpstr>MASOVÁ MÉDIA</vt:lpstr>
      <vt:lpstr>2.</vt:lpstr>
      <vt:lpstr>3.</vt:lpstr>
      <vt:lpstr>4.</vt:lpstr>
      <vt:lpstr>5.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Masová komunikace</dc:title>
  <dc:creator>gabka</dc:creator>
  <cp:lastModifiedBy>Petula</cp:lastModifiedBy>
  <cp:revision>17</cp:revision>
  <dcterms:created xsi:type="dcterms:W3CDTF">2013-02-02T12:14:11Z</dcterms:created>
  <dcterms:modified xsi:type="dcterms:W3CDTF">2014-04-07T14:52:47Z</dcterms:modified>
</cp:coreProperties>
</file>