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2E1DF-7370-4AAC-906C-6901FC3CC8E2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5070B-4C11-49ED-8479-5C47D8AB1B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EDF10-EDE2-427B-B796-A3E77663D975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E336BD-50C0-4D19-9C0B-1E2CF1DEF5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C255C-2CE6-4D9A-93A0-9A6D7EACE071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84D203-DFE3-4BAE-B258-3FEB8FD3C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DD1A4-4248-4502-A328-5E525F047506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60D9F-7A7F-48B8-B9E2-07B94CDAC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8C9EB-08C5-4E56-8335-53890563DA6B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8CB26-82D4-4D80-8230-0D51E8F669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7F074-0DF4-4F16-8FD0-B4A6178ACB2D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45DF6-743E-4118-9E4A-95B36A8736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DDB207-BFFB-4DDD-B4B7-655AE05C4CEB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5A4994-1BF5-4436-826E-2300E2136B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3A880-C8C5-4442-B9A3-99E4AC4594FE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C868E-5E44-4870-AEDC-6116D5023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92312-2178-42AF-812C-5013BE8B9D70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D9689-2932-4B52-B8D1-252F1EDB1D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52582-25BF-480E-B466-B9E2172D2910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8F9D3-2BCD-4BF8-BB80-B0AC0CF8B9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A1E52-E300-420D-A246-AF08BC9C0D23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CABBC3-7717-432B-B44A-35C3F00441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E4437B-F41F-4FA0-9453-39C7FFD90D34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7B92D57-59E7-43E6-B164-6B5F8D5EBE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sp.cz/sqw/hp.sqw?k=173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260350"/>
            <a:ext cx="4165600" cy="6408738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411413" y="6480033"/>
            <a:ext cx="2262158" cy="230832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00"/>
              <a:t>Zdroj obrázků: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00B050"/>
                </a:solidFill>
              </a:rPr>
              <a:t>Rozdělení státní moci,</a:t>
            </a:r>
            <a:br>
              <a:rPr lang="cs-CZ" sz="4000" b="1" smtClean="0">
                <a:solidFill>
                  <a:srgbClr val="00B050"/>
                </a:solidFill>
              </a:rPr>
            </a:br>
            <a:r>
              <a:rPr lang="cs-CZ" sz="4000" b="1" smtClean="0">
                <a:solidFill>
                  <a:srgbClr val="00B050"/>
                </a:solidFill>
              </a:rPr>
              <a:t>hlavní subjekty, pravomoci</a:t>
            </a:r>
          </a:p>
        </p:txBody>
      </p:sp>
      <p:sp>
        <p:nvSpPr>
          <p:cNvPr id="14338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75"/>
          </a:xfrm>
        </p:spPr>
        <p:txBody>
          <a:bodyPr/>
          <a:lstStyle/>
          <a:p>
            <a:r>
              <a:rPr lang="cs-CZ" smtClean="0"/>
              <a:t>Moc </a:t>
            </a:r>
            <a:r>
              <a:rPr lang="cs-CZ" b="1" smtClean="0">
                <a:solidFill>
                  <a:srgbClr val="00B0F0"/>
                </a:solidFill>
              </a:rPr>
              <a:t>zákonodárná</a:t>
            </a:r>
            <a:r>
              <a:rPr lang="cs-CZ" b="1" smtClean="0"/>
              <a:t> </a:t>
            </a:r>
            <a:r>
              <a:rPr lang="cs-CZ" smtClean="0"/>
              <a:t>( </a:t>
            </a:r>
            <a:r>
              <a:rPr lang="cs-CZ" b="1" smtClean="0"/>
              <a:t>LEGISLATIVÍ</a:t>
            </a:r>
            <a:r>
              <a:rPr lang="cs-CZ" smtClean="0"/>
              <a:t> )</a:t>
            </a:r>
          </a:p>
          <a:p>
            <a:pPr>
              <a:buFontTx/>
              <a:buChar char="-"/>
            </a:pPr>
            <a:r>
              <a:rPr lang="cs-CZ" smtClean="0"/>
              <a:t>schvaluje zákony</a:t>
            </a:r>
            <a:endParaRPr lang="cs-CZ" b="1" i="1" smtClean="0"/>
          </a:p>
          <a:p>
            <a:pPr>
              <a:buFont typeface="Arial" charset="0"/>
              <a:buNone/>
            </a:pPr>
            <a:endParaRPr lang="cs-CZ" b="1" i="1" smtClean="0"/>
          </a:p>
          <a:p>
            <a:r>
              <a:rPr lang="cs-CZ" smtClean="0"/>
              <a:t>Moc </a:t>
            </a:r>
            <a:r>
              <a:rPr lang="cs-CZ" b="1" smtClean="0">
                <a:solidFill>
                  <a:srgbClr val="00B0F0"/>
                </a:solidFill>
              </a:rPr>
              <a:t>výkonná</a:t>
            </a:r>
            <a:r>
              <a:rPr lang="cs-CZ" smtClean="0"/>
              <a:t> ( </a:t>
            </a:r>
            <a:r>
              <a:rPr lang="cs-CZ" b="1" smtClean="0"/>
              <a:t>EXEKUTIVNÍ</a:t>
            </a:r>
            <a:r>
              <a:rPr lang="cs-CZ" smtClean="0"/>
              <a:t> )</a:t>
            </a:r>
          </a:p>
          <a:p>
            <a:pPr>
              <a:buFontTx/>
              <a:buChar char="-"/>
            </a:pPr>
            <a:r>
              <a:rPr lang="cs-CZ" smtClean="0"/>
              <a:t>vydává vyhlášky,nařízení</a:t>
            </a:r>
            <a:endParaRPr lang="cs-CZ" b="1" i="1" smtClean="0"/>
          </a:p>
          <a:p>
            <a:pPr>
              <a:buFont typeface="Arial" charset="0"/>
              <a:buNone/>
            </a:pPr>
            <a:endParaRPr lang="cs-CZ" b="1" i="1" smtClean="0"/>
          </a:p>
          <a:p>
            <a:r>
              <a:rPr lang="cs-CZ" smtClean="0"/>
              <a:t>Moc </a:t>
            </a:r>
            <a:r>
              <a:rPr lang="cs-CZ" b="1" smtClean="0">
                <a:solidFill>
                  <a:srgbClr val="00B0F0"/>
                </a:solidFill>
              </a:rPr>
              <a:t>soudní</a:t>
            </a:r>
            <a:r>
              <a:rPr lang="cs-CZ" smtClean="0"/>
              <a:t> ( </a:t>
            </a:r>
            <a:r>
              <a:rPr lang="cs-CZ" b="1" smtClean="0"/>
              <a:t>JURISDIKCE</a:t>
            </a:r>
            <a:r>
              <a:rPr lang="cs-CZ" smtClean="0"/>
              <a:t> )</a:t>
            </a:r>
          </a:p>
          <a:p>
            <a:pPr>
              <a:buFont typeface="Arial" charset="0"/>
              <a:buNone/>
            </a:pPr>
            <a:r>
              <a:rPr lang="cs-CZ" smtClean="0"/>
              <a:t>-  kontroluje dodržování zákonů</a:t>
            </a:r>
            <a:endParaRPr lang="cs-CZ" b="1" i="1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  <p:pic>
        <p:nvPicPr>
          <p:cNvPr id="14339" name="Picture 12" descr="C:\Users\gabka\AppData\Local\Microsoft\Windows\Temporary Internet Files\Content.IE5\259U785J\MC90007873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63" y="2286000"/>
            <a:ext cx="2500312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ZÁKONODÁRNÁ MOC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Tvoří dvoukomorový </a:t>
            </a:r>
            <a:r>
              <a:rPr lang="cs-CZ" b="1" smtClean="0">
                <a:solidFill>
                  <a:srgbClr val="C00000"/>
                </a:solidFill>
              </a:rPr>
              <a:t>PARLAMENT ČR </a:t>
            </a:r>
            <a:r>
              <a:rPr lang="cs-CZ" smtClean="0"/>
              <a:t>– ten se skládá z </a:t>
            </a:r>
          </a:p>
          <a:p>
            <a:r>
              <a:rPr lang="cs-CZ" b="1" smtClean="0">
                <a:solidFill>
                  <a:srgbClr val="FF0000"/>
                </a:solidFill>
              </a:rPr>
              <a:t>poslanecké sněmovny: </a:t>
            </a:r>
            <a:r>
              <a:rPr lang="cs-CZ" b="1" smtClean="0"/>
              <a:t>200</a:t>
            </a:r>
            <a:r>
              <a:rPr lang="cs-CZ" smtClean="0"/>
              <a:t> poslanců, kteří jsou voleni na </a:t>
            </a:r>
            <a:r>
              <a:rPr lang="cs-CZ" b="1" smtClean="0"/>
              <a:t>4 roky</a:t>
            </a:r>
            <a:r>
              <a:rPr lang="cs-CZ" smtClean="0"/>
              <a:t> a poslancem se můžeme stát </a:t>
            </a:r>
            <a:r>
              <a:rPr lang="cs-CZ" b="1" smtClean="0"/>
              <a:t>od 21 let</a:t>
            </a:r>
          </a:p>
          <a:p>
            <a:r>
              <a:rPr lang="cs-CZ" b="1" smtClean="0">
                <a:solidFill>
                  <a:srgbClr val="FF0000"/>
                </a:solidFill>
              </a:rPr>
              <a:t>senátu: </a:t>
            </a:r>
            <a:r>
              <a:rPr lang="cs-CZ" b="1" smtClean="0"/>
              <a:t>81 </a:t>
            </a:r>
            <a:r>
              <a:rPr lang="cs-CZ" smtClean="0"/>
              <a:t>senátorů, jsou voleni na </a:t>
            </a:r>
            <a:r>
              <a:rPr lang="cs-CZ" b="1" smtClean="0"/>
              <a:t>6 let</a:t>
            </a:r>
            <a:r>
              <a:rPr lang="cs-CZ" smtClean="0"/>
              <a:t>,ale každé 2 roky se 1/3 obnovuje a senátorem se můžeme stát </a:t>
            </a:r>
            <a:r>
              <a:rPr lang="cs-CZ" b="1" smtClean="0"/>
              <a:t>od 40 let</a:t>
            </a:r>
            <a:endParaRPr lang="cs-CZ" b="1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VÝKONNÁ MOC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</a:t>
            </a:r>
            <a:r>
              <a:rPr lang="cs-CZ" sz="3500" dirty="0" smtClean="0"/>
              <a:t>Tvoří ji: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 smtClean="0">
                <a:solidFill>
                  <a:srgbClr val="C00000"/>
                </a:solidFill>
              </a:rPr>
              <a:t> </a:t>
            </a:r>
            <a:r>
              <a:rPr lang="cs-CZ" sz="3500" b="1" dirty="0" smtClean="0">
                <a:solidFill>
                  <a:srgbClr val="C00000"/>
                </a:solidFill>
              </a:rPr>
              <a:t>VLÁDA </a:t>
            </a:r>
            <a:r>
              <a:rPr lang="cs-CZ" sz="3500" b="1" dirty="0" smtClean="0">
                <a:solidFill>
                  <a:srgbClr val="FF0000"/>
                </a:solidFill>
              </a:rPr>
              <a:t>: </a:t>
            </a:r>
            <a:r>
              <a:rPr lang="cs-CZ" sz="3500" dirty="0" smtClean="0"/>
              <a:t>je složena z </a:t>
            </a:r>
            <a:r>
              <a:rPr lang="cs-CZ" sz="3500" b="1" dirty="0" smtClean="0"/>
              <a:t>předsedy</a:t>
            </a:r>
            <a:r>
              <a:rPr lang="cs-CZ" sz="3500" dirty="0" smtClean="0"/>
              <a:t> = premiér, </a:t>
            </a:r>
            <a:r>
              <a:rPr lang="cs-CZ" sz="3500" b="1" dirty="0" smtClean="0"/>
              <a:t>místopředsedů</a:t>
            </a:r>
            <a:r>
              <a:rPr lang="cs-CZ" sz="3500" dirty="0"/>
              <a:t> </a:t>
            </a:r>
            <a:r>
              <a:rPr lang="cs-CZ" sz="3500" dirty="0" smtClean="0"/>
              <a:t>a </a:t>
            </a:r>
            <a:r>
              <a:rPr lang="cs-CZ" sz="3500" b="1" dirty="0" smtClean="0"/>
              <a:t>ministrů</a:t>
            </a:r>
            <a:r>
              <a:rPr lang="cs-CZ" sz="3500" dirty="0" smtClean="0"/>
              <a:t>.Předsedu vlády jmenuje prezident a ten pak na jeho návrh jmenuje ostatní členy.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b="1" dirty="0" smtClean="0">
                <a:solidFill>
                  <a:srgbClr val="FF0000"/>
                </a:solidFill>
              </a:rPr>
              <a:t>PREZIDENT : </a:t>
            </a:r>
            <a:r>
              <a:rPr lang="cs-CZ" sz="3500" dirty="0" smtClean="0"/>
              <a:t>je </a:t>
            </a:r>
            <a:r>
              <a:rPr lang="cs-CZ" sz="3500" b="1" dirty="0" smtClean="0"/>
              <a:t>hlavou státu </a:t>
            </a:r>
            <a:r>
              <a:rPr lang="cs-CZ" sz="3500" dirty="0" smtClean="0"/>
              <a:t>a je volen v </a:t>
            </a:r>
            <a:r>
              <a:rPr lang="cs-CZ" sz="3500" b="1" dirty="0" smtClean="0"/>
              <a:t>přímých volbách</a:t>
            </a:r>
            <a:r>
              <a:rPr lang="cs-CZ" sz="3500" dirty="0" smtClean="0"/>
              <a:t>, volitelný je občan ČR starší </a:t>
            </a:r>
            <a:r>
              <a:rPr lang="cs-CZ" sz="3500" b="1" dirty="0" smtClean="0"/>
              <a:t>40 let</a:t>
            </a:r>
            <a:r>
              <a:rPr lang="cs-CZ" sz="3500" dirty="0" smtClean="0"/>
              <a:t>. Volí se na dobu </a:t>
            </a:r>
            <a:r>
              <a:rPr lang="cs-CZ" sz="3500" b="1" dirty="0" smtClean="0"/>
              <a:t>5let </a:t>
            </a:r>
            <a:r>
              <a:rPr lang="cs-CZ" sz="3500" dirty="0" smtClean="0"/>
              <a:t>( maximálně 2krát po sobě 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b="1" dirty="0" smtClean="0">
                <a:solidFill>
                  <a:srgbClr val="FF0000"/>
                </a:solidFill>
              </a:rPr>
              <a:t>STÁTNÍ ZASTUPITELSTVÍ</a:t>
            </a:r>
            <a:endParaRPr lang="cs-CZ" sz="35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SOUDNÍ MOC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v ČR vykonávána </a:t>
            </a:r>
            <a:r>
              <a:rPr lang="cs-CZ" b="1" dirty="0" smtClean="0"/>
              <a:t>Ústavním soudem </a:t>
            </a:r>
            <a:r>
              <a:rPr lang="cs-CZ" dirty="0" smtClean="0"/>
              <a:t>a </a:t>
            </a:r>
            <a:r>
              <a:rPr lang="cs-CZ" b="1" dirty="0" smtClean="0"/>
              <a:t>soustavou soudů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Soudcem může být pouze osoba, která má alespoň </a:t>
            </a:r>
            <a:r>
              <a:rPr lang="cs-CZ" b="1" dirty="0" smtClean="0"/>
              <a:t>3O let</a:t>
            </a:r>
            <a:r>
              <a:rPr lang="cs-CZ" b="1" dirty="0"/>
              <a:t> </a:t>
            </a:r>
            <a:r>
              <a:rPr lang="cs-CZ" dirty="0" smtClean="0"/>
              <a:t>a má právnické vzdělaní s titulem.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  </a:t>
            </a:r>
            <a:r>
              <a:rPr lang="cs-CZ" b="1" dirty="0" smtClean="0">
                <a:solidFill>
                  <a:srgbClr val="FF0000"/>
                </a:solidFill>
              </a:rPr>
              <a:t>Ústavní soud </a:t>
            </a:r>
            <a:r>
              <a:rPr lang="cs-CZ" dirty="0" smtClean="0"/>
              <a:t>( </a:t>
            </a:r>
            <a:r>
              <a:rPr lang="cs-CZ" b="1" dirty="0" smtClean="0"/>
              <a:t>Brno</a:t>
            </a:r>
            <a:r>
              <a:rPr lang="cs-CZ" dirty="0" smtClean="0"/>
              <a:t> ) dodržování Ústavy ČR, </a:t>
            </a:r>
            <a:r>
              <a:rPr lang="cs-CZ" b="1" dirty="0" smtClean="0"/>
              <a:t>15</a:t>
            </a:r>
            <a:r>
              <a:rPr lang="cs-CZ" dirty="0" smtClean="0"/>
              <a:t> </a:t>
            </a:r>
            <a:r>
              <a:rPr lang="cs-CZ" b="1" dirty="0" smtClean="0"/>
              <a:t>soudců</a:t>
            </a:r>
            <a:r>
              <a:rPr lang="cs-CZ" dirty="0" smtClean="0"/>
              <a:t> jmenovaných na </a:t>
            </a:r>
            <a:r>
              <a:rPr lang="cs-CZ" b="1" dirty="0" smtClean="0"/>
              <a:t>1O let prezidentem, </a:t>
            </a:r>
            <a:r>
              <a:rPr lang="cs-CZ" dirty="0" smtClean="0"/>
              <a:t>není součástí soustavy ostatních soudů.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smtClean="0">
                <a:solidFill>
                  <a:srgbClr val="0070C0"/>
                </a:solidFill>
              </a:rPr>
              <a:t>Soustava soudů v ČR: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5214937"/>
          </a:xfrm>
        </p:spPr>
        <p:txBody>
          <a:bodyPr/>
          <a:lstStyle/>
          <a:p>
            <a:r>
              <a:rPr lang="cs-CZ" smtClean="0"/>
              <a:t>je čtyřstupňová</a:t>
            </a:r>
          </a:p>
          <a:p>
            <a:r>
              <a:rPr lang="cs-CZ" b="1" smtClean="0">
                <a:solidFill>
                  <a:srgbClr val="C00000"/>
                </a:solidFill>
              </a:rPr>
              <a:t>Nejvyšší soud a Nejvyšší správní soud </a:t>
            </a:r>
            <a:r>
              <a:rPr lang="cs-CZ" smtClean="0"/>
              <a:t>( </a:t>
            </a:r>
            <a:r>
              <a:rPr lang="cs-CZ" i="1" smtClean="0"/>
              <a:t>oba v Brně </a:t>
            </a:r>
            <a:r>
              <a:rPr lang="cs-CZ" smtClean="0"/>
              <a:t>)</a:t>
            </a:r>
          </a:p>
          <a:p>
            <a:r>
              <a:rPr lang="cs-CZ" b="1" smtClean="0">
                <a:solidFill>
                  <a:srgbClr val="C00000"/>
                </a:solidFill>
              </a:rPr>
              <a:t>Vrchní soudy </a:t>
            </a:r>
          </a:p>
          <a:p>
            <a:pPr>
              <a:buFont typeface="Arial" charset="0"/>
              <a:buNone/>
            </a:pPr>
            <a:r>
              <a:rPr lang="cs-CZ" i="1" smtClean="0"/>
              <a:t> -</a:t>
            </a:r>
            <a:r>
              <a:rPr lang="cs-CZ" b="1" smtClean="0">
                <a:solidFill>
                  <a:srgbClr val="C00000"/>
                </a:solidFill>
              </a:rPr>
              <a:t> </a:t>
            </a:r>
            <a:r>
              <a:rPr lang="cs-CZ" i="1" smtClean="0"/>
              <a:t>v Praze a Olomouci </a:t>
            </a:r>
            <a:endParaRPr lang="cs-CZ" smtClean="0"/>
          </a:p>
          <a:p>
            <a:r>
              <a:rPr lang="cs-CZ" b="1" smtClean="0">
                <a:solidFill>
                  <a:srgbClr val="C00000"/>
                </a:solidFill>
              </a:rPr>
              <a:t>Krajské soudy</a:t>
            </a:r>
          </a:p>
          <a:p>
            <a:pPr>
              <a:buFont typeface="Arial" charset="0"/>
              <a:buNone/>
            </a:pPr>
            <a:r>
              <a:rPr lang="cs-CZ" b="1" smtClean="0">
                <a:solidFill>
                  <a:srgbClr val="C00000"/>
                </a:solidFill>
              </a:rPr>
              <a:t> </a:t>
            </a:r>
            <a:r>
              <a:rPr lang="cs-CZ" i="1" smtClean="0"/>
              <a:t>- v krajských městech </a:t>
            </a:r>
            <a:endParaRPr lang="cs-CZ" smtClean="0"/>
          </a:p>
          <a:p>
            <a:r>
              <a:rPr lang="cs-CZ" b="1" smtClean="0">
                <a:solidFill>
                  <a:srgbClr val="C00000"/>
                </a:solidFill>
              </a:rPr>
              <a:t>Okresní soudy </a:t>
            </a:r>
          </a:p>
          <a:p>
            <a:pPr>
              <a:buFont typeface="Arial" charset="0"/>
              <a:buNone/>
            </a:pPr>
            <a:r>
              <a:rPr lang="cs-CZ" i="1" smtClean="0"/>
              <a:t> - v bývalých okresních městech </a:t>
            </a:r>
          </a:p>
        </p:txBody>
      </p:sp>
      <p:pic>
        <p:nvPicPr>
          <p:cNvPr id="18435" name="Picture 2" descr="C:\Users\gabka\AppData\Local\Microsoft\Windows\Temporary Internet Files\Content.IE5\259U785J\MC9002906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0" y="2500313"/>
            <a:ext cx="3286125" cy="350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psp.cz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sqw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hp.sqw</a:t>
            </a:r>
            <a:r>
              <a:rPr lang="cs-CZ" dirty="0" smtClean="0">
                <a:hlinkClick r:id="rId2"/>
              </a:rPr>
              <a:t>?k=173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Přijímání zákonů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00B050"/>
                </a:solidFill>
              </a:rPr>
              <a:t>TEST: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5786437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 smtClean="0">
                <a:solidFill>
                  <a:srgbClr val="00B0F0"/>
                </a:solidFill>
              </a:rPr>
              <a:t>Přiřaď k sobě správné dvojice: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/>
              <a:t>PREZIDENT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/>
              <a:t>POSLANECKÁ SNĚMOVNA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/>
              <a:t>VRCHNÍ SOUDY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/>
              <a:t>EXEKUTIVNÍ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/>
              <a:t>SENÁT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/>
              <a:t>SOUSTAVA SOUDŮ ČŘ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/>
              <a:t>ÚSTAVNÍ SOUD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/>
              <a:t>LEGISLATIVNÍ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/>
              <a:t>VLÁDA                          10. JURISDIKCE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3800" dirty="0" smtClean="0"/>
              <a:t>schvaluje zákony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3800" dirty="0" smtClean="0"/>
              <a:t>vydává vyhlášky, nařízení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3800" dirty="0" smtClean="0"/>
              <a:t>dodržování zákonů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3800" dirty="0" smtClean="0"/>
              <a:t>4roky, od 21 let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3800" dirty="0" smtClean="0"/>
              <a:t>každé 2 roky se 1/3 obnovuje, od 40 let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3800" dirty="0" smtClean="0"/>
              <a:t>předseda, místopředseda, ministři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3800" dirty="0" smtClean="0"/>
              <a:t>přímá volba, starší 40 let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3800" dirty="0" smtClean="0"/>
              <a:t>15 soudců, jmenovaných na 10 let prezidentem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3800" dirty="0" smtClean="0"/>
              <a:t>v Praze a Olomouci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3800" dirty="0" smtClean="0"/>
              <a:t>je čtyřstupňová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smtClean="0">
                <a:solidFill>
                  <a:srgbClr val="00B050"/>
                </a:solidFill>
              </a:rPr>
              <a:t>Správné řešení: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3800" dirty="0" smtClean="0"/>
              <a:t>G    </a:t>
            </a:r>
            <a:r>
              <a:rPr lang="cs-CZ" sz="3800" dirty="0" smtClean="0">
                <a:solidFill>
                  <a:srgbClr val="00B050"/>
                </a:solidFill>
              </a:rPr>
              <a:t>prezident – přímá volba, starší 40 let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3800" dirty="0" smtClean="0"/>
              <a:t>D    </a:t>
            </a:r>
            <a:r>
              <a:rPr lang="cs-CZ" sz="3800" dirty="0" smtClean="0">
                <a:solidFill>
                  <a:srgbClr val="00B050"/>
                </a:solidFill>
              </a:rPr>
              <a:t>poslanecká sněmovna – 4 roky, od 21 let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3800" dirty="0" smtClean="0"/>
              <a:t>I      </a:t>
            </a:r>
            <a:r>
              <a:rPr lang="cs-CZ" sz="3800" dirty="0" smtClean="0">
                <a:solidFill>
                  <a:srgbClr val="00B050"/>
                </a:solidFill>
              </a:rPr>
              <a:t>vrchní soudy – v Praze a Olomouci 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3800" dirty="0" smtClean="0"/>
              <a:t>B     </a:t>
            </a:r>
            <a:r>
              <a:rPr lang="cs-CZ" sz="3800" dirty="0" smtClean="0">
                <a:solidFill>
                  <a:srgbClr val="00B050"/>
                </a:solidFill>
              </a:rPr>
              <a:t>exekutivní – vydává vyhlášky, nařízení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3800" dirty="0" smtClean="0"/>
              <a:t>E     </a:t>
            </a:r>
            <a:r>
              <a:rPr lang="cs-CZ" sz="3800" dirty="0" smtClean="0">
                <a:solidFill>
                  <a:srgbClr val="00B050"/>
                </a:solidFill>
              </a:rPr>
              <a:t>senát – každé 2 roky se 1/3 obnovuje, od 40 let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3800" dirty="0" smtClean="0"/>
              <a:t>J      </a:t>
            </a:r>
            <a:r>
              <a:rPr lang="cs-CZ" sz="3800" dirty="0" smtClean="0">
                <a:solidFill>
                  <a:srgbClr val="00B050"/>
                </a:solidFill>
              </a:rPr>
              <a:t>soustava soudů ČR – je čtyřstupňová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3800" dirty="0" smtClean="0"/>
              <a:t>H     </a:t>
            </a:r>
            <a:r>
              <a:rPr lang="cs-CZ" sz="3800" dirty="0" smtClean="0">
                <a:solidFill>
                  <a:srgbClr val="00B050"/>
                </a:solidFill>
              </a:rPr>
              <a:t>Ústavní soud – 15 soudců, jmenovaných na 10 let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3800" dirty="0" smtClean="0"/>
              <a:t>A     </a:t>
            </a:r>
            <a:r>
              <a:rPr lang="cs-CZ" sz="3800" dirty="0" smtClean="0">
                <a:solidFill>
                  <a:srgbClr val="00B050"/>
                </a:solidFill>
              </a:rPr>
              <a:t>legislativní – schvaluje zákony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3800" dirty="0" smtClean="0"/>
              <a:t>F     </a:t>
            </a:r>
            <a:r>
              <a:rPr lang="cs-CZ" sz="3800" dirty="0" smtClean="0">
                <a:solidFill>
                  <a:srgbClr val="00B050"/>
                </a:solidFill>
              </a:rPr>
              <a:t>vláda – předseda, místopředseda, ministři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3800" dirty="0" smtClean="0"/>
              <a:t>C     </a:t>
            </a:r>
            <a:r>
              <a:rPr lang="cs-CZ" sz="3800" dirty="0" smtClean="0">
                <a:solidFill>
                  <a:srgbClr val="00B050"/>
                </a:solidFill>
              </a:rPr>
              <a:t>jurisdikce – dodržování zákonů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412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Rozdělení státní moci, hlavní subjekty, pravomoci</vt:lpstr>
      <vt:lpstr>ZÁKONODÁRNÁ MOC</vt:lpstr>
      <vt:lpstr>VÝKONNÁ MOC</vt:lpstr>
      <vt:lpstr>SOUDNÍ MOC</vt:lpstr>
      <vt:lpstr>Soustava soudů v ČR:</vt:lpstr>
      <vt:lpstr>Prezentace aplikace PowerPoint</vt:lpstr>
      <vt:lpstr>TEST:</vt:lpstr>
      <vt:lpstr>Prezentace aplikace PowerPoint</vt:lpstr>
      <vt:lpstr>Správné řešení: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gabka</dc:creator>
  <cp:lastModifiedBy>Petula</cp:lastModifiedBy>
  <cp:revision>28</cp:revision>
  <dcterms:created xsi:type="dcterms:W3CDTF">2013-03-11T09:27:56Z</dcterms:created>
  <dcterms:modified xsi:type="dcterms:W3CDTF">2014-04-07T14:54:02Z</dcterms:modified>
</cp:coreProperties>
</file>