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62" r:id="rId2"/>
    <p:sldId id="272" r:id="rId3"/>
    <p:sldId id="256" r:id="rId4"/>
    <p:sldId id="258" r:id="rId5"/>
    <p:sldId id="259" r:id="rId6"/>
    <p:sldId id="260" r:id="rId7"/>
    <p:sldId id="263" r:id="rId8"/>
    <p:sldId id="264" r:id="rId9"/>
    <p:sldId id="265" r:id="rId10"/>
    <p:sldId id="266" r:id="rId11"/>
    <p:sldId id="267" r:id="rId12"/>
    <p:sldId id="280" r:id="rId13"/>
    <p:sldId id="268" r:id="rId14"/>
    <p:sldId id="273" r:id="rId15"/>
    <p:sldId id="269" r:id="rId16"/>
    <p:sldId id="270" r:id="rId17"/>
    <p:sldId id="279" r:id="rId18"/>
    <p:sldId id="283" r:id="rId19"/>
    <p:sldId id="284" r:id="rId20"/>
    <p:sldId id="285" r:id="rId21"/>
    <p:sldId id="261" r:id="rId22"/>
    <p:sldId id="274" r:id="rId23"/>
    <p:sldId id="282" r:id="rId24"/>
    <p:sldId id="275" r:id="rId25"/>
    <p:sldId id="276" r:id="rId26"/>
    <p:sldId id="277" r:id="rId27"/>
    <p:sldId id="281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C9AA46-CCFD-4F4E-BE98-7480C408FCC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365C13-AADC-4591-AF04-7C56B49EAA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365C13-AADC-4591-AF04-7C56B49EAA6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5C7CB-8813-46BB-A39F-6F4378B67FC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B2709-6E5D-44F6-BE2E-C1A637353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5C7CB-8813-46BB-A39F-6F4378B67FC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B2709-6E5D-44F6-BE2E-C1A637353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5C7CB-8813-46BB-A39F-6F4378B67FC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B2709-6E5D-44F6-BE2E-C1A637353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5C7CB-8813-46BB-A39F-6F4378B67FC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B2709-6E5D-44F6-BE2E-C1A637353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5C7CB-8813-46BB-A39F-6F4378B67FC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B2709-6E5D-44F6-BE2E-C1A637353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5C7CB-8813-46BB-A39F-6F4378B67FC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B2709-6E5D-44F6-BE2E-C1A637353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5C7CB-8813-46BB-A39F-6F4378B67FC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B2709-6E5D-44F6-BE2E-C1A637353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5C7CB-8813-46BB-A39F-6F4378B67FC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B2709-6E5D-44F6-BE2E-C1A637353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5C7CB-8813-46BB-A39F-6F4378B67FC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B2709-6E5D-44F6-BE2E-C1A637353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5C7CB-8813-46BB-A39F-6F4378B67FC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B2709-6E5D-44F6-BE2E-C1A637353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5C7CB-8813-46BB-A39F-6F4378B67FC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B2709-6E5D-44F6-BE2E-C1A637353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B5C7CB-8813-46BB-A39F-6F4378B67FC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CB2709-6E5D-44F6-BE2E-C1A637353F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tinyurl.com/m8ooqj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tinyurl.com/o4qfkq9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ct24/regiony/258115-na-kubistickou-prahu-se-jezdi-divat-lide-z-celeho-sveta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tinyurl.com/ovo9wk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tinyurl.com/ohrj9q2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Relationship Id="rId4" Type="http://schemas.openxmlformats.org/officeDocument/2006/relationships/slide" Target="slide2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ubismus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67544" y="2492896"/>
          <a:ext cx="8137525" cy="40324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6085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2000" dirty="0"/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Gymnázium</a:t>
                      </a:r>
                      <a:r>
                        <a:rPr lang="cs-CZ" sz="2000" baseline="0" dirty="0" smtClean="0"/>
                        <a:t> Lovosice</a:t>
                      </a:r>
                      <a:endParaRPr lang="cs-CZ" sz="2000" dirty="0"/>
                    </a:p>
                  </a:txBody>
                  <a:tcPr marL="91447" marR="91447" marT="45709" marB="45709" anchor="ctr"/>
                </a:tc>
              </a:tr>
              <a:tr h="4785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Radmila</a:t>
                      </a:r>
                      <a:r>
                        <a:rPr lang="cs-CZ" sz="20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Vorasická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7731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20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5C</a:t>
                      </a:r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_16_Kubismus</a:t>
                      </a:r>
                      <a:endParaRPr lang="cs-CZ" sz="20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4785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TÉMA: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i="0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</a:t>
                      </a:r>
                      <a:r>
                        <a:rPr lang="cs-CZ" sz="2000" b="1" i="0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umění</a:t>
                      </a:r>
                      <a:endParaRPr lang="cs-CZ" sz="2000" b="1" i="0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846757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</a:t>
                      </a:r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/1.5.00/34.1073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846757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19.3.2014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90872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lbertus Medium" pitchFamily="34" charset="0"/>
              </a:rPr>
              <a:t>Materiál slouží jako osnova výkladu učitele, podklad k tvorbě zápisků žáka.</a:t>
            </a:r>
          </a:p>
          <a:p>
            <a:r>
              <a:rPr lang="cs-CZ" dirty="0" smtClean="0">
                <a:latin typeface="Albertus Medium" pitchFamily="34" charset="0"/>
              </a:rPr>
              <a:t>Motivuje k vlastní výtvarné činnosti inspirované kubismem.</a:t>
            </a:r>
          </a:p>
          <a:p>
            <a:r>
              <a:rPr lang="cs-CZ" dirty="0" smtClean="0">
                <a:latin typeface="Albertus Medium" pitchFamily="34" charset="0"/>
              </a:rPr>
              <a:t>Obsahuje modře podtržené hypertextové odkazy </a:t>
            </a:r>
          </a:p>
          <a:p>
            <a:r>
              <a:rPr lang="cs-CZ" dirty="0" smtClean="0">
                <a:latin typeface="Albertus Medium" pitchFamily="34" charset="0"/>
              </a:rPr>
              <a:t>Je zakončen malým testem, správné odpovědi se zabarví modře, špatné červeně.</a:t>
            </a:r>
          </a:p>
          <a:p>
            <a:r>
              <a:rPr lang="cs-CZ" dirty="0" smtClean="0">
                <a:latin typeface="Albertus Medium" pitchFamily="34" charset="0"/>
              </a:rPr>
              <a:t>Rozvíjí znalosti z dějin umění na základě prožitku a vlastní tvorby.</a:t>
            </a:r>
          </a:p>
          <a:p>
            <a:r>
              <a:rPr lang="cs-CZ" dirty="0" smtClean="0">
                <a:latin typeface="Albertus Medium" pitchFamily="34" charset="0"/>
              </a:rPr>
              <a:t>Podporuje mezipředmětové vztahy (výtvarná výchova, český jazyk a literatura).</a:t>
            </a:r>
          </a:p>
          <a:p>
            <a:r>
              <a:rPr lang="cs-CZ" dirty="0" smtClean="0">
                <a:latin typeface="Albertus Medium" pitchFamily="34" charset="0"/>
              </a:rPr>
              <a:t>Je primárně určen pro předmět výtvarná výchova v druhém ročníku a sextě.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1484783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Kubismus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440px-Juan_Gris_-_Portrait_of_Pablo_Picasso_-_Google_Art_Projec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1412776"/>
            <a:ext cx="4168421" cy="53052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2267744" y="6021288"/>
            <a:ext cx="475252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Pablo</a:t>
            </a:r>
            <a:r>
              <a:rPr lang="cs-CZ" sz="2400" b="1" dirty="0" smtClean="0"/>
              <a:t> Picasso – portrét – Juan </a:t>
            </a:r>
            <a:r>
              <a:rPr lang="cs-CZ" sz="2400" b="1" dirty="0" err="1" smtClean="0"/>
              <a:t>Griss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  <a:ea typeface="Tahoma" pitchFamily="34" charset="0"/>
                <a:cs typeface="Tahoma" pitchFamily="34" charset="0"/>
              </a:rPr>
              <a:t>Kubismus</a:t>
            </a:r>
            <a:endParaRPr lang="cs-CZ" dirty="0">
              <a:solidFill>
                <a:srgbClr val="002060"/>
              </a:solidFill>
              <a:latin typeface="Albertus Extra Bold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Princip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kubismu spočívá v jeho prostorové koncepci díla, </a:t>
            </a:r>
            <a:r>
              <a:rPr lang="cs-CZ" dirty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 nezobrazuje jen z jednoho úhlu, ale </a:t>
            </a:r>
            <a:r>
              <a:rPr lang="cs-CZ" b="1" dirty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 mnoha úhlů současně</a:t>
            </a:r>
            <a:r>
              <a:rPr lang="cs-CZ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Zobrazovaný </a:t>
            </a:r>
            <a:r>
              <a:rPr lang="cs-CZ" dirty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 </a:t>
            </a:r>
            <a:r>
              <a:rPr lang="cs-CZ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je </a:t>
            </a:r>
            <a:r>
              <a:rPr lang="cs-CZ" dirty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rozkládán až na </a:t>
            </a:r>
            <a:r>
              <a:rPr lang="cs-CZ" b="1" dirty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nejjednodušší geometrické tvary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(především krychle - latinsky </a:t>
            </a:r>
            <a:r>
              <a:rPr lang="cs-CZ" b="1" i="1" dirty="0" err="1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cubus</a:t>
            </a:r>
            <a:r>
              <a:rPr lang="cs-CZ" b="1" i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)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které byly pak pomocí fantazie skládány do obrazu, proto zobrazené předměty působí dojmem, že jsou deformované a objevují se zároveň z několika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pohledů.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Kubismus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Počítal i se čtvrtou dimenzí a nekonečnem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(ovlivněno A. Einsteinem)</a:t>
            </a:r>
          </a:p>
          <a:p>
            <a:r>
              <a:rPr lang="cs-CZ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řešil nové problémy perspektivy a vytvářel </a:t>
            </a:r>
            <a:r>
              <a:rPr lang="cs-CZ" b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nové prostorové vztahy mezi předměty</a:t>
            </a:r>
            <a:r>
              <a:rPr lang="cs-CZ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Měl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velký dopad na umělce prvních desetiletí 20.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století,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a tím ovlivnil (ať přímo či nepřímo)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vývoj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nových uměleckých stylů (futurismus, konstruktivismus 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 expresionismus).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některých lokalitách získal charakter </a:t>
            </a:r>
            <a:r>
              <a:rPr lang="cs-CZ" dirty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uměleckého slohu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(např. v Čechách a na Moravě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).</a:t>
            </a:r>
          </a:p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literatuře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se uplatnil především jako </a:t>
            </a:r>
            <a:r>
              <a:rPr lang="cs-CZ" b="1" dirty="0" err="1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kubofuturismus</a:t>
            </a:r>
            <a:r>
              <a:rPr lang="cs-CZ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grafická podoba básní,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mnohopohledovost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–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Guillaume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Apollinaire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latin typeface="Albertus Medium" pitchFamily="34" charset="0"/>
              </a:rPr>
              <a:t>Z historie:</a:t>
            </a:r>
            <a:endParaRPr lang="cs-CZ" b="1" dirty="0">
              <a:solidFill>
                <a:srgbClr val="002060"/>
              </a:solidFill>
              <a:latin typeface="Albertus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184576"/>
          </a:xfrm>
        </p:spPr>
        <p:txBody>
          <a:bodyPr>
            <a:normAutofit fontScale="92500" lnSpcReduction="10000"/>
          </a:bodyPr>
          <a:lstStyle/>
          <a:p>
            <a:r>
              <a:rPr lang="cs-CZ" dirty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První </a:t>
            </a:r>
            <a:r>
              <a:rPr lang="cs-CZ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impulsy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- </a:t>
            </a:r>
            <a:r>
              <a:rPr lang="cs-CZ" dirty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kolem </a:t>
            </a:r>
            <a:r>
              <a:rPr lang="cs-CZ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roku 1906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u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děl, která během svých studií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Paříži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 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vytvářeli</a:t>
            </a:r>
          </a:p>
          <a:p>
            <a:pPr>
              <a:buNone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 </a:t>
            </a:r>
            <a:r>
              <a:rPr lang="cs-CZ" sz="4300" b="1" dirty="0" err="1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Georges</a:t>
            </a:r>
            <a:r>
              <a:rPr lang="cs-CZ" sz="4300" b="1" dirty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4300" b="1" dirty="0" err="1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Braque</a:t>
            </a:r>
            <a:r>
              <a:rPr lang="cs-CZ" sz="4300" b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4300" b="1" dirty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 </a:t>
            </a:r>
            <a:r>
              <a:rPr lang="cs-CZ" sz="4300" b="1" dirty="0" err="1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Pablo</a:t>
            </a:r>
            <a:r>
              <a:rPr lang="cs-CZ" sz="4300" b="1" dirty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4300" b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Picasso</a:t>
            </a:r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Zpočátku byla jejich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tvorba na sobě nezávislá, oba </a:t>
            </a:r>
            <a:r>
              <a:rPr lang="cs-CZ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ovlivnilo</a:t>
            </a:r>
            <a:r>
              <a:rPr lang="cs-CZ" dirty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 </a:t>
            </a:r>
            <a:r>
              <a:rPr lang="cs-CZ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africké domorodé umění a Paul </a:t>
            </a:r>
            <a:r>
              <a:rPr lang="cs-CZ" dirty="0" err="1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Cézanne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Roku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 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1907 začali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pracovat společně a zůstali spolu až do vypuknutí první světové války 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1914.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Termínu „</a:t>
            </a:r>
            <a:r>
              <a:rPr lang="cs-CZ" dirty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kubismus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“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bylo poprvé použito </a:t>
            </a:r>
            <a:r>
              <a:rPr lang="cs-CZ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hanlivě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francouzským kritikem umění, od roku 1910 můžeme mluvit o </a:t>
            </a:r>
            <a:r>
              <a:rPr lang="cs-CZ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kubistické škole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2060"/>
                </a:solidFill>
                <a:latin typeface="Albertus Extra Bold" pitchFamily="34" charset="0"/>
              </a:rPr>
              <a:t>Prekubismus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1906 – 1909 </a:t>
            </a:r>
            <a:r>
              <a:rPr lang="cs-CZ" dirty="0" smtClean="0"/>
              <a:t>- dochází k objevování kubistické perspektivy (např. </a:t>
            </a:r>
            <a:r>
              <a:rPr lang="cs-CZ" dirty="0" err="1" smtClean="0"/>
              <a:t>Pablo</a:t>
            </a:r>
            <a:r>
              <a:rPr lang="cs-CZ" dirty="0" smtClean="0"/>
              <a:t> Picasso - </a:t>
            </a:r>
            <a:r>
              <a:rPr lang="cs-CZ" i="1" dirty="0" smtClean="0"/>
              <a:t>Ženský akt, </a:t>
            </a:r>
            <a:r>
              <a:rPr lang="cs-CZ" i="1" dirty="0" smtClean="0">
                <a:hlinkClick r:id="rId2" action="ppaction://hlinksldjump"/>
              </a:rPr>
              <a:t>Avignonské slečny</a:t>
            </a:r>
            <a:r>
              <a:rPr lang="cs-CZ" dirty="0" smtClean="0"/>
              <a:t>). </a:t>
            </a:r>
          </a:p>
          <a:p>
            <a:r>
              <a:rPr lang="cs-CZ" dirty="0" smtClean="0"/>
              <a:t>Postupně jsou zobrazované předměty omezovány na základní geometrické tvary.</a:t>
            </a:r>
          </a:p>
          <a:p>
            <a:r>
              <a:rPr lang="cs-CZ" dirty="0" smtClean="0"/>
              <a:t>Z barev se používaly pouze odstíny šedé a hnědé barvy.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Analytický kubismus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1909 – 1912 </a:t>
            </a:r>
            <a:r>
              <a:rPr lang="cs-CZ" dirty="0" smtClean="0"/>
              <a:t>– v tomto období kubismus nebyl abstraktním uměním, barva se stále téměř nepoužívala.</a:t>
            </a:r>
          </a:p>
          <a:p>
            <a:r>
              <a:rPr lang="cs-CZ" dirty="0" smtClean="0"/>
              <a:t>Dochází k částečné abstrakci tzn. zobrazované předměty jsou nahrazovány jinými podobnými předměty.</a:t>
            </a:r>
          </a:p>
          <a:p>
            <a:r>
              <a:rPr lang="cs-CZ" dirty="0" smtClean="0"/>
              <a:t>Zobrazovaný předmět je rozložen na jednotlivé geometrické tvary, které jsou pak zobrazeny neperspektivně vedle sebe.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Syntetický kubismus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(též vrcholný) - </a:t>
            </a:r>
            <a:r>
              <a:rPr lang="cs-CZ" b="1" dirty="0" smtClean="0">
                <a:solidFill>
                  <a:srgbClr val="002060"/>
                </a:solidFill>
              </a:rPr>
              <a:t>1912 – 1914 </a:t>
            </a:r>
            <a:r>
              <a:rPr lang="cs-CZ" dirty="0" smtClean="0"/>
              <a:t>– v této fázi se kubismus přiblížil abstrakci, nicméně je pro něj stále důležitý zobrazovaný předmět, který je skládán z linií a ploch.</a:t>
            </a:r>
          </a:p>
          <a:p>
            <a:r>
              <a:rPr lang="cs-CZ" dirty="0" smtClean="0"/>
              <a:t> Objevuje se koláž a s ní i barva.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842992" cy="1143000"/>
          </a:xfrm>
        </p:spPr>
        <p:txBody>
          <a:bodyPr/>
          <a:lstStyle/>
          <a:p>
            <a:r>
              <a:rPr lang="cs-CZ" dirty="0" err="1" smtClean="0">
                <a:latin typeface="Albertus Extra Bold" pitchFamily="34" charset="0"/>
              </a:rPr>
              <a:t>Pablo</a:t>
            </a:r>
            <a:r>
              <a:rPr lang="cs-CZ" dirty="0" smtClean="0">
                <a:latin typeface="Albertus Extra Bold" pitchFamily="34" charset="0"/>
              </a:rPr>
              <a:t> Picasso</a:t>
            </a:r>
            <a:endParaRPr lang="cs-CZ" dirty="0"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964488" cy="5472608"/>
          </a:xfrm>
        </p:spPr>
        <p:txBody>
          <a:bodyPr>
            <a:normAutofit fontScale="25000" lnSpcReduction="20000"/>
          </a:bodyPr>
          <a:lstStyle/>
          <a:p>
            <a:r>
              <a:rPr lang="cs-CZ" sz="9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25. října 1881 – 8. dubna 1973)</a:t>
            </a:r>
          </a:p>
          <a:p>
            <a:r>
              <a:rPr lang="cs-CZ" sz="9600" b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španělský malíř a sochař</a:t>
            </a:r>
          </a:p>
          <a:p>
            <a:r>
              <a:rPr lang="cs-CZ" sz="9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jedna z </a:t>
            </a:r>
            <a:r>
              <a:rPr lang="cs-CZ" sz="9600" b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nejvýznamnějších osobností</a:t>
            </a:r>
          </a:p>
          <a:p>
            <a:pPr>
              <a:buNone/>
            </a:pPr>
            <a:r>
              <a:rPr lang="cs-CZ" sz="9600" b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	umění 20. století</a:t>
            </a:r>
            <a:r>
              <a:rPr lang="cs-CZ" sz="96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zakladatel kubismu</a:t>
            </a:r>
            <a:endParaRPr lang="cs-CZ" sz="9600" b="1" dirty="0" smtClean="0"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9600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Pablo</a:t>
            </a:r>
            <a:r>
              <a:rPr lang="cs-CZ" sz="96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9600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Diego</a:t>
            </a:r>
            <a:r>
              <a:rPr lang="cs-CZ" sz="96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9600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José</a:t>
            </a:r>
            <a:r>
              <a:rPr lang="cs-CZ" sz="96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9600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Francisco</a:t>
            </a:r>
            <a:r>
              <a:rPr lang="cs-CZ" sz="96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de Paula</a:t>
            </a:r>
          </a:p>
          <a:p>
            <a:pPr>
              <a:buNone/>
            </a:pPr>
            <a:r>
              <a:rPr lang="cs-CZ" sz="96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Juan </a:t>
            </a:r>
            <a:r>
              <a:rPr lang="cs-CZ" sz="9600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Nepomuceno</a:t>
            </a:r>
            <a:r>
              <a:rPr lang="cs-CZ" sz="96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9600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María</a:t>
            </a:r>
            <a:r>
              <a:rPr lang="cs-CZ" sz="96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de los </a:t>
            </a:r>
            <a:r>
              <a:rPr lang="cs-CZ" sz="9600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Remedios</a:t>
            </a:r>
            <a:endParaRPr lang="cs-CZ" sz="96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96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9600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Cipriano</a:t>
            </a:r>
            <a:r>
              <a:rPr lang="cs-CZ" sz="96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de la </a:t>
            </a:r>
            <a:r>
              <a:rPr lang="cs-CZ" sz="9600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Santísima</a:t>
            </a:r>
            <a:r>
              <a:rPr lang="cs-CZ" sz="96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Trinidad </a:t>
            </a:r>
            <a:r>
              <a:rPr lang="cs-CZ" sz="9600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Ruiz</a:t>
            </a:r>
            <a:r>
              <a:rPr lang="cs-CZ" sz="96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y Picasso</a:t>
            </a:r>
            <a:r>
              <a:rPr lang="cs-CZ" sz="9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sz="9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Odhaduje se, že Picasso vytvořil asi 13 500 obrazů a skic, 100 000 rytin a tisků, 34 000 ilustrací a 300 skulptur a keramických děl. </a:t>
            </a:r>
          </a:p>
          <a:p>
            <a:r>
              <a:rPr lang="cs-CZ" sz="9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Prošel celou řadou období tvorby – symbolismus, modré období, růžové období, africké období, analytický kubismus, syntetický kubismus, klasicismus, surrealismus, pozdní tvorba</a:t>
            </a:r>
          </a:p>
          <a:p>
            <a:r>
              <a:rPr lang="cs-CZ" sz="12800" b="1" dirty="0" smtClean="0">
                <a:hlinkClick r:id="rId2"/>
              </a:rPr>
              <a:t>http://</a:t>
            </a:r>
            <a:r>
              <a:rPr lang="cs-CZ" sz="12800" b="1" dirty="0" err="1" smtClean="0">
                <a:hlinkClick r:id="rId2"/>
              </a:rPr>
              <a:t>tinyurl.com</a:t>
            </a:r>
            <a:r>
              <a:rPr lang="cs-CZ" sz="12800" b="1" dirty="0" smtClean="0">
                <a:hlinkClick r:id="rId2"/>
              </a:rPr>
              <a:t>/</a:t>
            </a:r>
            <a:r>
              <a:rPr lang="cs-CZ" sz="12800" b="1" dirty="0" err="1" smtClean="0">
                <a:hlinkClick r:id="rId2"/>
              </a:rPr>
              <a:t>m8ooqjy</a:t>
            </a:r>
            <a:endParaRPr lang="cs-CZ" sz="12800" b="1" dirty="0" smtClean="0"/>
          </a:p>
          <a:p>
            <a:pPr>
              <a:buNone/>
            </a:pPr>
            <a:r>
              <a:rPr lang="cs-CZ" sz="5100" dirty="0" smtClean="0"/>
              <a:t/>
            </a:r>
            <a:br>
              <a:rPr lang="cs-CZ" sz="5100" dirty="0" smtClean="0"/>
            </a:br>
            <a:endParaRPr lang="cs-CZ" sz="51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" name="Obrázek 3" descr="Pablo_picasso_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44208" y="0"/>
            <a:ext cx="2167260" cy="2664296"/>
          </a:xfrm>
          <a:prstGeom prst="rect">
            <a:avLst/>
          </a:prstGeom>
        </p:spPr>
      </p:pic>
      <p:pic>
        <p:nvPicPr>
          <p:cNvPr id="5" name="Obrázek 4" descr="Picasso,_Pablo_1881-1973_Signatu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39584" y="2348880"/>
            <a:ext cx="1804416" cy="8564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6923112" cy="1052736"/>
          </a:xfrm>
        </p:spPr>
        <p:txBody>
          <a:bodyPr/>
          <a:lstStyle/>
          <a:p>
            <a:r>
              <a:rPr lang="cs-CZ" dirty="0" err="1" smtClean="0">
                <a:latin typeface="Albertus Extra Bold" pitchFamily="34" charset="0"/>
              </a:rPr>
              <a:t>Georges</a:t>
            </a:r>
            <a:r>
              <a:rPr lang="cs-CZ" dirty="0" smtClean="0">
                <a:latin typeface="Albertus Extra Bold" pitchFamily="34" charset="0"/>
              </a:rPr>
              <a:t> </a:t>
            </a:r>
            <a:r>
              <a:rPr lang="cs-CZ" dirty="0" err="1" smtClean="0">
                <a:latin typeface="Albertus Extra Bold" pitchFamily="34" charset="0"/>
              </a:rPr>
              <a:t>Braque</a:t>
            </a:r>
            <a:endParaRPr lang="cs-CZ" dirty="0"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87727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(13. května 1882 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Argenteuil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 – 31. srpna 1963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 Paříž)-francouzský malíř a sochař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1908 až 1913 se začal v jeho obrazech odrážet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zájem o geometrii a perspektivu.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Zkoumal </a:t>
            </a:r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účinky světla a perspektivy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 také se zajímal o prostředky, pomocí kterých je možné světlo a perspektivu zobrazit.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Zpochybňoval i ty nejustálenější malířské postupy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Například v obrazech, které zobrazovaly pohled na vesnici, často </a:t>
            </a:r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zredukoval architekturu na tvary, které se podobaly kostce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; ta byla vystínovaná tak, že zobrazené vypadalo zároveň ploše i prostorově.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Braque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tak ukázal na samotné </a:t>
            </a:r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základy optické iluze a uměleckého zobrazení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Od roku 1909 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Braque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pracoval s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Pablem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Picassem, který k malování přistupoval podobně. </a:t>
            </a:r>
          </a:p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http://</a:t>
            </a:r>
            <a:r>
              <a:rPr lang="cs-CZ" b="1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tinyurl.com</a:t>
            </a:r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/</a:t>
            </a:r>
            <a:r>
              <a:rPr lang="cs-CZ" b="1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o4qfkq9</a:t>
            </a:r>
            <a:endParaRPr lang="cs-CZ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" name="Obrázek 3" descr="Georges_Braque,_1908,_photograph_published_in_Gelett_Burgess,_The_Wild_Men_of_Paris,_Architectural_Record,_May_1910.jpg"/>
          <p:cNvPicPr>
            <a:picLocks noChangeAspect="1"/>
          </p:cNvPicPr>
          <p:nvPr/>
        </p:nvPicPr>
        <p:blipFill>
          <a:blip r:embed="rId3" cstate="print"/>
          <a:srcRect l="12287" r="-312"/>
          <a:stretch>
            <a:fillRect/>
          </a:stretch>
        </p:blipFill>
        <p:spPr>
          <a:xfrm>
            <a:off x="7380312" y="0"/>
            <a:ext cx="1763688" cy="24928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Kubismus v českých zemích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ceskatelevize.cz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ct24</a:t>
            </a:r>
            <a:r>
              <a:rPr lang="cs-CZ" dirty="0" smtClean="0">
                <a:hlinkClick r:id="rId2"/>
              </a:rPr>
              <a:t>/regiony/258115-na-kubistickou-prahu-se-jezdi-</a:t>
            </a:r>
            <a:r>
              <a:rPr lang="cs-CZ" dirty="0" err="1" smtClean="0">
                <a:hlinkClick r:id="rId2"/>
              </a:rPr>
              <a:t>divat</a:t>
            </a:r>
            <a:r>
              <a:rPr lang="cs-CZ" dirty="0" smtClean="0">
                <a:hlinkClick r:id="rId2"/>
              </a:rPr>
              <a:t>-lide-z-</a:t>
            </a:r>
            <a:r>
              <a:rPr lang="cs-CZ" dirty="0" err="1" smtClean="0">
                <a:hlinkClick r:id="rId2"/>
              </a:rPr>
              <a:t>celeho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sveta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/>
              <a:t>Má </a:t>
            </a:r>
            <a:r>
              <a:rPr lang="cs-CZ" b="1" dirty="0" smtClean="0">
                <a:solidFill>
                  <a:srgbClr val="002060"/>
                </a:solidFill>
              </a:rPr>
              <a:t>charakter uměleckého slohu </a:t>
            </a:r>
            <a:r>
              <a:rPr lang="cs-CZ" dirty="0" smtClean="0"/>
              <a:t>– malířství, sochařství, architektura, užité umění…</a:t>
            </a:r>
          </a:p>
          <a:p>
            <a:r>
              <a:rPr lang="cs-CZ" dirty="0" smtClean="0"/>
              <a:t>Představitelé:</a:t>
            </a:r>
          </a:p>
          <a:p>
            <a:r>
              <a:rPr lang="cs-CZ" dirty="0" smtClean="0"/>
              <a:t>Malířství - Emil Filla, Josef Čapek,Bohumil Kubišta…</a:t>
            </a:r>
          </a:p>
          <a:p>
            <a:r>
              <a:rPr lang="cs-CZ" dirty="0" smtClean="0"/>
              <a:t>Architektura – Pavel Janák, Josef </a:t>
            </a:r>
            <a:r>
              <a:rPr lang="cs-CZ" dirty="0" err="1" smtClean="0"/>
              <a:t>Gočár</a:t>
            </a:r>
            <a:r>
              <a:rPr lang="cs-CZ" dirty="0" smtClean="0"/>
              <a:t>, Otakar Novotný…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Emil Filla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949280"/>
          </a:xfrm>
        </p:spPr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r>
              <a:rPr lang="cs-CZ" sz="4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4. dubna 1882 Chropyně – 7. října 1953 </a:t>
            </a:r>
            <a:r>
              <a:rPr lang="cs-CZ" sz="42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Praha1903</a:t>
            </a:r>
            <a:endParaRPr lang="cs-CZ" sz="42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4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Studoval v Praze Akademii výtvarných umění. Školu však opustil po třech letech kvůli konvenčním metodám a náplni výuky a spolu s několika svými spolužáky se rozhodl sám hledat novou cestu.</a:t>
            </a:r>
          </a:p>
          <a:p>
            <a:r>
              <a:rPr lang="cs-CZ" sz="4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prvním období jeho tvorby jej výrazně ovlivnila především tvorba malíře Edvarda </a:t>
            </a:r>
            <a:r>
              <a:rPr lang="cs-CZ" sz="42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Muncha</a:t>
            </a:r>
            <a:r>
              <a:rPr lang="cs-CZ" sz="4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sz="4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roce 1910 se v jeho tvorbě poprvé začínají objevovat prvky</a:t>
            </a:r>
            <a:r>
              <a:rPr lang="cs-CZ" sz="42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 </a:t>
            </a:r>
            <a:r>
              <a:rPr lang="cs-CZ" sz="4200" b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kubismu</a:t>
            </a:r>
            <a:r>
              <a:rPr lang="cs-CZ" sz="4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nejprve jako </a:t>
            </a:r>
            <a:r>
              <a:rPr lang="cs-CZ" sz="4200" b="1" u="sng" dirty="0" err="1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kuboexpresionismus</a:t>
            </a:r>
            <a:r>
              <a:rPr lang="cs-CZ" sz="4200" u="sng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sz="4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 vzrůstající nebezpečí nacismu ve druhé polovině 30. let reaguje občansky i umělecky. Vytváří cyklus zápasů Héraklových, cyklus českých a slovenských lidových písní (Bude vojna, bude, Člověk a smrt, Válka, 1939), a především cyklus </a:t>
            </a:r>
            <a:r>
              <a:rPr lang="cs-CZ" sz="42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Boje a zápasy</a:t>
            </a:r>
            <a:r>
              <a:rPr lang="cs-CZ" sz="4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v nichž spolu zápasí zvířata .</a:t>
            </a:r>
          </a:p>
          <a:p>
            <a:r>
              <a:rPr lang="cs-CZ" sz="4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První den 2. světové války byl spolu s řadou dalších významných osobností (mj. s Josefem Čapkem) nacisty zatčen a uvězněn v koncentračním táboře v </a:t>
            </a:r>
            <a:r>
              <a:rPr lang="cs-CZ" sz="42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Dachau</a:t>
            </a:r>
            <a:r>
              <a:rPr lang="cs-CZ" sz="4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 a později v Buchenwaldu. </a:t>
            </a:r>
          </a:p>
          <a:p>
            <a:r>
              <a:rPr lang="cs-CZ" sz="4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Od roku 1947 vytvářel až do konce života </a:t>
            </a:r>
            <a:r>
              <a:rPr lang="cs-CZ" sz="4200" b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krajinomalby Českého středohoří </a:t>
            </a:r>
            <a:r>
              <a:rPr lang="cs-CZ" sz="4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 měl v užívání jedno křídlo zámku v </a:t>
            </a:r>
            <a:r>
              <a:rPr lang="cs-CZ" sz="42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Peruci</a:t>
            </a:r>
            <a:r>
              <a:rPr lang="cs-CZ" sz="4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sz="4200" b="1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http://</a:t>
            </a:r>
            <a:r>
              <a:rPr lang="cs-CZ" sz="4200" b="1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tinyurl.com</a:t>
            </a:r>
            <a:r>
              <a:rPr lang="cs-CZ" sz="4200" b="1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/</a:t>
            </a:r>
            <a:r>
              <a:rPr lang="cs-CZ" sz="4200" b="1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ovo9wkg</a:t>
            </a:r>
            <a:endParaRPr lang="cs-CZ" sz="4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402832" cy="1124744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Josef Čapek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(23. března 1887 Hronov –</a:t>
            </a:r>
          </a:p>
          <a:p>
            <a:pPr>
              <a:buNone/>
            </a:pPr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 duben 1945/mezi 1. a 15. dubnem</a:t>
            </a:r>
          </a:p>
          <a:p>
            <a:pPr>
              <a:buNone/>
            </a:pPr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(v koncentračním táboře </a:t>
            </a:r>
            <a:r>
              <a:rPr lang="cs-CZ" sz="24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Bergen</a:t>
            </a:r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-</a:t>
            </a:r>
            <a:r>
              <a:rPr lang="cs-CZ" sz="24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Belsen</a:t>
            </a:r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)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 malíř, spisovatel, fotograf,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grafik a knižní ilustrátor. Autor slova „robot“.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Spoluzakladatel výtvarných spolků Mánes a Tvrdošíjní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Působil spolu s bratrem Karlem jako novinář v Národních listech a Lidových novinách a přispíval do řady uměleckých časopisů.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 bratrem Karlem vytvořil řadu literárních děl – např. </a:t>
            </a:r>
            <a:r>
              <a:rPr lang="cs-CZ" sz="24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Ze života hmyzu, Zářivé hlubiny, Krakonošova zahrada…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Napsal a ilustroval </a:t>
            </a:r>
            <a:r>
              <a:rPr lang="cs-CZ" sz="24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Povídání o pejskovi a kočičce</a:t>
            </a:r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je také autorem  knihy Kulhavý poutník.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Vystupoval aktivně proti fašismu např. cykly karikatur a cykly obrazů Oheň a Touha, jimiž vyjádřil zklamání z Mnichova.</a:t>
            </a:r>
          </a:p>
          <a:p>
            <a:r>
              <a:rPr lang="cs-CZ" sz="3000" b="1" dirty="0" smtClean="0">
                <a:hlinkClick r:id="rId2"/>
              </a:rPr>
              <a:t>http://</a:t>
            </a:r>
            <a:r>
              <a:rPr lang="cs-CZ" sz="3000" b="1" dirty="0" err="1" smtClean="0">
                <a:hlinkClick r:id="rId2"/>
              </a:rPr>
              <a:t>tinyurl.com</a:t>
            </a:r>
            <a:r>
              <a:rPr lang="cs-CZ" sz="3000" b="1" dirty="0" smtClean="0">
                <a:hlinkClick r:id="rId2"/>
              </a:rPr>
              <a:t>/</a:t>
            </a:r>
            <a:r>
              <a:rPr lang="cs-CZ" sz="3000" b="1" dirty="0" err="1" smtClean="0">
                <a:hlinkClick r:id="rId2"/>
              </a:rPr>
              <a:t>ohrj9q2</a:t>
            </a:r>
            <a:endParaRPr lang="cs-CZ" sz="3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" name="Obrázek 3" descr="768px-Karel_Josef_Capkovi_radi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12160" y="0"/>
            <a:ext cx="3131840" cy="26369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Architektura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 některých architektů došlo k velmi </a:t>
            </a:r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výraznému ovlivnění kubismem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jejich stavby samozřejmě musely být především funkční, proto se nejedná o čistý kubismus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2" action="ppaction://hlinksldjump"/>
              </a:rPr>
              <a:t>Josef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2" action="ppaction://hlinksldjump"/>
              </a:rPr>
              <a:t>Gočár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2" action="ppaction://hlinksldjump"/>
              </a:rPr>
              <a:t>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 Dům U Černé Matky Boží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 action="ppaction://hlinksldjump"/>
              </a:rPr>
              <a:t>Otakar Novotný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– Učitelské domy, Praha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4" action="ppaction://hlinksldjump"/>
              </a:rPr>
              <a:t>Pavel Janák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 palác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Adria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Praha, krematorium Pardubice, kubistický kiosek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Antonio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Gaudí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08112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Užité umění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6" name="Obrázek 5" descr="800px-Kubisticke_hrnky.JPG"/>
          <p:cNvPicPr>
            <a:picLocks noChangeAspect="1"/>
          </p:cNvPicPr>
          <p:nvPr/>
        </p:nvPicPr>
        <p:blipFill>
          <a:blip r:embed="rId2" cstate="print"/>
          <a:srcRect r="14141"/>
          <a:stretch>
            <a:fillRect/>
          </a:stretch>
        </p:blipFill>
        <p:spPr>
          <a:xfrm>
            <a:off x="1475656" y="1124744"/>
            <a:ext cx="6120680" cy="57332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 descr="Artel_Prag_Keramikdose_2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404664"/>
            <a:ext cx="4945898" cy="6120680"/>
          </a:xfrm>
        </p:spPr>
      </p:pic>
      <p:pic>
        <p:nvPicPr>
          <p:cNvPr id="4" name="Obrázek 3" descr="330px-Praha,_Můstek,_kubistická_lampa.jpg"/>
          <p:cNvPicPr>
            <a:picLocks noChangeAspect="1"/>
          </p:cNvPicPr>
          <p:nvPr/>
        </p:nvPicPr>
        <p:blipFill>
          <a:blip r:embed="rId4" cstate="print"/>
          <a:srcRect l="20408"/>
          <a:stretch>
            <a:fillRect/>
          </a:stretch>
        </p:blipFill>
        <p:spPr>
          <a:xfrm>
            <a:off x="5220072" y="404664"/>
            <a:ext cx="3384376" cy="61206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Určete správná a nesprávná tvrzení: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8052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Zakladateli kubismu jsou </a:t>
            </a:r>
            <a:r>
              <a:rPr lang="cs-CZ" dirty="0" err="1" smtClean="0"/>
              <a:t>Pablo</a:t>
            </a:r>
            <a:r>
              <a:rPr lang="cs-CZ" dirty="0" smtClean="0"/>
              <a:t> Picasso a </a:t>
            </a:r>
            <a:r>
              <a:rPr lang="cs-CZ" dirty="0" err="1" smtClean="0"/>
              <a:t>Georges</a:t>
            </a:r>
            <a:r>
              <a:rPr lang="cs-CZ" dirty="0" smtClean="0"/>
              <a:t> </a:t>
            </a:r>
            <a:r>
              <a:rPr lang="cs-CZ" dirty="0" err="1" smtClean="0"/>
              <a:t>Braque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Pro kubismus je charakteristická </a:t>
            </a:r>
            <a:r>
              <a:rPr lang="cs-CZ" dirty="0" err="1" smtClean="0"/>
              <a:t>mnohopohledovost</a:t>
            </a:r>
            <a:r>
              <a:rPr lang="cs-CZ" dirty="0" smtClean="0"/>
              <a:t> a rozklad předmětů na základní prostorové útvary.</a:t>
            </a:r>
          </a:p>
          <a:p>
            <a:r>
              <a:rPr lang="cs-CZ" dirty="0" smtClean="0"/>
              <a:t>V kubismu se uplatňují výrazné a pestré barvy.</a:t>
            </a:r>
          </a:p>
          <a:p>
            <a:r>
              <a:rPr lang="cs-CZ" dirty="0" smtClean="0"/>
              <a:t>Někdy bývá za poslední fázi kubismu označován orfismus.</a:t>
            </a:r>
          </a:p>
          <a:p>
            <a:r>
              <a:rPr lang="cs-CZ" dirty="0" smtClean="0"/>
              <a:t>Kubismus se neprosadil v literatuře.</a:t>
            </a:r>
          </a:p>
          <a:p>
            <a:r>
              <a:rPr lang="cs-CZ" dirty="0" smtClean="0"/>
              <a:t>V českých zemích se kubismus nijak výrazně neuplatnil.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Náměty pro tvůrčí práci: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Vytvoř kubistický portrét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Namaluj kubistické zátiší, doplň je koláží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Navrhni kubistické nádobí (např. kávový nebo čajový servis)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Navrhni kubistický dům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Studentské práce:</a:t>
            </a:r>
            <a:endParaRPr lang="cs-CZ"/>
          </a:p>
        </p:txBody>
      </p:sp>
      <p:pic>
        <p:nvPicPr>
          <p:cNvPr id="1026" name="Picture 2" descr="E:\DCIM\Camera\2014-03-26 15.39.5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484784"/>
            <a:ext cx="3600400" cy="4608512"/>
          </a:xfrm>
          <a:prstGeom prst="rect">
            <a:avLst/>
          </a:prstGeom>
          <a:noFill/>
        </p:spPr>
      </p:pic>
      <p:pic>
        <p:nvPicPr>
          <p:cNvPr id="4" name="Obrázek 3" descr="kubismu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51920" y="1484784"/>
            <a:ext cx="5112568" cy="46085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328592"/>
          </a:xfrm>
        </p:spPr>
        <p:txBody>
          <a:bodyPr>
            <a:normAutofit fontScale="25000" lnSpcReduction="20000"/>
          </a:bodyPr>
          <a:lstStyle/>
          <a:p>
            <a:r>
              <a:rPr lang="cs-CZ" sz="6400" dirty="0" smtClean="0"/>
              <a:t>ČERNÁ, Marie. </a:t>
            </a:r>
            <a:r>
              <a:rPr lang="cs-CZ" sz="6400" i="1" dirty="0" smtClean="0"/>
              <a:t>Dějiny výtvarného umění</a:t>
            </a:r>
            <a:r>
              <a:rPr lang="cs-CZ" sz="6400" dirty="0" smtClean="0"/>
              <a:t>. Praha: Idea servis, 1996, </a:t>
            </a:r>
            <a:r>
              <a:rPr lang="cs-CZ" sz="6400" dirty="0" err="1" smtClean="0"/>
              <a:t>ISBN</a:t>
            </a:r>
            <a:r>
              <a:rPr lang="cs-CZ" sz="6400" dirty="0" smtClean="0"/>
              <a:t> 1866-034-96.</a:t>
            </a:r>
          </a:p>
          <a:p>
            <a:r>
              <a:rPr lang="cs-CZ" sz="6400" dirty="0" smtClean="0"/>
              <a:t>NEZJIŠTĚNO. </a:t>
            </a:r>
            <a:r>
              <a:rPr lang="cs-CZ" sz="6400" i="1" dirty="0" smtClean="0"/>
              <a:t>Kubismus</a:t>
            </a:r>
            <a:r>
              <a:rPr lang="cs-CZ" sz="6400" dirty="0" smtClean="0"/>
              <a:t> [online]. [cit. 23.3.2014]. Dostupný na WWW: </a:t>
            </a:r>
            <a:r>
              <a:rPr lang="cs-CZ" sz="6400" dirty="0" smtClean="0">
                <a:hlinkClick r:id="rId2"/>
              </a:rPr>
              <a:t>http://</a:t>
            </a:r>
            <a:r>
              <a:rPr lang="cs-CZ" sz="6400" dirty="0" err="1" smtClean="0">
                <a:hlinkClick r:id="rId2"/>
              </a:rPr>
              <a:t>cs.wikipedia.org</a:t>
            </a:r>
            <a:r>
              <a:rPr lang="cs-CZ" sz="6400" dirty="0" smtClean="0">
                <a:hlinkClick r:id="rId2"/>
              </a:rPr>
              <a:t>/</a:t>
            </a:r>
            <a:r>
              <a:rPr lang="cs-CZ" sz="6400" dirty="0" err="1" smtClean="0">
                <a:hlinkClick r:id="rId2"/>
              </a:rPr>
              <a:t>wiki</a:t>
            </a:r>
            <a:r>
              <a:rPr lang="cs-CZ" sz="6400" dirty="0" smtClean="0">
                <a:hlinkClick r:id="rId2"/>
              </a:rPr>
              <a:t>/Kubismus</a:t>
            </a:r>
            <a:endParaRPr lang="cs-CZ" sz="6400" dirty="0" smtClean="0"/>
          </a:p>
          <a:p>
            <a:r>
              <a:rPr lang="cs-CZ" sz="6400" dirty="0" err="1" smtClean="0"/>
              <a:t>GOOGLE</a:t>
            </a:r>
            <a:r>
              <a:rPr lang="cs-CZ" sz="6400" dirty="0" smtClean="0"/>
              <a:t> </a:t>
            </a:r>
            <a:r>
              <a:rPr lang="cs-CZ" sz="6400" dirty="0" err="1" smtClean="0"/>
              <a:t>CULTURAL</a:t>
            </a:r>
            <a:r>
              <a:rPr lang="cs-CZ" sz="6400" dirty="0" smtClean="0"/>
              <a:t> INSTITUTE.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23.3.2014].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:Juan_</a:t>
            </a:r>
            <a:r>
              <a:rPr lang="cs-CZ" sz="6400" dirty="0" err="1" smtClean="0"/>
              <a:t>Gris</a:t>
            </a:r>
            <a:r>
              <a:rPr lang="cs-CZ" sz="6400" dirty="0" smtClean="0"/>
              <a:t>_-_</a:t>
            </a:r>
            <a:r>
              <a:rPr lang="cs-CZ" sz="6400" dirty="0" err="1" smtClean="0"/>
              <a:t>Portrait</a:t>
            </a:r>
            <a:r>
              <a:rPr lang="cs-CZ" sz="6400" dirty="0" smtClean="0"/>
              <a:t>_</a:t>
            </a:r>
            <a:r>
              <a:rPr lang="cs-CZ" sz="6400" dirty="0" err="1" smtClean="0"/>
              <a:t>of</a:t>
            </a:r>
            <a:r>
              <a:rPr lang="cs-CZ" sz="6400" dirty="0" smtClean="0"/>
              <a:t>_</a:t>
            </a:r>
            <a:r>
              <a:rPr lang="cs-CZ" sz="6400" dirty="0" err="1" smtClean="0"/>
              <a:t>Pablo</a:t>
            </a:r>
            <a:r>
              <a:rPr lang="cs-CZ" sz="6400" dirty="0" smtClean="0"/>
              <a:t>_Picasso_-_</a:t>
            </a:r>
            <a:r>
              <a:rPr lang="cs-CZ" sz="6400" dirty="0" err="1" smtClean="0"/>
              <a:t>Google</a:t>
            </a:r>
            <a:r>
              <a:rPr lang="cs-CZ" sz="6400" dirty="0" smtClean="0"/>
              <a:t>_</a:t>
            </a:r>
            <a:r>
              <a:rPr lang="cs-CZ" sz="6400" dirty="0" err="1" smtClean="0"/>
              <a:t>Art</a:t>
            </a:r>
            <a:r>
              <a:rPr lang="cs-CZ" sz="6400" dirty="0" smtClean="0"/>
              <a:t>_Project.</a:t>
            </a:r>
            <a:r>
              <a:rPr lang="cs-CZ" sz="6400" dirty="0" err="1" smtClean="0"/>
              <a:t>jpg</a:t>
            </a:r>
            <a:endParaRPr lang="cs-CZ" sz="6400" dirty="0" smtClean="0"/>
          </a:p>
          <a:p>
            <a:r>
              <a:rPr lang="cs-CZ" sz="6400" dirty="0" smtClean="0"/>
              <a:t>ARGENTINA. </a:t>
            </a:r>
            <a:r>
              <a:rPr lang="cs-CZ" sz="6400" dirty="0" err="1" smtClean="0"/>
              <a:t>REVISTA</a:t>
            </a:r>
            <a:r>
              <a:rPr lang="cs-CZ" sz="6400" dirty="0" smtClean="0"/>
              <a:t> </a:t>
            </a:r>
            <a:r>
              <a:rPr lang="cs-CZ" sz="6400" dirty="0" err="1" smtClean="0"/>
              <a:t>VEA</a:t>
            </a:r>
            <a:r>
              <a:rPr lang="cs-CZ" sz="6400" dirty="0" smtClean="0"/>
              <a:t> Y LEA.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23.3.2014].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Pablo</a:t>
            </a:r>
            <a:r>
              <a:rPr lang="cs-CZ" sz="6400" dirty="0" smtClean="0"/>
              <a:t>_</a:t>
            </a:r>
            <a:r>
              <a:rPr lang="cs-CZ" sz="6400" dirty="0" err="1" smtClean="0"/>
              <a:t>picasso</a:t>
            </a:r>
            <a:r>
              <a:rPr lang="cs-CZ" sz="6400" dirty="0" smtClean="0"/>
              <a:t>_</a:t>
            </a:r>
            <a:r>
              <a:rPr lang="cs-CZ" sz="6400" dirty="0" err="1" smtClean="0"/>
              <a:t>1.jpg</a:t>
            </a:r>
            <a:endParaRPr lang="cs-CZ" sz="6400" dirty="0" smtClean="0"/>
          </a:p>
          <a:p>
            <a:r>
              <a:rPr lang="en-US" sz="6400" dirty="0" err="1" smtClean="0"/>
              <a:t>HUBERTL</a:t>
            </a:r>
            <a:r>
              <a:rPr lang="en-US" sz="6400" dirty="0" smtClean="0"/>
              <a:t>. </a:t>
            </a:r>
            <a:r>
              <a:rPr lang="en-US" sz="6400" i="1" dirty="0" smtClean="0"/>
              <a:t>Wikimedia Commons</a:t>
            </a:r>
            <a:r>
              <a:rPr lang="en-US" sz="6400" dirty="0" smtClean="0"/>
              <a:t> [online]. [cit. 23.3.2014].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http://commons.wikimedia.org/wiki/File:Picasso,_Pablo_1881-1973_Signatur.jpg</a:t>
            </a:r>
          </a:p>
          <a:p>
            <a:r>
              <a:rPr lang="cs-CZ" sz="6400" dirty="0" smtClean="0"/>
              <a:t>NEZJIŠTĚNO. </a:t>
            </a:r>
            <a:r>
              <a:rPr lang="cs-CZ" sz="6400" i="1" dirty="0" err="1" smtClean="0"/>
              <a:t>Georges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Braque</a:t>
            </a:r>
            <a:r>
              <a:rPr lang="cs-CZ" sz="6400" dirty="0" smtClean="0"/>
              <a:t> [online]. [cit. 23.3.2014]. Dostupný na WWW: http://</a:t>
            </a:r>
            <a:r>
              <a:rPr lang="cs-CZ" sz="6400" dirty="0" err="1" smtClean="0"/>
              <a:t>cs.wikipedia.org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George</a:t>
            </a:r>
            <a:r>
              <a:rPr lang="cs-CZ" sz="6400" dirty="0" smtClean="0"/>
              <a:t>_</a:t>
            </a:r>
            <a:r>
              <a:rPr lang="cs-CZ" sz="6400" dirty="0" err="1" smtClean="0"/>
              <a:t>Braque</a:t>
            </a:r>
            <a:endParaRPr lang="cs-CZ" sz="6400" dirty="0" smtClean="0"/>
          </a:p>
          <a:p>
            <a:r>
              <a:rPr lang="cs-CZ" sz="6400" dirty="0" smtClean="0"/>
              <a:t>NEZJIŠTĚNO.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23.3.2014].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Georges</a:t>
            </a:r>
            <a:r>
              <a:rPr lang="cs-CZ" sz="6400" dirty="0" smtClean="0"/>
              <a:t>_</a:t>
            </a:r>
            <a:r>
              <a:rPr lang="cs-CZ" sz="6400" dirty="0" err="1" smtClean="0"/>
              <a:t>Braque</a:t>
            </a:r>
            <a:r>
              <a:rPr lang="cs-CZ" sz="6400" dirty="0" smtClean="0"/>
              <a:t>,_1908,_</a:t>
            </a:r>
            <a:r>
              <a:rPr lang="cs-CZ" sz="6400" dirty="0" err="1" smtClean="0"/>
              <a:t>photograph</a:t>
            </a:r>
            <a:r>
              <a:rPr lang="cs-CZ" sz="6400" dirty="0" smtClean="0"/>
              <a:t>_</a:t>
            </a:r>
            <a:r>
              <a:rPr lang="cs-CZ" sz="6400" dirty="0" err="1" smtClean="0"/>
              <a:t>published</a:t>
            </a:r>
            <a:r>
              <a:rPr lang="cs-CZ" sz="6400" dirty="0" smtClean="0"/>
              <a:t>_in_</a:t>
            </a:r>
            <a:r>
              <a:rPr lang="cs-CZ" sz="6400" dirty="0" err="1" smtClean="0"/>
              <a:t>Gelett</a:t>
            </a:r>
            <a:r>
              <a:rPr lang="cs-CZ" sz="6400" dirty="0" smtClean="0"/>
              <a:t>_</a:t>
            </a:r>
            <a:r>
              <a:rPr lang="cs-CZ" sz="6400" dirty="0" err="1" smtClean="0"/>
              <a:t>Burgess</a:t>
            </a:r>
            <a:r>
              <a:rPr lang="cs-CZ" sz="6400" dirty="0" smtClean="0"/>
              <a:t>,_</a:t>
            </a:r>
            <a:r>
              <a:rPr lang="cs-CZ" sz="6400" dirty="0" err="1" smtClean="0"/>
              <a:t>The</a:t>
            </a:r>
            <a:r>
              <a:rPr lang="cs-CZ" sz="6400" dirty="0" smtClean="0"/>
              <a:t>_</a:t>
            </a:r>
            <a:r>
              <a:rPr lang="cs-CZ" sz="6400" dirty="0" err="1" smtClean="0"/>
              <a:t>Wild</a:t>
            </a:r>
            <a:r>
              <a:rPr lang="cs-CZ" sz="6400" dirty="0" smtClean="0"/>
              <a:t>_</a:t>
            </a:r>
            <a:r>
              <a:rPr lang="cs-CZ" sz="6400" dirty="0" err="1" smtClean="0"/>
              <a:t>Men</a:t>
            </a:r>
            <a:r>
              <a:rPr lang="cs-CZ" sz="6400" dirty="0" smtClean="0"/>
              <a:t>_</a:t>
            </a:r>
            <a:r>
              <a:rPr lang="cs-CZ" sz="6400" dirty="0" err="1" smtClean="0"/>
              <a:t>of</a:t>
            </a:r>
            <a:r>
              <a:rPr lang="cs-CZ" sz="6400" dirty="0" smtClean="0"/>
              <a:t>_Paris,_</a:t>
            </a:r>
            <a:r>
              <a:rPr lang="cs-CZ" sz="6400" dirty="0" err="1" smtClean="0"/>
              <a:t>Architectural</a:t>
            </a:r>
            <a:r>
              <a:rPr lang="cs-CZ" sz="6400" dirty="0" smtClean="0"/>
              <a:t>_</a:t>
            </a:r>
            <a:r>
              <a:rPr lang="cs-CZ" sz="6400" dirty="0" err="1" smtClean="0"/>
              <a:t>Record</a:t>
            </a:r>
            <a:r>
              <a:rPr lang="cs-CZ" sz="6400" dirty="0" smtClean="0"/>
              <a:t>,_May_</a:t>
            </a:r>
            <a:r>
              <a:rPr lang="cs-CZ" sz="6400" dirty="0" err="1" smtClean="0"/>
              <a:t>1910.jpg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OPELÍK</a:t>
            </a:r>
            <a:r>
              <a:rPr lang="cs-CZ" sz="6400" dirty="0" smtClean="0"/>
              <a:t>, Jiří.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30.3.2014].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:Karel_Josef_</a:t>
            </a:r>
            <a:r>
              <a:rPr lang="cs-CZ" sz="6400" dirty="0" err="1" smtClean="0"/>
              <a:t>Capkovi</a:t>
            </a:r>
            <a:r>
              <a:rPr lang="cs-CZ" sz="6400" dirty="0" smtClean="0"/>
              <a:t>_</a:t>
            </a:r>
            <a:r>
              <a:rPr lang="cs-CZ" sz="6400" dirty="0" err="1" smtClean="0"/>
              <a:t>radio.jpg</a:t>
            </a:r>
            <a:endParaRPr lang="cs-CZ" sz="6400" dirty="0" smtClean="0"/>
          </a:p>
          <a:p>
            <a:r>
              <a:rPr lang="cs-CZ" sz="6400" dirty="0" smtClean="0"/>
              <a:t>NEZJIŠTĚNO. </a:t>
            </a:r>
            <a:r>
              <a:rPr lang="cs-CZ" sz="6400" i="1" dirty="0" smtClean="0"/>
              <a:t>Josef Čapek</a:t>
            </a:r>
            <a:r>
              <a:rPr lang="cs-CZ" sz="6400" dirty="0" smtClean="0"/>
              <a:t> [online]. [cit. 30.3.2014]. Dostupný na WWW: http://</a:t>
            </a:r>
            <a:r>
              <a:rPr lang="cs-CZ" sz="6400" dirty="0" err="1" smtClean="0"/>
              <a:t>cs.wikipedia.org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/Josef_%</a:t>
            </a:r>
            <a:r>
              <a:rPr lang="cs-CZ" sz="6400" dirty="0" err="1" smtClean="0"/>
              <a:t>C4</a:t>
            </a:r>
            <a:r>
              <a:rPr lang="cs-CZ" sz="6400" dirty="0" smtClean="0"/>
              <a:t>%</a:t>
            </a:r>
            <a:r>
              <a:rPr lang="cs-CZ" sz="6400" dirty="0" err="1" smtClean="0"/>
              <a:t>8Capek</a:t>
            </a:r>
            <a:endParaRPr lang="cs-CZ" sz="6400" dirty="0" smtClean="0"/>
          </a:p>
          <a:p>
            <a:r>
              <a:rPr lang="cs-CZ" sz="6400" dirty="0" smtClean="0"/>
              <a:t>VIT VIT.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30.3.2014].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:D%</a:t>
            </a:r>
            <a:r>
              <a:rPr lang="cs-CZ" sz="6400" dirty="0" err="1" smtClean="0"/>
              <a:t>C5</a:t>
            </a:r>
            <a:r>
              <a:rPr lang="cs-CZ" sz="6400" dirty="0" smtClean="0"/>
              <a:t>%</a:t>
            </a:r>
            <a:r>
              <a:rPr lang="cs-CZ" sz="6400" dirty="0" err="1" smtClean="0"/>
              <a:t>AFm</a:t>
            </a:r>
            <a:r>
              <a:rPr lang="cs-CZ" sz="6400" dirty="0" smtClean="0"/>
              <a:t>_U_%</a:t>
            </a:r>
            <a:r>
              <a:rPr lang="cs-CZ" sz="6400" dirty="0" err="1" smtClean="0"/>
              <a:t>C4</a:t>
            </a:r>
            <a:r>
              <a:rPr lang="cs-CZ" sz="6400" dirty="0" smtClean="0"/>
              <a:t>%</a:t>
            </a:r>
            <a:r>
              <a:rPr lang="cs-CZ" sz="6400" dirty="0" err="1" smtClean="0"/>
              <a:t>8Dern</a:t>
            </a:r>
            <a:r>
              <a:rPr lang="cs-CZ" sz="6400" dirty="0" smtClean="0"/>
              <a:t>%</a:t>
            </a:r>
            <a:r>
              <a:rPr lang="cs-CZ" sz="6400" dirty="0" err="1" smtClean="0"/>
              <a:t>C3</a:t>
            </a:r>
            <a:r>
              <a:rPr lang="cs-CZ" sz="6400" dirty="0" smtClean="0"/>
              <a:t>%</a:t>
            </a:r>
            <a:r>
              <a:rPr lang="cs-CZ" sz="6400" dirty="0" err="1" smtClean="0"/>
              <a:t>A9</a:t>
            </a:r>
            <a:r>
              <a:rPr lang="cs-CZ" sz="6400" dirty="0" smtClean="0"/>
              <a:t>_Matky_</a:t>
            </a:r>
            <a:r>
              <a:rPr lang="cs-CZ" sz="6400" dirty="0" err="1" smtClean="0"/>
              <a:t>Bo</a:t>
            </a:r>
            <a:r>
              <a:rPr lang="cs-CZ" sz="6400" dirty="0" smtClean="0"/>
              <a:t>%</a:t>
            </a:r>
            <a:r>
              <a:rPr lang="cs-CZ" sz="6400" dirty="0" err="1" smtClean="0"/>
              <a:t>C5</a:t>
            </a:r>
            <a:r>
              <a:rPr lang="cs-CZ" sz="6400" dirty="0" smtClean="0"/>
              <a:t>%</a:t>
            </a:r>
            <a:r>
              <a:rPr lang="cs-CZ" sz="6400" dirty="0" err="1" smtClean="0"/>
              <a:t>BE</a:t>
            </a:r>
            <a:r>
              <a:rPr lang="cs-CZ" sz="6400" dirty="0" smtClean="0"/>
              <a:t>%</a:t>
            </a:r>
            <a:r>
              <a:rPr lang="cs-CZ" sz="6400" dirty="0" err="1" smtClean="0"/>
              <a:t>C3</a:t>
            </a:r>
            <a:r>
              <a:rPr lang="cs-CZ" sz="6400" dirty="0" smtClean="0"/>
              <a:t>%AD_</a:t>
            </a:r>
            <a:r>
              <a:rPr lang="cs-CZ" sz="6400" dirty="0" err="1" smtClean="0"/>
              <a:t>03.JPG</a:t>
            </a:r>
            <a:endParaRPr lang="cs-CZ" sz="64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sz="64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 fontScale="25000" lnSpcReduction="20000"/>
          </a:bodyPr>
          <a:lstStyle/>
          <a:p>
            <a:r>
              <a:rPr lang="cs-CZ" sz="6400" dirty="0" err="1" smtClean="0"/>
              <a:t>HAUNEROVÁ</a:t>
            </a:r>
            <a:r>
              <a:rPr lang="cs-CZ" sz="6400" dirty="0" smtClean="0"/>
              <a:t>, Eva.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30.3.2014].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:U%</a:t>
            </a:r>
            <a:r>
              <a:rPr lang="cs-CZ" sz="6400" dirty="0" err="1" smtClean="0"/>
              <a:t>C4</a:t>
            </a:r>
            <a:r>
              <a:rPr lang="cs-CZ" sz="6400" dirty="0" smtClean="0"/>
              <a:t>%</a:t>
            </a:r>
            <a:r>
              <a:rPr lang="cs-CZ" sz="6400" dirty="0" err="1" smtClean="0"/>
              <a:t>8Ditelsk</a:t>
            </a:r>
            <a:r>
              <a:rPr lang="cs-CZ" sz="6400" dirty="0" smtClean="0"/>
              <a:t>%</a:t>
            </a:r>
            <a:r>
              <a:rPr lang="cs-CZ" sz="6400" dirty="0" err="1" smtClean="0"/>
              <a:t>C3</a:t>
            </a:r>
            <a:r>
              <a:rPr lang="cs-CZ" sz="6400" dirty="0" smtClean="0"/>
              <a:t>%</a:t>
            </a:r>
            <a:r>
              <a:rPr lang="cs-CZ" sz="6400" dirty="0" err="1" smtClean="0"/>
              <a:t>A9</a:t>
            </a:r>
            <a:r>
              <a:rPr lang="cs-CZ" sz="6400" dirty="0" smtClean="0"/>
              <a:t>_domy_-_ul._</a:t>
            </a:r>
            <a:r>
              <a:rPr lang="cs-CZ" sz="6400" dirty="0" err="1" smtClean="0"/>
              <a:t>Eli</a:t>
            </a:r>
            <a:r>
              <a:rPr lang="cs-CZ" sz="6400" dirty="0" smtClean="0"/>
              <a:t>%</a:t>
            </a:r>
            <a:r>
              <a:rPr lang="cs-CZ" sz="6400" dirty="0" err="1" smtClean="0"/>
              <a:t>C5</a:t>
            </a:r>
            <a:r>
              <a:rPr lang="cs-CZ" sz="6400" dirty="0" smtClean="0"/>
              <a:t>%</a:t>
            </a:r>
            <a:r>
              <a:rPr lang="cs-CZ" sz="6400" dirty="0" err="1" smtClean="0"/>
              <a:t>A1ky</a:t>
            </a:r>
            <a:r>
              <a:rPr lang="cs-CZ" sz="6400" dirty="0" smtClean="0"/>
              <a:t>_</a:t>
            </a:r>
            <a:r>
              <a:rPr lang="cs-CZ" sz="6400" dirty="0" err="1" smtClean="0"/>
              <a:t>Kr</a:t>
            </a:r>
            <a:r>
              <a:rPr lang="cs-CZ" sz="6400" dirty="0" smtClean="0"/>
              <a:t>%</a:t>
            </a:r>
            <a:r>
              <a:rPr lang="cs-CZ" sz="6400" dirty="0" err="1" smtClean="0"/>
              <a:t>C3</a:t>
            </a:r>
            <a:r>
              <a:rPr lang="cs-CZ" sz="6400" dirty="0" smtClean="0"/>
              <a:t>%</a:t>
            </a:r>
            <a:r>
              <a:rPr lang="cs-CZ" sz="6400" dirty="0" err="1" smtClean="0"/>
              <a:t>A1snohorsk</a:t>
            </a:r>
            <a:r>
              <a:rPr lang="cs-CZ" sz="6400" dirty="0" smtClean="0"/>
              <a:t>%</a:t>
            </a:r>
            <a:r>
              <a:rPr lang="cs-CZ" sz="6400" dirty="0" err="1" smtClean="0"/>
              <a:t>C3</a:t>
            </a:r>
            <a:r>
              <a:rPr lang="cs-CZ" sz="6400" dirty="0" smtClean="0"/>
              <a:t>%</a:t>
            </a:r>
            <a:r>
              <a:rPr lang="cs-CZ" sz="6400" dirty="0" err="1" smtClean="0"/>
              <a:t>A9</a:t>
            </a:r>
            <a:r>
              <a:rPr lang="cs-CZ" sz="6400" dirty="0" smtClean="0"/>
              <a:t>_v_Praze.</a:t>
            </a:r>
            <a:r>
              <a:rPr lang="cs-CZ" sz="6400" dirty="0" err="1" smtClean="0"/>
              <a:t>jpg</a:t>
            </a:r>
            <a:endParaRPr lang="cs-CZ" sz="6400" dirty="0" smtClean="0"/>
          </a:p>
          <a:p>
            <a:r>
              <a:rPr lang="en-US" sz="6400" dirty="0" err="1" smtClean="0"/>
              <a:t>AKTRON</a:t>
            </a:r>
            <a:r>
              <a:rPr lang="en-US" sz="6400" dirty="0" smtClean="0"/>
              <a:t>. </a:t>
            </a:r>
            <a:r>
              <a:rPr lang="en-US" sz="6400" i="1" dirty="0" smtClean="0"/>
              <a:t>Wikimedia Commons</a:t>
            </a:r>
            <a:r>
              <a:rPr lang="en-US" sz="6400" dirty="0" smtClean="0"/>
              <a:t> [online]. [cit. 30.3.2014].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http://upload.wikimedia.org/wikipedia/commons/1/1c/Praha%2C_V%C3%BDto%C5%88%2C_kubistick%C3%A1_vila.jpg</a:t>
            </a:r>
          </a:p>
          <a:p>
            <a:r>
              <a:rPr lang="cs-CZ" sz="6400" dirty="0" err="1" smtClean="0"/>
              <a:t>NARTOUN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30.3.2014].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Kubisticke</a:t>
            </a:r>
            <a:r>
              <a:rPr lang="cs-CZ" sz="6400" dirty="0" smtClean="0"/>
              <a:t>_hrnky.</a:t>
            </a:r>
            <a:r>
              <a:rPr lang="cs-CZ" sz="6400" dirty="0" err="1" smtClean="0"/>
              <a:t>JPG</a:t>
            </a:r>
            <a:endParaRPr lang="cs-CZ" sz="6400" dirty="0" smtClean="0"/>
          </a:p>
          <a:p>
            <a:r>
              <a:rPr lang="cs-CZ" sz="6400" dirty="0" err="1" smtClean="0"/>
              <a:t>GAMPE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30.3.2014].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Cubist</a:t>
            </a:r>
            <a:r>
              <a:rPr lang="cs-CZ" sz="6400" dirty="0" smtClean="0"/>
              <a:t>_Kiosk_</a:t>
            </a:r>
            <a:r>
              <a:rPr lang="cs-CZ" sz="6400" dirty="0" err="1" smtClean="0"/>
              <a:t>Bolzanova</a:t>
            </a:r>
            <a:r>
              <a:rPr lang="cs-CZ" sz="6400" dirty="0" smtClean="0"/>
              <a:t>_</a:t>
            </a:r>
            <a:r>
              <a:rPr lang="cs-CZ" sz="6400" dirty="0" err="1" smtClean="0"/>
              <a:t>3.jpg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smtClean="0"/>
              <a:t>NEZJIŠTĚNO. </a:t>
            </a:r>
            <a:r>
              <a:rPr lang="cs-CZ" sz="6400" i="1" dirty="0" err="1" smtClean="0"/>
              <a:t>puzzleshop</a:t>
            </a:r>
            <a:r>
              <a:rPr lang="cs-CZ" sz="6400" dirty="0" smtClean="0"/>
              <a:t> [online]. [cit. 30.3.2014]. Dostupný na WWW: http://www.</a:t>
            </a:r>
            <a:r>
              <a:rPr lang="cs-CZ" sz="6400" dirty="0" err="1" smtClean="0"/>
              <a:t>puzzleshop.cz</a:t>
            </a:r>
            <a:r>
              <a:rPr lang="cs-CZ" sz="6400" dirty="0" smtClean="0"/>
              <a:t>/d-1710-puzzle-1000-</a:t>
            </a:r>
            <a:r>
              <a:rPr lang="cs-CZ" sz="6400" dirty="0" err="1" smtClean="0"/>
              <a:t>picasso</a:t>
            </a:r>
            <a:r>
              <a:rPr lang="cs-CZ" sz="6400" dirty="0" smtClean="0"/>
              <a:t>-</a:t>
            </a:r>
            <a:r>
              <a:rPr lang="cs-CZ" sz="6400" dirty="0" err="1" smtClean="0"/>
              <a:t>slecny</a:t>
            </a:r>
            <a:r>
              <a:rPr lang="cs-CZ" sz="6400" dirty="0" smtClean="0"/>
              <a:t>-z-</a:t>
            </a:r>
            <a:r>
              <a:rPr lang="cs-CZ" sz="6400" dirty="0" err="1" smtClean="0"/>
              <a:t>avignonu</a:t>
            </a:r>
            <a:r>
              <a:rPr lang="cs-CZ" sz="6400" dirty="0" smtClean="0"/>
              <a:t>-</a:t>
            </a:r>
            <a:r>
              <a:rPr lang="cs-CZ" sz="6400" dirty="0" err="1" smtClean="0"/>
              <a:t>educa.html</a:t>
            </a:r>
            <a:endParaRPr lang="cs-CZ" sz="6400" dirty="0" smtClean="0"/>
          </a:p>
          <a:p>
            <a:r>
              <a:rPr lang="cs-CZ" sz="6400" dirty="0" err="1" smtClean="0"/>
              <a:t>DILIGENT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30.3.2014].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Prague</a:t>
            </a:r>
            <a:r>
              <a:rPr lang="cs-CZ" sz="6400" dirty="0" smtClean="0"/>
              <a:t>_</a:t>
            </a:r>
            <a:r>
              <a:rPr lang="cs-CZ" sz="6400" dirty="0" err="1" smtClean="0"/>
              <a:t>PalacAdria</a:t>
            </a:r>
            <a:r>
              <a:rPr lang="cs-CZ" sz="6400" dirty="0" smtClean="0"/>
              <a:t>_</a:t>
            </a:r>
            <a:r>
              <a:rPr lang="cs-CZ" sz="6400" dirty="0" err="1" smtClean="0"/>
              <a:t>facade1.jpg</a:t>
            </a:r>
            <a:endParaRPr lang="cs-CZ" sz="6400" dirty="0" smtClean="0"/>
          </a:p>
          <a:p>
            <a:r>
              <a:rPr lang="cs-CZ" sz="6400" dirty="0" err="1" smtClean="0"/>
              <a:t>ZP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30.3.2014].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Crematorium</a:t>
            </a:r>
            <a:r>
              <a:rPr lang="cs-CZ" sz="6400" dirty="0" smtClean="0"/>
              <a:t>,_Pardubice,_</a:t>
            </a:r>
            <a:r>
              <a:rPr lang="cs-CZ" sz="6400" dirty="0" err="1" smtClean="0"/>
              <a:t>Czech</a:t>
            </a:r>
            <a:r>
              <a:rPr lang="cs-CZ" sz="6400" dirty="0" smtClean="0"/>
              <a:t>_</a:t>
            </a:r>
            <a:r>
              <a:rPr lang="cs-CZ" sz="6400" dirty="0" err="1" smtClean="0"/>
              <a:t>Republic.jpg</a:t>
            </a:r>
            <a:endParaRPr lang="cs-CZ" sz="6400" dirty="0" smtClean="0"/>
          </a:p>
          <a:p>
            <a:r>
              <a:rPr lang="cs-CZ" sz="6400" dirty="0" err="1" smtClean="0"/>
              <a:t>ŠJŮ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30.3.2014]. Dostupný na WWW: http://</a:t>
            </a:r>
            <a:r>
              <a:rPr lang="cs-CZ" sz="6400" dirty="0" err="1" smtClean="0"/>
              <a:t>cs.wikipedia.org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Kubistick</a:t>
            </a:r>
            <a:r>
              <a:rPr lang="cs-CZ" sz="6400" dirty="0" smtClean="0"/>
              <a:t>%</a:t>
            </a:r>
            <a:r>
              <a:rPr lang="cs-CZ" sz="6400" dirty="0" err="1" smtClean="0"/>
              <a:t>C3</a:t>
            </a:r>
            <a:r>
              <a:rPr lang="cs-CZ" sz="6400" dirty="0" smtClean="0"/>
              <a:t>%</a:t>
            </a:r>
            <a:r>
              <a:rPr lang="cs-CZ" sz="6400" dirty="0" err="1" smtClean="0"/>
              <a:t>BD</a:t>
            </a:r>
            <a:r>
              <a:rPr lang="cs-CZ" sz="6400" dirty="0" smtClean="0"/>
              <a:t>_kiosek_ve_</a:t>
            </a:r>
            <a:r>
              <a:rPr lang="cs-CZ" sz="6400" dirty="0" err="1" smtClean="0"/>
              <a:t>Vrchlick</a:t>
            </a:r>
            <a:r>
              <a:rPr lang="cs-CZ" sz="6400" dirty="0" smtClean="0"/>
              <a:t>%</a:t>
            </a:r>
            <a:r>
              <a:rPr lang="cs-CZ" sz="6400" dirty="0" err="1" smtClean="0"/>
              <a:t>C3</a:t>
            </a:r>
            <a:r>
              <a:rPr lang="cs-CZ" sz="6400" dirty="0" smtClean="0"/>
              <a:t>%</a:t>
            </a:r>
            <a:r>
              <a:rPr lang="cs-CZ" sz="6400" dirty="0" err="1" smtClean="0"/>
              <a:t>A9ho</a:t>
            </a:r>
            <a:r>
              <a:rPr lang="cs-CZ" sz="6400" dirty="0" smtClean="0"/>
              <a:t>_sadech</a:t>
            </a:r>
          </a:p>
          <a:p>
            <a:r>
              <a:rPr lang="en-US" sz="6400" dirty="0" err="1" smtClean="0"/>
              <a:t>AKTRON</a:t>
            </a:r>
            <a:r>
              <a:rPr lang="en-US" sz="6400" dirty="0" smtClean="0"/>
              <a:t>. </a:t>
            </a:r>
            <a:r>
              <a:rPr lang="en-US" sz="6400" i="1" dirty="0" smtClean="0"/>
              <a:t>Wikimedia Commons</a:t>
            </a:r>
            <a:r>
              <a:rPr lang="en-US" sz="6400" dirty="0" smtClean="0"/>
              <a:t> [online]. [cit. 30.3.2014].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http://commons.wikimedia.org/wiki/File:Praha,_M%C5%AFstek,_kubistick%C3%A1_lampa.jpg</a:t>
            </a:r>
          </a:p>
          <a:p>
            <a:r>
              <a:rPr lang="en-US" sz="6400" dirty="0" smtClean="0"/>
              <a:t/>
            </a:r>
            <a:br>
              <a:rPr lang="en-US" sz="6400" dirty="0" smtClean="0"/>
            </a:b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450px-Prague_PalacAdria_facade1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79512" y="188640"/>
            <a:ext cx="4608512" cy="5733256"/>
          </a:xfrm>
        </p:spPr>
      </p:pic>
      <p:pic>
        <p:nvPicPr>
          <p:cNvPr id="5" name="Obrázek 4" descr="330px-Crematorium,_Pardubice,_Czech_Republic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953000" y="0"/>
            <a:ext cx="4191000" cy="2794000"/>
          </a:xfrm>
          <a:prstGeom prst="rect">
            <a:avLst/>
          </a:prstGeom>
        </p:spPr>
      </p:pic>
      <p:pic>
        <p:nvPicPr>
          <p:cNvPr id="6" name="Obrázek 5" descr="330px-Bolzanova,_stará_trafika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76056" y="3140968"/>
            <a:ext cx="3888432" cy="28083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800px-Dům_U_černé_Matky_Boží_03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11560" y="476672"/>
            <a:ext cx="8064896" cy="604867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800px-Učitelské_domy_-_ul._Elišky_Krásnohorské_v_Praze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67544" y="260648"/>
            <a:ext cx="8280920" cy="586551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Praha,_Výtoň,_kubistická_vila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39552" y="476672"/>
            <a:ext cx="8064895" cy="543346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12458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87624" y="404664"/>
            <a:ext cx="6768752" cy="6048672"/>
          </a:xfrm>
        </p:spPr>
      </p:pic>
      <p:sp>
        <p:nvSpPr>
          <p:cNvPr id="5" name="TextovéPole 4"/>
          <p:cNvSpPr txBox="1"/>
          <p:nvPr/>
        </p:nvSpPr>
        <p:spPr>
          <a:xfrm>
            <a:off x="1187624" y="5301208"/>
            <a:ext cx="6480720" cy="156966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Avignonské slečny- údajně první kubistický obraz - 1907, slečny z podniku </a:t>
            </a:r>
            <a:r>
              <a:rPr lang="cs-CZ" sz="2400" dirty="0" err="1" smtClean="0"/>
              <a:t>Avinyó</a:t>
            </a:r>
            <a:r>
              <a:rPr lang="cs-CZ" sz="2400" dirty="0" smtClean="0"/>
              <a:t> v Barceloně –</a:t>
            </a:r>
          </a:p>
          <a:p>
            <a:r>
              <a:rPr lang="cs-CZ" sz="2400" dirty="0" smtClean="0"/>
              <a:t> v pravé části obrazu na obličejích místo šerosvitu </a:t>
            </a:r>
            <a:r>
              <a:rPr lang="cs-CZ" sz="2400" dirty="0" smtClean="0">
                <a:solidFill>
                  <a:schemeClr val="bg2"/>
                </a:solidFill>
              </a:rPr>
              <a:t>užito</a:t>
            </a:r>
            <a:r>
              <a:rPr lang="cs-CZ" sz="2400" dirty="0" smtClean="0"/>
              <a:t> k zachycení prostoru užito šrafování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618</TotalTime>
  <Words>457</Words>
  <Application>Microsoft Office PowerPoint</Application>
  <PresentationFormat>Předvádění na obrazovce (4:3)</PresentationFormat>
  <Paragraphs>149</Paragraphs>
  <Slides>27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Snímek 1</vt:lpstr>
      <vt:lpstr>Anotace</vt:lpstr>
      <vt:lpstr>Kubismus</vt:lpstr>
      <vt:lpstr>Kubismus</vt:lpstr>
      <vt:lpstr>Kubismus</vt:lpstr>
      <vt:lpstr>Z historie:</vt:lpstr>
      <vt:lpstr>Prekubismus</vt:lpstr>
      <vt:lpstr>Analytický kubismus</vt:lpstr>
      <vt:lpstr>Syntetický kubismus</vt:lpstr>
      <vt:lpstr>Pablo Picasso</vt:lpstr>
      <vt:lpstr>Georges Braque</vt:lpstr>
      <vt:lpstr>Kubismus v českých zemích</vt:lpstr>
      <vt:lpstr>Emil Filla</vt:lpstr>
      <vt:lpstr>Josef Čapek</vt:lpstr>
      <vt:lpstr>Architektura</vt:lpstr>
      <vt:lpstr>Užité umění</vt:lpstr>
      <vt:lpstr>Snímek 17</vt:lpstr>
      <vt:lpstr>Určete správná a nesprávná tvrzení:</vt:lpstr>
      <vt:lpstr>Náměty pro tvůrčí práci:</vt:lpstr>
      <vt:lpstr>Studentské práce:</vt:lpstr>
      <vt:lpstr>Zdroje</vt:lpstr>
      <vt:lpstr>Zdroje</vt:lpstr>
      <vt:lpstr>Snímek 23</vt:lpstr>
      <vt:lpstr>Snímek 24</vt:lpstr>
      <vt:lpstr>Snímek 25</vt:lpstr>
      <vt:lpstr>Snímek 26</vt:lpstr>
      <vt:lpstr>Snímek 27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</dc:creator>
  <cp:lastModifiedBy>Radka</cp:lastModifiedBy>
  <cp:revision>17</cp:revision>
  <dcterms:created xsi:type="dcterms:W3CDTF">2014-03-19T20:57:30Z</dcterms:created>
  <dcterms:modified xsi:type="dcterms:W3CDTF">2014-05-05T19:33:24Z</dcterms:modified>
</cp:coreProperties>
</file>