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A05FC-2E47-4C5B-8365-8767BC801A3D}" type="datetimeFigureOut">
              <a:rPr lang="cs-CZ" smtClean="0"/>
              <a:pPr/>
              <a:t>7.4.2014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8EBD6-F1CA-493E-97BF-45573E1C43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A05FC-2E47-4C5B-8365-8767BC801A3D}" type="datetimeFigureOut">
              <a:rPr lang="cs-CZ" smtClean="0"/>
              <a:pPr/>
              <a:t>7.4.2014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8EBD6-F1CA-493E-97BF-45573E1C43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A05FC-2E47-4C5B-8365-8767BC801A3D}" type="datetimeFigureOut">
              <a:rPr lang="cs-CZ" smtClean="0"/>
              <a:pPr/>
              <a:t>7.4.2014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8EBD6-F1CA-493E-97BF-45573E1C43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A05FC-2E47-4C5B-8365-8767BC801A3D}" type="datetimeFigureOut">
              <a:rPr lang="cs-CZ" smtClean="0"/>
              <a:pPr/>
              <a:t>7.4.2014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8EBD6-F1CA-493E-97BF-45573E1C43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A05FC-2E47-4C5B-8365-8767BC801A3D}" type="datetimeFigureOut">
              <a:rPr lang="cs-CZ" smtClean="0"/>
              <a:pPr/>
              <a:t>7.4.2014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8EBD6-F1CA-493E-97BF-45573E1C43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A05FC-2E47-4C5B-8365-8767BC801A3D}" type="datetimeFigureOut">
              <a:rPr lang="cs-CZ" smtClean="0"/>
              <a:pPr/>
              <a:t>7.4.2014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8EBD6-F1CA-493E-97BF-45573E1C43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A05FC-2E47-4C5B-8365-8767BC801A3D}" type="datetimeFigureOut">
              <a:rPr lang="cs-CZ" smtClean="0"/>
              <a:pPr/>
              <a:t>7.4.2014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8EBD6-F1CA-493E-97BF-45573E1C43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A05FC-2E47-4C5B-8365-8767BC801A3D}" type="datetimeFigureOut">
              <a:rPr lang="cs-CZ" smtClean="0"/>
              <a:pPr/>
              <a:t>7.4.2014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8EBD6-F1CA-493E-97BF-45573E1C43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A05FC-2E47-4C5B-8365-8767BC801A3D}" type="datetimeFigureOut">
              <a:rPr lang="cs-CZ" smtClean="0"/>
              <a:pPr/>
              <a:t>7.4.2014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8EBD6-F1CA-493E-97BF-45573E1C43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A05FC-2E47-4C5B-8365-8767BC801A3D}" type="datetimeFigureOut">
              <a:rPr lang="cs-CZ" smtClean="0"/>
              <a:pPr/>
              <a:t>7.4.2014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8EBD6-F1CA-493E-97BF-45573E1C43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A05FC-2E47-4C5B-8365-8767BC801A3D}" type="datetimeFigureOut">
              <a:rPr lang="cs-CZ" smtClean="0"/>
              <a:pPr/>
              <a:t>7.4.2014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8EBD6-F1CA-493E-97BF-45573E1C43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A05FC-2E47-4C5B-8365-8767BC801A3D}" type="datetimeFigureOut">
              <a:rPr lang="cs-CZ" smtClean="0"/>
              <a:pPr/>
              <a:t>7.4.2014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8EBD6-F1CA-493E-97BF-45573E1C434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156212"/>
            <a:ext cx="4343414" cy="670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2428860" y="6453336"/>
            <a:ext cx="2262158" cy="230832"/>
          </a:xfrm>
          <a:prstGeom prst="rect">
            <a:avLst/>
          </a:prstGeom>
          <a:solidFill>
            <a:srgbClr val="FFFFFF"/>
          </a:solidFill>
        </p:spPr>
        <p:txBody>
          <a:bodyPr wrap="non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cs-CZ" sz="900"/>
              <a:t>Zdroj obrázků: www.office.microsoft.com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Základní</a:t>
            </a:r>
            <a:r>
              <a:rPr lang="cs-CZ" sz="4000" b="1" dirty="0" smtClean="0"/>
              <a:t> </a:t>
            </a:r>
            <a:r>
              <a:rPr lang="cs-CZ" sz="4000" b="1" dirty="0" smtClean="0">
                <a:solidFill>
                  <a:srgbClr val="FF0000"/>
                </a:solidFill>
              </a:rPr>
              <a:t>politické </a:t>
            </a:r>
            <a:r>
              <a:rPr lang="cs-CZ" sz="4000" b="1" dirty="0" smtClean="0">
                <a:solidFill>
                  <a:srgbClr val="7030A0"/>
                </a:solidFill>
              </a:rPr>
              <a:t>ideologie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politická ideologie,</a:t>
            </a:r>
            <a:endParaRPr lang="cs-CZ" b="1" dirty="0">
              <a:solidFill>
                <a:srgbClr val="7030A0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7030A0"/>
                </a:solidFill>
              </a:rPr>
              <a:t>    </a:t>
            </a:r>
            <a:r>
              <a:rPr lang="cs-CZ" dirty="0" smtClean="0"/>
              <a:t>jsou teorie a názory na problematiku společnosti a jakou má člověk roli </a:t>
            </a:r>
            <a:r>
              <a:rPr lang="cs-CZ" smtClean="0"/>
              <a:t>v ní</a:t>
            </a:r>
            <a:endParaRPr lang="cs-CZ" dirty="0"/>
          </a:p>
        </p:txBody>
      </p:sp>
      <p:pic>
        <p:nvPicPr>
          <p:cNvPr id="1029" name="Picture 5" descr="C:\Users\gabka\AppData\Local\Microsoft\Windows\Temporary Internet Files\Content.IE5\8Q8UCNDT\MC90031177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3429000"/>
            <a:ext cx="3786214" cy="30718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Funkce</a:t>
            </a:r>
            <a:r>
              <a:rPr lang="cs-CZ" sz="4000" b="1" dirty="0" smtClean="0"/>
              <a:t> </a:t>
            </a:r>
            <a:r>
              <a:rPr lang="cs-CZ" sz="4000" b="1" dirty="0" smtClean="0">
                <a:solidFill>
                  <a:srgbClr val="FF0000"/>
                </a:solidFill>
              </a:rPr>
              <a:t>ideologie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428737"/>
            <a:ext cx="8409029" cy="4718070"/>
          </a:xfrm>
        </p:spPr>
        <p:txBody>
          <a:bodyPr/>
          <a:lstStyle/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1. vysvětlování politických událostí a jevů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2. podobnost s jinou skupinou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3. politický program a jejich akce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4. co je dobré a co je zlé</a:t>
            </a:r>
            <a:endParaRPr lang="cs-CZ" dirty="0"/>
          </a:p>
        </p:txBody>
      </p:sp>
      <p:pic>
        <p:nvPicPr>
          <p:cNvPr id="2050" name="Picture 2" descr="C:\Users\gabka\AppData\Local\Microsoft\Windows\Temporary Internet Files\Content.IE5\8Q8UCNDT\MC90042382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2214554"/>
            <a:ext cx="2643206" cy="34290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LIBERALISMUS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686320"/>
          </a:xfrm>
        </p:spPr>
        <p:txBody>
          <a:bodyPr/>
          <a:lstStyle/>
          <a:p>
            <a:r>
              <a:rPr lang="cs-CZ" b="1" i="1" dirty="0" smtClean="0"/>
              <a:t>z lat. LIBERTAS = SVOBODA</a:t>
            </a:r>
            <a:endParaRPr lang="cs-CZ" b="1" i="1" dirty="0"/>
          </a:p>
          <a:p>
            <a:r>
              <a:rPr lang="cs-CZ" dirty="0" smtClean="0"/>
              <a:t>hlavní hodnota je svoboda jedince, lidé si jsou rovni a měli by mít stejné práva</a:t>
            </a:r>
          </a:p>
          <a:p>
            <a:r>
              <a:rPr lang="cs-CZ" dirty="0" smtClean="0"/>
              <a:t>vyvinul se v Anglii</a:t>
            </a:r>
          </a:p>
          <a:p>
            <a:r>
              <a:rPr lang="cs-CZ" dirty="0" smtClean="0"/>
              <a:t>navazuje na myšlenky </a:t>
            </a:r>
          </a:p>
          <a:p>
            <a:pPr>
              <a:buNone/>
            </a:pPr>
            <a:r>
              <a:rPr lang="cs-CZ" b="1" dirty="0"/>
              <a:t> </a:t>
            </a:r>
            <a:r>
              <a:rPr lang="cs-CZ" b="1" dirty="0" smtClean="0"/>
              <a:t>       JOHNA LOCKA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3074" name="Picture 2" descr="C:\Users\gabka\AppData\Local\Microsoft\Windows\Temporary Internet Files\Content.IE5\DDOKMJ1Z\MC90042836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74" y="3143248"/>
            <a:ext cx="2571768" cy="2928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KONZERVATISMUS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/>
          <a:lstStyle/>
          <a:p>
            <a:r>
              <a:rPr lang="cs-CZ" b="1" dirty="0" smtClean="0"/>
              <a:t>z lat. CONSERVARE = UCHOVÁVAT</a:t>
            </a:r>
          </a:p>
          <a:p>
            <a:r>
              <a:rPr lang="cs-CZ" dirty="0" smtClean="0"/>
              <a:t>usiluje o zachování tradičních hodnot a je proti prudkým změnám</a:t>
            </a:r>
          </a:p>
          <a:p>
            <a:r>
              <a:rPr lang="cs-CZ" dirty="0" smtClean="0"/>
              <a:t>za zakladatele je považován </a:t>
            </a:r>
            <a:r>
              <a:rPr lang="cs-CZ" b="1" dirty="0" smtClean="0"/>
              <a:t>EDMUND BURKE</a:t>
            </a:r>
            <a:r>
              <a:rPr lang="cs-CZ" dirty="0" smtClean="0"/>
              <a:t>, anglický myslitel</a:t>
            </a:r>
            <a:endParaRPr lang="cs-CZ" dirty="0"/>
          </a:p>
        </p:txBody>
      </p:sp>
      <p:pic>
        <p:nvPicPr>
          <p:cNvPr id="4099" name="Picture 3" descr="C:\Users\gabka\AppData\Local\Microsoft\Windows\Temporary Internet Files\Content.IE5\V3DZ07LA\MM900043731[1]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4214818"/>
            <a:ext cx="2928958" cy="2214578"/>
          </a:xfrm>
          <a:prstGeom prst="rect">
            <a:avLst/>
          </a:prstGeom>
          <a:noFill/>
        </p:spPr>
      </p:pic>
      <p:pic>
        <p:nvPicPr>
          <p:cNvPr id="4100" name="Picture 4" descr="C:\Users\gabka\AppData\Local\Microsoft\Windows\Temporary Internet Files\Content.IE5\8Q8UCNDT\MM900043729[1]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3857628"/>
            <a:ext cx="2928958" cy="26432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14300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SOCIALISMUS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5043510"/>
          </a:xfrm>
        </p:spPr>
        <p:txBody>
          <a:bodyPr/>
          <a:lstStyle/>
          <a:p>
            <a:r>
              <a:rPr lang="cs-CZ" b="1" dirty="0" smtClean="0"/>
              <a:t>z lat. SOCIALIS = SPOLEČENSKÝ</a:t>
            </a:r>
          </a:p>
          <a:p>
            <a:r>
              <a:rPr lang="cs-CZ" dirty="0" smtClean="0"/>
              <a:t>zdůrazňuje sociální solidaritu</a:t>
            </a:r>
          </a:p>
          <a:p>
            <a:r>
              <a:rPr lang="cs-CZ" b="1" dirty="0" smtClean="0"/>
              <a:t>KAREL MARX </a:t>
            </a:r>
            <a:r>
              <a:rPr lang="cs-CZ" dirty="0" smtClean="0"/>
              <a:t>odstraňuje kapitalismus a nahrazuje jej socialismem</a:t>
            </a:r>
          </a:p>
          <a:p>
            <a:r>
              <a:rPr lang="cs-CZ" b="1" dirty="0" smtClean="0"/>
              <a:t>rovnost a spravedlnost</a:t>
            </a:r>
          </a:p>
          <a:p>
            <a:r>
              <a:rPr lang="cs-CZ" b="1" dirty="0" smtClean="0"/>
              <a:t>kolektivismus</a:t>
            </a:r>
          </a:p>
          <a:p>
            <a:r>
              <a:rPr lang="cs-CZ" b="1" dirty="0" smtClean="0"/>
              <a:t>internacionalismus – </a:t>
            </a:r>
          </a:p>
          <a:p>
            <a:pPr>
              <a:buNone/>
            </a:pPr>
            <a:r>
              <a:rPr lang="cs-CZ" b="1" dirty="0"/>
              <a:t> </a:t>
            </a:r>
            <a:r>
              <a:rPr lang="cs-CZ" b="1" dirty="0" smtClean="0"/>
              <a:t>   solidarita, odpor k válkám</a:t>
            </a:r>
          </a:p>
        </p:txBody>
      </p:sp>
      <p:pic>
        <p:nvPicPr>
          <p:cNvPr id="5123" name="Picture 3" descr="C:\Users\gabka\AppData\Local\Microsoft\Windows\Temporary Internet Files\Content.IE5\DDOKMJ1Z\MC90040797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3429000"/>
            <a:ext cx="3429024" cy="2857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KOMUNISMUS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z lat. COMMUNIS = SPOLEČNÝ A OBECNÝ</a:t>
            </a:r>
          </a:p>
          <a:p>
            <a:r>
              <a:rPr lang="cs-CZ" dirty="0" smtClean="0"/>
              <a:t>naprostá rovnost</a:t>
            </a:r>
          </a:p>
          <a:p>
            <a:r>
              <a:rPr lang="cs-CZ" dirty="0" smtClean="0"/>
              <a:t>za zakladatele považujeme </a:t>
            </a:r>
            <a:r>
              <a:rPr lang="cs-CZ" b="1" dirty="0" smtClean="0"/>
              <a:t>Marxe a Engelse</a:t>
            </a:r>
            <a:endParaRPr lang="cs-CZ" dirty="0"/>
          </a:p>
        </p:txBody>
      </p:sp>
      <p:pic>
        <p:nvPicPr>
          <p:cNvPr id="6146" name="Picture 2" descr="C:\Users\gabka\AppData\Local\Microsoft\Windows\Temporary Internet Files\Content.IE5\8Q8UCNDT\MC90031183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3500438"/>
            <a:ext cx="2857520" cy="2571768"/>
          </a:xfrm>
          <a:prstGeom prst="rect">
            <a:avLst/>
          </a:prstGeom>
          <a:noFill/>
        </p:spPr>
      </p:pic>
      <p:pic>
        <p:nvPicPr>
          <p:cNvPr id="6147" name="Picture 3" descr="C:\Users\gabka\AppData\Local\Microsoft\Windows\Temporary Internet Files\Content.IE5\FP72Q6EM\MC90031181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3429000"/>
            <a:ext cx="3143272" cy="2571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RASISMUS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z arabského RAS = HLAVA</a:t>
            </a:r>
            <a:endParaRPr lang="cs-CZ" b="1" dirty="0"/>
          </a:p>
          <a:p>
            <a:r>
              <a:rPr lang="cs-CZ" dirty="0" smtClean="0"/>
              <a:t>agresivní postoj vůči nižším rasám</a:t>
            </a:r>
          </a:p>
          <a:p>
            <a:r>
              <a:rPr lang="cs-CZ" dirty="0" smtClean="0"/>
              <a:t>představitelem rasismu je </a:t>
            </a:r>
            <a:r>
              <a:rPr lang="cs-CZ" dirty="0" err="1" smtClean="0"/>
              <a:t>franc</a:t>
            </a:r>
            <a:r>
              <a:rPr lang="cs-CZ" dirty="0" smtClean="0"/>
              <a:t>. </a:t>
            </a:r>
            <a:r>
              <a:rPr lang="cs-CZ" b="1" dirty="0" smtClean="0"/>
              <a:t>GOBINEAU</a:t>
            </a:r>
          </a:p>
          <a:p>
            <a:r>
              <a:rPr lang="cs-CZ" b="1" dirty="0" smtClean="0"/>
              <a:t>ANTISEMITISMUS</a:t>
            </a:r>
            <a:r>
              <a:rPr lang="cs-CZ" dirty="0" smtClean="0"/>
              <a:t> = nenávist k židům</a:t>
            </a:r>
            <a:endParaRPr lang="cs-CZ" dirty="0"/>
          </a:p>
        </p:txBody>
      </p:sp>
      <p:pic>
        <p:nvPicPr>
          <p:cNvPr id="7170" name="Picture 2" descr="C:\Users\gabka\AppData\Local\Microsoft\Windows\Temporary Internet Files\Content.IE5\FP72Q6EM\MC90029973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3857628"/>
            <a:ext cx="4857784" cy="2500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NACIONALISMUS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z lat. NATION = NÁROD</a:t>
            </a:r>
          </a:p>
          <a:p>
            <a:r>
              <a:rPr lang="cs-CZ" dirty="0" smtClean="0"/>
              <a:t>každý národ má právo na svůj stát</a:t>
            </a:r>
          </a:p>
          <a:p>
            <a:r>
              <a:rPr lang="cs-CZ" b="1" dirty="0" smtClean="0"/>
              <a:t>Znaky:</a:t>
            </a:r>
          </a:p>
          <a:p>
            <a:pPr>
              <a:buFontTx/>
              <a:buChar char="-"/>
            </a:pPr>
            <a:r>
              <a:rPr lang="cs-CZ" dirty="0"/>
              <a:t>h</a:t>
            </a:r>
            <a:r>
              <a:rPr lang="cs-CZ" dirty="0" smtClean="0"/>
              <a:t>istorie</a:t>
            </a:r>
          </a:p>
          <a:p>
            <a:pPr>
              <a:buFontTx/>
              <a:buChar char="-"/>
            </a:pPr>
            <a:r>
              <a:rPr lang="cs-CZ" dirty="0"/>
              <a:t>j</a:t>
            </a:r>
            <a:r>
              <a:rPr lang="cs-CZ" dirty="0" smtClean="0"/>
              <a:t>azyk</a:t>
            </a:r>
          </a:p>
          <a:p>
            <a:pPr>
              <a:buFontTx/>
              <a:buChar char="-"/>
            </a:pPr>
            <a:r>
              <a:rPr lang="cs-CZ" dirty="0"/>
              <a:t>k</a:t>
            </a:r>
            <a:r>
              <a:rPr lang="cs-CZ" dirty="0" smtClean="0"/>
              <a:t>ultura</a:t>
            </a:r>
          </a:p>
          <a:p>
            <a:pPr>
              <a:buFontTx/>
              <a:buChar char="-"/>
            </a:pPr>
            <a:r>
              <a:rPr lang="cs-CZ" dirty="0"/>
              <a:t>ú</a:t>
            </a:r>
            <a:r>
              <a:rPr lang="cs-CZ" dirty="0" smtClean="0"/>
              <a:t>zemí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8194" name="Picture 2" descr="C:\Users\gabka\AppData\Local\Microsoft\Windows\Temporary Internet Files\Content.IE5\FP72Q6EM\MC90022885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2928934"/>
            <a:ext cx="4429156" cy="3143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FAŠISMUS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z lat. FASCIO = svazek prutů se sekyrou, symbol v antickém Římě</a:t>
            </a:r>
            <a:endParaRPr lang="cs-CZ" dirty="0" smtClean="0"/>
          </a:p>
          <a:p>
            <a:r>
              <a:rPr lang="cs-CZ" dirty="0" smtClean="0"/>
              <a:t>moc a vůdcovství</a:t>
            </a:r>
          </a:p>
          <a:p>
            <a:r>
              <a:rPr lang="cs-CZ" dirty="0" smtClean="0"/>
              <a:t>odmítání demokracie</a:t>
            </a:r>
          </a:p>
          <a:p>
            <a:r>
              <a:rPr lang="cs-CZ" dirty="0" smtClean="0"/>
              <a:t>lidé jsou si nejsou rovni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err="1" smtClean="0"/>
              <a:t>ital</a:t>
            </a:r>
            <a:r>
              <a:rPr lang="cs-CZ" dirty="0" smtClean="0"/>
              <a:t> </a:t>
            </a:r>
            <a:r>
              <a:rPr lang="cs-CZ" b="1" dirty="0" smtClean="0"/>
              <a:t>BENITO MUSOLINI</a:t>
            </a:r>
            <a:r>
              <a:rPr lang="cs-CZ" dirty="0" smtClean="0"/>
              <a:t>, </a:t>
            </a:r>
            <a:r>
              <a:rPr lang="cs-CZ" b="1" dirty="0" smtClean="0"/>
              <a:t>ADOLF HITLER</a:t>
            </a:r>
          </a:p>
          <a:p>
            <a:pPr>
              <a:buNone/>
            </a:pPr>
            <a:endParaRPr lang="cs-CZ" b="1" dirty="0"/>
          </a:p>
        </p:txBody>
      </p:sp>
      <p:pic>
        <p:nvPicPr>
          <p:cNvPr id="9218" name="Picture 2" descr="C:\Users\gabka\AppData\Local\Microsoft\Windows\Temporary Internet Files\Content.IE5\FP72Q6EM\MC90023880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2571744"/>
            <a:ext cx="2571768" cy="2214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ANARCHISMUS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/>
          <a:lstStyle/>
          <a:p>
            <a:r>
              <a:rPr lang="cs-CZ" b="1" dirty="0" smtClean="0"/>
              <a:t>z </a:t>
            </a:r>
            <a:r>
              <a:rPr lang="cs-CZ" b="1" dirty="0" err="1" smtClean="0"/>
              <a:t>řec</a:t>
            </a:r>
            <a:r>
              <a:rPr lang="cs-CZ" b="1" dirty="0" smtClean="0"/>
              <a:t>. ANARCHIE = BEZVLÁDÍ</a:t>
            </a:r>
            <a:endParaRPr lang="cs-CZ" b="1" dirty="0"/>
          </a:p>
          <a:p>
            <a:r>
              <a:rPr lang="cs-CZ" dirty="0" smtClean="0"/>
              <a:t>zrušení státu a státní moci</a:t>
            </a:r>
            <a:endParaRPr lang="cs-CZ" dirty="0"/>
          </a:p>
          <a:p>
            <a:r>
              <a:rPr lang="cs-CZ" dirty="0" smtClean="0"/>
              <a:t>svoboda jedince ničím neomezena</a:t>
            </a:r>
          </a:p>
          <a:p>
            <a:r>
              <a:rPr lang="cs-CZ" dirty="0" smtClean="0"/>
              <a:t>věří v přirozenost člověka, který by žil bez donucení v míru</a:t>
            </a:r>
            <a:endParaRPr lang="cs-CZ" dirty="0"/>
          </a:p>
        </p:txBody>
      </p:sp>
      <p:pic>
        <p:nvPicPr>
          <p:cNvPr id="10242" name="Picture 2" descr="C:\Users\gabka\AppData\Local\Microsoft\Windows\Temporary Internet Files\Content.IE5\FP72Q6EM\MC900326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3929066"/>
            <a:ext cx="3429024" cy="26432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FEMINISMUS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472518" cy="5643578"/>
          </a:xfrm>
        </p:spPr>
        <p:txBody>
          <a:bodyPr/>
          <a:lstStyle/>
          <a:p>
            <a:r>
              <a:rPr lang="cs-CZ" b="1" dirty="0" smtClean="0"/>
              <a:t>z lat. FEMINA = ŽENA</a:t>
            </a:r>
            <a:endParaRPr lang="cs-CZ" b="1" dirty="0"/>
          </a:p>
          <a:p>
            <a:r>
              <a:rPr lang="cs-CZ" dirty="0" smtClean="0"/>
              <a:t>ženské hnutí</a:t>
            </a:r>
          </a:p>
          <a:p>
            <a:r>
              <a:rPr lang="cs-CZ" dirty="0" smtClean="0"/>
              <a:t>zrovnoprávnění žen a mužů</a:t>
            </a:r>
          </a:p>
          <a:p>
            <a:r>
              <a:rPr lang="cs-CZ" dirty="0" smtClean="0"/>
              <a:t>nejde o zvýhodnění žen,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ale o stejná práva pro obě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pohlaví</a:t>
            </a:r>
            <a:endParaRPr lang="cs-CZ" dirty="0"/>
          </a:p>
        </p:txBody>
      </p:sp>
      <p:pic>
        <p:nvPicPr>
          <p:cNvPr id="11272" name="Picture 8" descr="C:\Users\gabka\AppData\Local\Microsoft\Windows\Temporary Internet Files\Content.IE5\8Q8UCNDT\MC900440681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1500175"/>
            <a:ext cx="2742857" cy="2000264"/>
          </a:xfrm>
          <a:prstGeom prst="rect">
            <a:avLst/>
          </a:prstGeom>
          <a:noFill/>
        </p:spPr>
      </p:pic>
      <p:pic>
        <p:nvPicPr>
          <p:cNvPr id="11273" name="Picture 9" descr="C:\Users\gabka\AppData\Local\Microsoft\Windows\Temporary Internet Files\Content.IE5\FP72Q6EM\MC900440684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4214818"/>
            <a:ext cx="2743200" cy="2071702"/>
          </a:xfrm>
          <a:prstGeom prst="rect">
            <a:avLst/>
          </a:prstGeom>
          <a:noFill/>
        </p:spPr>
      </p:pic>
      <p:pic>
        <p:nvPicPr>
          <p:cNvPr id="11274" name="Picture 10" descr="C:\Users\gabka\AppData\Local\Microsoft\Windows\Temporary Internet Files\Content.IE5\DDOKMJ1Z\MC900440688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298" y="4572008"/>
            <a:ext cx="2742857" cy="20716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ENVIRON</a:t>
            </a:r>
            <a:r>
              <a:rPr lang="cs-CZ" sz="4000" b="1" dirty="0" smtClean="0">
                <a:solidFill>
                  <a:srgbClr val="FF0000"/>
                </a:solidFill>
              </a:rPr>
              <a:t>MENTAL</a:t>
            </a:r>
            <a:r>
              <a:rPr lang="cs-CZ" sz="4000" b="1" dirty="0" smtClean="0">
                <a:solidFill>
                  <a:srgbClr val="7030A0"/>
                </a:solidFill>
              </a:rPr>
              <a:t>ISMUS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b="1" dirty="0" smtClean="0"/>
          </a:p>
          <a:p>
            <a:pPr>
              <a:buFontTx/>
              <a:buChar char="-"/>
            </a:pPr>
            <a:r>
              <a:rPr lang="cs-CZ" b="1" dirty="0" smtClean="0"/>
              <a:t>z </a:t>
            </a:r>
            <a:r>
              <a:rPr lang="cs-CZ" b="1" dirty="0" err="1" smtClean="0"/>
              <a:t>angl</a:t>
            </a:r>
            <a:r>
              <a:rPr lang="cs-CZ" b="1" dirty="0" smtClean="0"/>
              <a:t>. ENVIRONMENT = PROSTŘEDÍ</a:t>
            </a:r>
            <a:endParaRPr lang="cs-CZ" b="1" dirty="0"/>
          </a:p>
          <a:p>
            <a:pPr>
              <a:buFontTx/>
              <a:buChar char="-"/>
            </a:pPr>
            <a:r>
              <a:rPr lang="cs-CZ" dirty="0" smtClean="0"/>
              <a:t>ochrana životního prostředí</a:t>
            </a:r>
            <a:endParaRPr lang="cs-CZ" dirty="0"/>
          </a:p>
          <a:p>
            <a:pPr>
              <a:buFontTx/>
              <a:buChar char="-"/>
            </a:pPr>
            <a:r>
              <a:rPr lang="cs-CZ" dirty="0" smtClean="0"/>
              <a:t>chce změnit současný systém a zahájit ochranu přírody</a:t>
            </a:r>
          </a:p>
          <a:p>
            <a:pPr>
              <a:buFontTx/>
              <a:buChar char="-"/>
            </a:pPr>
            <a:r>
              <a:rPr lang="cs-CZ" dirty="0" smtClean="0"/>
              <a:t>n</a:t>
            </a:r>
            <a:r>
              <a:rPr lang="cs-CZ" smtClean="0"/>
              <a:t>ejmladší </a:t>
            </a:r>
            <a:r>
              <a:rPr lang="cs-CZ" dirty="0" smtClean="0"/>
              <a:t>ideologie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314</Words>
  <Application>Microsoft Office PowerPoint</Application>
  <PresentationFormat>Předvádění na obrazovce (4:3)</PresentationFormat>
  <Paragraphs>69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Základní politické ideologie</vt:lpstr>
      <vt:lpstr>Funkce ideologie</vt:lpstr>
      <vt:lpstr>LIBERALISMUS</vt:lpstr>
      <vt:lpstr>KONZERVATISMUS</vt:lpstr>
      <vt:lpstr>SOCIALISMUS</vt:lpstr>
      <vt:lpstr>KOMUNISMUS</vt:lpstr>
      <vt:lpstr>RASISMUS</vt:lpstr>
      <vt:lpstr>NACIONALISMUS</vt:lpstr>
      <vt:lpstr>FAŠISMUS</vt:lpstr>
      <vt:lpstr>ANARCHISMUS</vt:lpstr>
      <vt:lpstr>FEMINISMUS</vt:lpstr>
      <vt:lpstr>ENVIRONMENTALISMUS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gabka</dc:creator>
  <cp:lastModifiedBy>Petula</cp:lastModifiedBy>
  <cp:revision>23</cp:revision>
  <dcterms:created xsi:type="dcterms:W3CDTF">2013-10-27T12:41:27Z</dcterms:created>
  <dcterms:modified xsi:type="dcterms:W3CDTF">2014-04-07T15:00:42Z</dcterms:modified>
</cp:coreProperties>
</file>