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61" r:id="rId6"/>
    <p:sldId id="259" r:id="rId7"/>
    <p:sldId id="260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C7D78-A933-46C1-B424-CB5B83CBAC1C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34358-BB75-42F7-B409-A649E52BB6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7412DC-978F-4CD5-99F0-F35E2879A920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19E932-35ED-4258-BA76-A02DA7C53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72DBF-BBA2-4A93-8D92-9DF8F43A6B59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DF516-9892-4ADE-BC08-4D3E58EDA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91F46-A30E-4705-8AF3-E128E85AB0AE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0FC88-AC3B-4FFE-8062-63F61E741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BB5F8-1F2B-45D8-B5F0-BC436146C911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973A7-5D5D-4771-9F84-3CF52CAA6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31626-5C10-4F29-B17D-AC4E34518213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5235C-16C1-4211-8F53-56E53C3D20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2947D-2980-4908-A435-70926A75BD28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CBE5F-877A-41E5-9C30-2922C207F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FCAEAB-331B-43D5-8DA9-E384CF1FD633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86618-241F-475C-BADE-7720427CB3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EF232-3802-4D6B-89DB-2C215537E4C0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871B6-C924-4922-B379-04EFD1D66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E8638-7EB6-4132-B390-4E0A56A1FF06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D0DAB-00A2-4DB4-86BF-FBD73673A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FFB41-0621-4B40-B123-5B4634025804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F6BB6-2520-41F2-BD1D-9629F9BFE3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B34919-04B9-48E3-9785-1D6B4814F7B4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0CAB91-5638-4A09-BB55-8287C767B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260350"/>
            <a:ext cx="4287838" cy="659765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339975" y="6471685"/>
            <a:ext cx="2262158" cy="230832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00"/>
              <a:t>Zdroj obrázků: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0070C0"/>
                </a:solidFill>
              </a:rPr>
              <a:t>VOLBY A VOLEBNÍ SYSTÉMY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volby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jsou hlavním mechanismem demokracie, kdy občané volí své zástupce, kteří reprezentují jeho zájmy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00B0F0"/>
                </a:solidFill>
              </a:rPr>
              <a:t>volební systém </a:t>
            </a:r>
          </a:p>
          <a:p>
            <a:pPr>
              <a:buFontTx/>
              <a:buChar char="-"/>
            </a:pPr>
            <a:r>
              <a:rPr lang="cs-CZ" dirty="0" smtClean="0"/>
              <a:t>je jasně daný soubor pravidel</a:t>
            </a:r>
          </a:p>
          <a:p>
            <a:pPr>
              <a:buFontTx/>
              <a:buChar char="-"/>
            </a:pPr>
            <a:r>
              <a:rPr lang="cs-CZ" dirty="0" smtClean="0"/>
              <a:t> ústavou stanovený způsob voleb </a:t>
            </a:r>
          </a:p>
        </p:txBody>
      </p:sp>
      <p:pic>
        <p:nvPicPr>
          <p:cNvPr id="14339" name="Picture 2" descr="C:\Users\gabka\AppData\Local\Microsoft\Windows\Temporary Internet Files\Content.IE5\V3DZ07LA\MC90028092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2714625"/>
            <a:ext cx="2428875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VOLEBNÍ PRÁVO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840288"/>
          </a:xfrm>
        </p:spPr>
        <p:txBody>
          <a:bodyPr/>
          <a:lstStyle/>
          <a:p>
            <a:pPr algn="ctr"/>
            <a:endParaRPr lang="cs-CZ" sz="4800" i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AKTIVNÍ </a:t>
            </a:r>
            <a:r>
              <a:rPr lang="cs-CZ" dirty="0" smtClean="0"/>
              <a:t>- já volím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PASIVNÍ </a:t>
            </a:r>
            <a:r>
              <a:rPr lang="cs-CZ" dirty="0" smtClean="0"/>
              <a:t>– jsem volen, kandiduju</a:t>
            </a:r>
          </a:p>
        </p:txBody>
      </p:sp>
      <p:pic>
        <p:nvPicPr>
          <p:cNvPr id="15363" name="Picture 2" descr="C:\Users\gabka\AppData\Local\Microsoft\Windows\Temporary Internet Files\Content.IE5\FP72Q6EM\MC9000567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2857500"/>
            <a:ext cx="34290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Dělení voleb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357812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A) </a:t>
            </a:r>
            <a:r>
              <a:rPr lang="cs-CZ" b="1" smtClean="0">
                <a:solidFill>
                  <a:srgbClr val="FF0000"/>
                </a:solidFill>
              </a:rPr>
              <a:t>PŘÍMÉ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>
                <a:solidFill>
                  <a:srgbClr val="00B050"/>
                </a:solidFill>
              </a:rPr>
              <a:t>B) </a:t>
            </a:r>
            <a:r>
              <a:rPr lang="cs-CZ" b="1" smtClean="0">
                <a:solidFill>
                  <a:srgbClr val="00B050"/>
                </a:solidFill>
              </a:rPr>
              <a:t>NEPŘÍMÉ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>
                <a:solidFill>
                  <a:srgbClr val="00B0F0"/>
                </a:solidFill>
              </a:rPr>
              <a:t>C) </a:t>
            </a:r>
            <a:r>
              <a:rPr lang="cs-CZ" b="1" smtClean="0">
                <a:solidFill>
                  <a:srgbClr val="00B0F0"/>
                </a:solidFill>
              </a:rPr>
              <a:t>ROVNÉ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>
                <a:solidFill>
                  <a:srgbClr val="FFC000"/>
                </a:solidFill>
              </a:rPr>
              <a:t>D) </a:t>
            </a:r>
            <a:r>
              <a:rPr lang="cs-CZ" b="1" smtClean="0">
                <a:solidFill>
                  <a:srgbClr val="FFC000"/>
                </a:solidFill>
              </a:rPr>
              <a:t>TAJNÉ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>
                <a:solidFill>
                  <a:srgbClr val="002060"/>
                </a:solidFill>
              </a:rPr>
              <a:t>E) </a:t>
            </a:r>
            <a:r>
              <a:rPr lang="cs-CZ" b="1" smtClean="0">
                <a:solidFill>
                  <a:srgbClr val="002060"/>
                </a:solidFill>
              </a:rPr>
              <a:t>VŠEOBECNÉ</a:t>
            </a:r>
          </a:p>
        </p:txBody>
      </p:sp>
      <p:pic>
        <p:nvPicPr>
          <p:cNvPr id="16387" name="Picture 2" descr="C:\Users\gabka\AppData\Local\Microsoft\Windows\Temporary Internet Files\Content.IE5\8Q8UCNDT\MC9002975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5" y="1500188"/>
            <a:ext cx="4500563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Přiřaď správně?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50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b="1" dirty="0" smtClean="0"/>
              <a:t>volíme si své zástupce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2. nikdo se nedozví, jak jsem volil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3. volit a kandidovat mohou všichni občané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4. každý má stejný počet hlasů, který má stejnou váhu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5. občané volí přímo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17411" name="Picture 2" descr="C:\Users\gabka\AppData\Local\Microsoft\Windows\Temporary Internet Files\Content.IE5\V3DZ07LA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688" y="785813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Users\gabka\AppData\Local\Microsoft\Windows\Temporary Internet Files\Content.IE5\V3DZ07LA\MC9004415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4071938"/>
            <a:ext cx="2500312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Dělení voleb 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přímé </a:t>
            </a:r>
            <a:r>
              <a:rPr lang="cs-CZ" dirty="0" smtClean="0">
                <a:solidFill>
                  <a:srgbClr val="FF0000"/>
                </a:solidFill>
              </a:rPr>
              <a:t>– občané volí přímo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nepřímé</a:t>
            </a:r>
            <a:r>
              <a:rPr lang="cs-CZ" dirty="0" smtClean="0">
                <a:solidFill>
                  <a:srgbClr val="7030A0"/>
                </a:solidFill>
              </a:rPr>
              <a:t> – volíme si své zástupce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B0F0"/>
                </a:solidFill>
              </a:rPr>
              <a:t>rovné</a:t>
            </a:r>
            <a:r>
              <a:rPr lang="cs-CZ" dirty="0" smtClean="0">
                <a:solidFill>
                  <a:srgbClr val="00B0F0"/>
                </a:solidFill>
              </a:rPr>
              <a:t> – každý má stejný počet hlasů,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          který má stejnou váhu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00B0F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tajné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– nikdo se nedozví, jak jsem volil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všeobecné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–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volit a kandidovat mohou všichni občané 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8435" name="Picture 2" descr="C:\Users\gabka\AppData\Local\Microsoft\Windows\Temporary Internet Files\Content.IE5\FP72Q6EM\MC9003384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0" y="1643063"/>
            <a:ext cx="1336675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Volební systémy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214313" y="1214438"/>
            <a:ext cx="8472487" cy="54292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1.  VĚTŠINOVÝ</a:t>
            </a: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(všechny mandáty získá vítěz)   </a:t>
            </a:r>
            <a:endParaRPr lang="cs-CZ" sz="2800" dirty="0" smtClean="0">
              <a:solidFill>
                <a:srgbClr val="0070C0"/>
              </a:solidFill>
            </a:endParaRP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2.  POMĚRNÝ </a:t>
            </a: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(odráží názory veřejnosti, strana </a:t>
            </a: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získá téměř stejné procento mandátů </a:t>
            </a: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jako hlasů – systémy více stran) </a:t>
            </a:r>
            <a:endParaRPr lang="cs-CZ" sz="2800" i="1" dirty="0" smtClean="0">
              <a:solidFill>
                <a:srgbClr val="0070C0"/>
              </a:solidFill>
            </a:endParaRP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3.  SMÍŠENÝ</a:t>
            </a: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(kombinace obou systémů,</a:t>
            </a: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část křesel je obsazována podle </a:t>
            </a:r>
          </a:p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výsledků poměrné části,část většinově)</a:t>
            </a:r>
          </a:p>
          <a:p>
            <a:pPr>
              <a:buFont typeface="Arial" charset="0"/>
              <a:buNone/>
            </a:pPr>
            <a:endParaRPr lang="cs-CZ" sz="2000" b="1" dirty="0" smtClean="0">
              <a:solidFill>
                <a:srgbClr val="92D050"/>
              </a:solidFill>
            </a:endParaRPr>
          </a:p>
          <a:p>
            <a:pPr>
              <a:buFont typeface="Arial" charset="0"/>
              <a:buNone/>
            </a:pPr>
            <a:r>
              <a:rPr lang="cs-CZ" sz="2000" b="1" dirty="0" smtClean="0">
                <a:solidFill>
                  <a:srgbClr val="92D050"/>
                </a:solidFill>
              </a:rPr>
              <a:t>                           </a:t>
            </a:r>
          </a:p>
          <a:p>
            <a:endParaRPr lang="cs-CZ" sz="2000" b="1" dirty="0" smtClean="0">
              <a:solidFill>
                <a:srgbClr val="92D050"/>
              </a:solidFill>
            </a:endParaRPr>
          </a:p>
          <a:p>
            <a:pPr>
              <a:buFont typeface="Arial" charset="0"/>
              <a:buNone/>
            </a:pPr>
            <a:r>
              <a:rPr lang="cs-CZ" sz="2000" b="1" dirty="0" smtClean="0">
                <a:solidFill>
                  <a:srgbClr val="92D050"/>
                </a:solidFill>
              </a:rPr>
              <a:t> </a:t>
            </a:r>
            <a:endParaRPr lang="cs-CZ" sz="2000" i="1" dirty="0" smtClean="0"/>
          </a:p>
        </p:txBody>
      </p:sp>
      <p:pic>
        <p:nvPicPr>
          <p:cNvPr id="19459" name="Picture 2" descr="C:\Users\gabka\AppData\Local\Microsoft\Windows\Temporary Internet Files\Content.IE5\V3DZ07LA\MC9000451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38" y="2357438"/>
            <a:ext cx="3143250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VOLBY V ČR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401050" cy="50720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1. volby do </a:t>
            </a:r>
            <a:r>
              <a:rPr lang="cs-CZ" b="1" dirty="0" smtClean="0">
                <a:solidFill>
                  <a:srgbClr val="FF0000"/>
                </a:solidFill>
              </a:rPr>
              <a:t>Poslanecké sněmovny</a:t>
            </a:r>
          </a:p>
          <a:p>
            <a:pPr>
              <a:buFont typeface="Arial" charset="0"/>
              <a:buNone/>
            </a:pPr>
            <a:r>
              <a:rPr lang="cs-CZ" dirty="0" smtClean="0"/>
              <a:t>2. volby do </a:t>
            </a:r>
            <a:r>
              <a:rPr lang="cs-CZ" b="1" dirty="0" smtClean="0">
                <a:solidFill>
                  <a:srgbClr val="00B0F0"/>
                </a:solidFill>
              </a:rPr>
              <a:t>Senátu</a:t>
            </a:r>
          </a:p>
          <a:p>
            <a:pPr>
              <a:buFont typeface="Arial" charset="0"/>
              <a:buNone/>
            </a:pPr>
            <a:r>
              <a:rPr lang="cs-CZ" dirty="0" smtClean="0"/>
              <a:t>3. volby do </a:t>
            </a:r>
            <a:r>
              <a:rPr lang="cs-CZ" b="1" dirty="0" smtClean="0">
                <a:solidFill>
                  <a:srgbClr val="C00000"/>
                </a:solidFill>
              </a:rPr>
              <a:t>Evropského parlamentu</a:t>
            </a:r>
          </a:p>
          <a:p>
            <a:pPr>
              <a:buFont typeface="Arial" charset="0"/>
              <a:buNone/>
            </a:pPr>
            <a:r>
              <a:rPr lang="cs-CZ" dirty="0" smtClean="0"/>
              <a:t>4. volby do </a:t>
            </a:r>
            <a:r>
              <a:rPr lang="cs-CZ" b="1" dirty="0" smtClean="0">
                <a:solidFill>
                  <a:srgbClr val="0070C0"/>
                </a:solidFill>
              </a:rPr>
              <a:t>zastupitelstev krajů</a:t>
            </a:r>
          </a:p>
          <a:p>
            <a:pPr>
              <a:buFont typeface="Arial" charset="0"/>
              <a:buNone/>
            </a:pPr>
            <a:r>
              <a:rPr lang="cs-CZ" dirty="0" smtClean="0"/>
              <a:t>5. volby do </a:t>
            </a:r>
            <a:r>
              <a:rPr lang="cs-CZ" b="1" dirty="0" smtClean="0">
                <a:solidFill>
                  <a:srgbClr val="FF0000"/>
                </a:solidFill>
              </a:rPr>
              <a:t>zastupitelstev obcí</a:t>
            </a:r>
          </a:p>
          <a:p>
            <a:pPr>
              <a:buFont typeface="Arial" charset="0"/>
              <a:buNone/>
            </a:pPr>
            <a:r>
              <a:rPr lang="cs-CZ" dirty="0" smtClean="0"/>
              <a:t>6. volba </a:t>
            </a:r>
            <a:r>
              <a:rPr lang="cs-CZ" b="1" dirty="0" smtClean="0">
                <a:solidFill>
                  <a:srgbClr val="7030A0"/>
                </a:solidFill>
              </a:rPr>
              <a:t>prezidenta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republiky</a:t>
            </a:r>
          </a:p>
        </p:txBody>
      </p:sp>
      <p:pic>
        <p:nvPicPr>
          <p:cNvPr id="20483" name="Picture 5" descr="C:\Users\gabka\AppData\Local\Microsoft\Windows\Temporary Internet Files\Content.IE5\8Q8UCNDT\MC9003013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25" y="1571625"/>
            <a:ext cx="2000250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6" descr="C:\Users\gabka\AppData\Local\Microsoft\Windows\Temporary Internet Files\Content.IE5\V3DZ07LA\MC9003013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25" y="3786188"/>
            <a:ext cx="3071813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Přiřaď, ke správným volbám?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a) je jich 81, volí se na 6 let a každé 2 roky se 1/3 obměňuje. Pasivní volební právo je od 40 let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b) volí se jich 22 na 5 let, podle modelu voleb do Poslanecké sněmovny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c) počet členů je podle velikosti kraje, voleni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    na 4 roky, od 18let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d) je jich 200, volí se na 4 roky, od 21 let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e) počet členů je podle velikosti obce, voleni na 4 roky, od 18 let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f) na 5 let, od 40 let, nemůže být zvolen více než dvakrát za sebou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Správné řešení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5072062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1.d</a:t>
            </a:r>
          </a:p>
          <a:p>
            <a:r>
              <a:rPr lang="cs-CZ" b="1" smtClean="0">
                <a:solidFill>
                  <a:srgbClr val="FF0000"/>
                </a:solidFill>
              </a:rPr>
              <a:t>2.a</a:t>
            </a:r>
          </a:p>
          <a:p>
            <a:r>
              <a:rPr lang="cs-CZ" b="1" smtClean="0">
                <a:solidFill>
                  <a:srgbClr val="FF0000"/>
                </a:solidFill>
              </a:rPr>
              <a:t>3.b</a:t>
            </a:r>
          </a:p>
          <a:p>
            <a:r>
              <a:rPr lang="cs-CZ" b="1" smtClean="0">
                <a:solidFill>
                  <a:srgbClr val="FF0000"/>
                </a:solidFill>
              </a:rPr>
              <a:t>4.c</a:t>
            </a:r>
          </a:p>
          <a:p>
            <a:r>
              <a:rPr lang="cs-CZ" b="1" smtClean="0">
                <a:solidFill>
                  <a:srgbClr val="FF0000"/>
                </a:solidFill>
              </a:rPr>
              <a:t>5.e</a:t>
            </a:r>
          </a:p>
          <a:p>
            <a:r>
              <a:rPr lang="cs-CZ" b="1" smtClean="0">
                <a:solidFill>
                  <a:srgbClr val="FF0000"/>
                </a:solidFill>
              </a:rPr>
              <a:t>6.f</a:t>
            </a:r>
          </a:p>
        </p:txBody>
      </p:sp>
      <p:pic>
        <p:nvPicPr>
          <p:cNvPr id="22531" name="Picture 2" descr="C:\Users\gabka\AppData\Local\Microsoft\Windows\Temporary Internet Files\Content.IE5\8Q8UCNDT\MC9004352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1428750"/>
            <a:ext cx="307181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gabka\AppData\Local\Microsoft\Windows\Temporary Internet Files\Content.IE5\8Q8UCNDT\MC9004377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2500313"/>
            <a:ext cx="2786063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364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VOLBY A VOLEBNÍ SYSTÉMY</vt:lpstr>
      <vt:lpstr>VOLEBNÍ PRÁVO</vt:lpstr>
      <vt:lpstr>Dělení voleb</vt:lpstr>
      <vt:lpstr>Přiřaď správně?</vt:lpstr>
      <vt:lpstr>Dělení voleb - ŘEŠENÍ</vt:lpstr>
      <vt:lpstr>Volební systémy</vt:lpstr>
      <vt:lpstr>VOLBY V ČR</vt:lpstr>
      <vt:lpstr>Přiřaď, ke správným volbám?</vt:lpstr>
      <vt:lpstr>Správné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gabka</dc:creator>
  <cp:lastModifiedBy>Petula</cp:lastModifiedBy>
  <cp:revision>23</cp:revision>
  <dcterms:created xsi:type="dcterms:W3CDTF">2013-06-11T08:16:52Z</dcterms:created>
  <dcterms:modified xsi:type="dcterms:W3CDTF">2014-04-07T15:01:22Z</dcterms:modified>
</cp:coreProperties>
</file>