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6" r:id="rId3"/>
    <p:sldId id="259" r:id="rId4"/>
    <p:sldId id="258" r:id="rId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ctrTitle"/>
          </p:nvPr>
        </p:nvSpPr>
        <p:spPr>
          <a:xfrm>
            <a:off x="928662" y="1928803"/>
            <a:ext cx="7172348" cy="1470025"/>
          </a:xfrm>
        </p:spPr>
        <p:txBody>
          <a:bodyPr/>
          <a:lstStyle/>
          <a:p>
            <a:r>
              <a:rPr kumimoji="1" lang="cs-CZ" altLang="ja-JP" smtClean="0"/>
              <a:t>Kliknutím lze upravit styl.</a:t>
            </a:r>
            <a:endParaRPr kumimoji="1" lang="ja-JP" altLang="en-US" dirty="0"/>
          </a:p>
        </p:txBody>
      </p:sp>
      <p:sp>
        <p:nvSpPr>
          <p:cNvPr id="8" name="図形 7"/>
          <p:cNvSpPr>
            <a:spLocks noGrp="1"/>
          </p:cNvSpPr>
          <p:nvPr>
            <p:ph type="subTitle" idx="1"/>
          </p:nvPr>
        </p:nvSpPr>
        <p:spPr>
          <a:xfrm>
            <a:off x="1371600" y="3643314"/>
            <a:ext cx="6400800" cy="128588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cs-CZ" altLang="ja-JP" smtClean="0"/>
              <a:t>Kliknutím lze upravit styl předlohy.</a:t>
            </a:r>
            <a:endParaRPr kumimoji="1" lang="ja-JP" altLang="en-US" dirty="0"/>
          </a:p>
        </p:txBody>
      </p:sp>
      <p:sp>
        <p:nvSpPr>
          <p:cNvPr id="12" name="図形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11.9.2011</a:t>
            </a:fld>
            <a:endParaRPr lang="cs-CZ"/>
          </a:p>
        </p:txBody>
      </p:sp>
      <p:sp>
        <p:nvSpPr>
          <p:cNvPr id="11" name="図形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8" name="図形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図形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/>
          </a:p>
        </p:txBody>
      </p:sp>
      <p:sp>
        <p:nvSpPr>
          <p:cNvPr id="4" name="図形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11.9.2011</a:t>
            </a:fld>
            <a:endParaRPr lang="cs-CZ"/>
          </a:p>
        </p:txBody>
      </p:sp>
      <p:sp>
        <p:nvSpPr>
          <p:cNvPr id="5" name="図形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図形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>
          <a:xfrm>
            <a:off x="1000100" y="4714884"/>
            <a:ext cx="7215239" cy="862009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kumimoji="1" lang="cs-CZ" altLang="ja-JP" smtClean="0"/>
              <a:t>Kliknutím lze upravit styl.</a:t>
            </a:r>
            <a:endParaRPr kumimoji="1" lang="ja-JP" altLang="en-US" dirty="0"/>
          </a:p>
        </p:txBody>
      </p:sp>
      <p:sp>
        <p:nvSpPr>
          <p:cNvPr id="3" name="図形 2"/>
          <p:cNvSpPr>
            <a:spLocks noGrp="1"/>
          </p:cNvSpPr>
          <p:nvPr>
            <p:ph type="body" idx="1"/>
          </p:nvPr>
        </p:nvSpPr>
        <p:spPr>
          <a:xfrm>
            <a:off x="1000101" y="2857496"/>
            <a:ext cx="7215238" cy="178595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2"/>
                </a:solidFill>
              </a:defRPr>
            </a:lvl2pPr>
            <a:lvl3pPr marL="914400" indent="0">
              <a:buNone/>
              <a:defRPr sz="1600">
                <a:solidFill>
                  <a:schemeClr val="tx2"/>
                </a:solidFill>
              </a:defRPr>
            </a:lvl3pPr>
            <a:lvl4pPr marL="1371600" indent="0">
              <a:buNone/>
              <a:defRPr sz="1400">
                <a:solidFill>
                  <a:schemeClr val="tx2"/>
                </a:solidFill>
              </a:defRPr>
            </a:lvl4pPr>
            <a:lvl5pPr marL="1828800" indent="0">
              <a:buNone/>
              <a:defRPr sz="1400">
                <a:solidFill>
                  <a:schemeClr val="tx2"/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lang="ja-JP" dirty="0"/>
          </a:p>
        </p:txBody>
      </p:sp>
      <p:sp>
        <p:nvSpPr>
          <p:cNvPr id="4" name="図形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11.9.2011</a:t>
            </a:fld>
            <a:endParaRPr lang="cs-CZ"/>
          </a:p>
        </p:txBody>
      </p:sp>
      <p:sp>
        <p:nvSpPr>
          <p:cNvPr id="5" name="図形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図形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図形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/>
          </a:p>
        </p:txBody>
      </p:sp>
      <p:sp>
        <p:nvSpPr>
          <p:cNvPr id="4" name="図形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/>
          </a:p>
        </p:txBody>
      </p:sp>
      <p:sp>
        <p:nvSpPr>
          <p:cNvPr id="5" name="図形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11.9.2011</a:t>
            </a:fld>
            <a:endParaRPr lang="cs-CZ"/>
          </a:p>
        </p:txBody>
      </p:sp>
      <p:sp>
        <p:nvSpPr>
          <p:cNvPr id="6" name="図形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図形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図形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lang="ja-JP"/>
          </a:p>
        </p:txBody>
      </p:sp>
      <p:sp>
        <p:nvSpPr>
          <p:cNvPr id="4" name="図形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/>
          </a:p>
        </p:txBody>
      </p:sp>
      <p:sp>
        <p:nvSpPr>
          <p:cNvPr id="5" name="図形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lang="ja-JP"/>
          </a:p>
        </p:txBody>
      </p:sp>
      <p:sp>
        <p:nvSpPr>
          <p:cNvPr id="6" name="図形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/>
          </a:p>
        </p:txBody>
      </p:sp>
      <p:sp>
        <p:nvSpPr>
          <p:cNvPr id="7" name="図形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11.9.2011</a:t>
            </a:fld>
            <a:endParaRPr lang="cs-CZ"/>
          </a:p>
        </p:txBody>
      </p:sp>
      <p:sp>
        <p:nvSpPr>
          <p:cNvPr id="8" name="図形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図形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>
          <a:xfrm>
            <a:off x="1671646" y="4572008"/>
            <a:ext cx="6400816" cy="928686"/>
          </a:xfrm>
        </p:spPr>
        <p:txBody>
          <a:bodyPr/>
          <a:lstStyle/>
          <a:p>
            <a:r>
              <a:rPr kumimoji="1" lang="cs-CZ" altLang="ja-JP" smtClean="0"/>
              <a:t>Kliknutím lze upravit styl.</a:t>
            </a:r>
            <a:endParaRPr kumimoji="1" lang="ja-JP" altLang="en-US" dirty="0"/>
          </a:p>
        </p:txBody>
      </p:sp>
      <p:sp>
        <p:nvSpPr>
          <p:cNvPr id="3" name="図形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11.9.2011</a:t>
            </a:fld>
            <a:endParaRPr lang="cs-CZ"/>
          </a:p>
        </p:txBody>
      </p:sp>
      <p:sp>
        <p:nvSpPr>
          <p:cNvPr id="4" name="図形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図形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11.9.2011</a:t>
            </a:fld>
            <a:endParaRPr lang="cs-CZ"/>
          </a:p>
        </p:txBody>
      </p:sp>
      <p:sp>
        <p:nvSpPr>
          <p:cNvPr id="3" name="図形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図形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図形 2"/>
          <p:cNvSpPr>
            <a:spLocks noGrp="1"/>
          </p:cNvSpPr>
          <p:nvPr>
            <p:ph idx="1"/>
          </p:nvPr>
        </p:nvSpPr>
        <p:spPr>
          <a:xfrm>
            <a:off x="3575050" y="1428737"/>
            <a:ext cx="5111750" cy="469742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 dirty="0"/>
          </a:p>
        </p:txBody>
      </p:sp>
      <p:sp>
        <p:nvSpPr>
          <p:cNvPr id="4" name="図形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lang="ja-JP"/>
          </a:p>
        </p:txBody>
      </p:sp>
      <p:sp>
        <p:nvSpPr>
          <p:cNvPr id="5" name="図形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11.9.2011</a:t>
            </a:fld>
            <a:endParaRPr lang="cs-CZ"/>
          </a:p>
        </p:txBody>
      </p:sp>
      <p:sp>
        <p:nvSpPr>
          <p:cNvPr id="6" name="図形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図形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>
          <a:xfrm>
            <a:off x="1792288" y="5014914"/>
            <a:ext cx="5486400" cy="414350"/>
          </a:xfrm>
        </p:spPr>
        <p:txBody>
          <a:bodyPr anchor="b"/>
          <a:lstStyle>
            <a:lvl1pPr algn="ctr">
              <a:defRPr sz="2000" b="1"/>
            </a:lvl1pPr>
          </a:lstStyle>
          <a:p>
            <a:r>
              <a:rPr kumimoji="1" lang="cs-CZ" altLang="ja-JP" smtClean="0"/>
              <a:t>Kliknutím lze upravit styl.</a:t>
            </a:r>
            <a:endParaRPr kumimoji="1" lang="ja-JP" altLang="en-US" dirty="0"/>
          </a:p>
        </p:txBody>
      </p:sp>
      <p:sp>
        <p:nvSpPr>
          <p:cNvPr id="3" name="正方形/長方形 2"/>
          <p:cNvSpPr>
            <a:spLocks noGrp="1"/>
          </p:cNvSpPr>
          <p:nvPr>
            <p:ph type="pic" idx="1"/>
          </p:nvPr>
        </p:nvSpPr>
        <p:spPr>
          <a:xfrm>
            <a:off x="1792288" y="742960"/>
            <a:ext cx="5486400" cy="4114800"/>
          </a:xfrm>
          <a:prstGeom prst="rect">
            <a:avLst/>
          </a:prstGeom>
          <a:noFill/>
          <a:ln w="50800" cap="sq">
            <a:solidFill>
              <a:schemeClr val="tx1"/>
            </a:solidFill>
            <a:miter lim="800000"/>
          </a:ln>
          <a:effectLst>
            <a:outerShdw blurRad="76200" dist="50800" dir="13500000" algn="tl" rotWithShape="0">
              <a:schemeClr val="bg1">
                <a:alpha val="80000"/>
              </a:scheme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kumimoji="1" lang="cs-CZ" altLang="ja-JP" smtClean="0"/>
              <a:t>Kliknutím na ikonu přidáte obrázek.</a:t>
            </a:r>
            <a:endParaRPr kumimoji="1" lang="ja-JP" altLang="en-US" dirty="0"/>
          </a:p>
        </p:txBody>
      </p:sp>
      <p:sp>
        <p:nvSpPr>
          <p:cNvPr id="4" name="図形 3"/>
          <p:cNvSpPr>
            <a:spLocks noGrp="1"/>
          </p:cNvSpPr>
          <p:nvPr>
            <p:ph type="body" sz="half" idx="2"/>
          </p:nvPr>
        </p:nvSpPr>
        <p:spPr>
          <a:xfrm>
            <a:off x="1792288" y="5481658"/>
            <a:ext cx="5486400" cy="804862"/>
          </a:xfrm>
        </p:spPr>
        <p:txBody>
          <a:bodyPr/>
          <a:lstStyle>
            <a:lvl1pPr marL="0" indent="0" algn="ctr">
              <a:buNone/>
              <a:defRPr sz="1400"/>
            </a:lvl1pPr>
            <a:lvl2pPr marL="457200" indent="0" algn="ctr">
              <a:buNone/>
              <a:defRPr sz="1200"/>
            </a:lvl2pPr>
            <a:lvl3pPr marL="914400" indent="0" algn="ctr">
              <a:buNone/>
              <a:defRPr sz="1000"/>
            </a:lvl3pPr>
            <a:lvl4pPr marL="1371600" indent="0" algn="ctr">
              <a:buNone/>
              <a:defRPr sz="900"/>
            </a:lvl4pPr>
            <a:lvl5pPr marL="1828800" indent="0" algn="ctr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lang="ja-JP" dirty="0"/>
          </a:p>
        </p:txBody>
      </p:sp>
      <p:sp>
        <p:nvSpPr>
          <p:cNvPr id="5" name="図形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11.9.2011</a:t>
            </a:fld>
            <a:endParaRPr lang="cs-CZ"/>
          </a:p>
        </p:txBody>
      </p:sp>
      <p:sp>
        <p:nvSpPr>
          <p:cNvPr id="6" name="図形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図形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>
          <a:xfrm>
            <a:off x="671514" y="274638"/>
            <a:ext cx="7829576" cy="1011222"/>
          </a:xfrm>
        </p:spPr>
        <p:txBody>
          <a:bodyPr/>
          <a:lstStyle/>
          <a:p>
            <a:r>
              <a:rPr kumimoji="1" lang="cs-CZ" altLang="ja-JP" smtClean="0"/>
              <a:t>Kliknutím lze upravit styl.</a:t>
            </a:r>
            <a:endParaRPr kumimoji="1" lang="ja-JP" altLang="en-US" dirty="0"/>
          </a:p>
        </p:txBody>
      </p:sp>
      <p:sp>
        <p:nvSpPr>
          <p:cNvPr id="3" name="図形 2"/>
          <p:cNvSpPr>
            <a:spLocks noGrp="1"/>
          </p:cNvSpPr>
          <p:nvPr>
            <p:ph type="body" orient="vert" idx="1"/>
          </p:nvPr>
        </p:nvSpPr>
        <p:spPr>
          <a:xfrm>
            <a:off x="671514" y="1285860"/>
            <a:ext cx="7829576" cy="4357718"/>
          </a:xfrm>
        </p:spPr>
        <p:txBody>
          <a:bodyPr vert="eaVert"/>
          <a:lstStyle/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 dirty="0"/>
          </a:p>
        </p:txBody>
      </p:sp>
      <p:sp>
        <p:nvSpPr>
          <p:cNvPr id="4" name="図形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11.9.2011</a:t>
            </a:fld>
            <a:endParaRPr lang="cs-CZ"/>
          </a:p>
        </p:txBody>
      </p:sp>
      <p:sp>
        <p:nvSpPr>
          <p:cNvPr id="5" name="図形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図形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 orient="vert"/>
          </p:nvPr>
        </p:nvSpPr>
        <p:spPr>
          <a:xfrm>
            <a:off x="6643702" y="285730"/>
            <a:ext cx="1785950" cy="5565797"/>
          </a:xfrm>
        </p:spPr>
        <p:txBody>
          <a:bodyPr vert="eaVert"/>
          <a:lstStyle>
            <a:lvl1pPr>
              <a:defRPr>
                <a:gradFill flip="none" rotWithShape="1">
                  <a:gsLst>
                    <a:gs pos="0">
                      <a:schemeClr val="tx1">
                        <a:tint val="65000"/>
                      </a:schemeClr>
                    </a:gs>
                    <a:gs pos="49900">
                      <a:schemeClr val="tx1">
                        <a:tint val="95000"/>
                      </a:schemeClr>
                    </a:gs>
                    <a:gs pos="50000">
                      <a:schemeClr val="tx1"/>
                    </a:gs>
                    <a:gs pos="100000">
                      <a:schemeClr val="tx1">
                        <a:tint val="95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r>
              <a:rPr kumimoji="1" lang="cs-CZ" altLang="ja-JP" smtClean="0"/>
              <a:t>Kliknutím lze upravit styl.</a:t>
            </a:r>
            <a:endParaRPr kumimoji="1" lang="ja-JP" altLang="en-US" dirty="0"/>
          </a:p>
        </p:txBody>
      </p:sp>
      <p:sp>
        <p:nvSpPr>
          <p:cNvPr id="3" name="図形 2"/>
          <p:cNvSpPr>
            <a:spLocks noGrp="1"/>
          </p:cNvSpPr>
          <p:nvPr>
            <p:ph type="body" orient="vert" idx="1"/>
          </p:nvPr>
        </p:nvSpPr>
        <p:spPr>
          <a:xfrm>
            <a:off x="642910" y="274640"/>
            <a:ext cx="5834090" cy="5583253"/>
          </a:xfrm>
        </p:spPr>
        <p:txBody>
          <a:bodyPr vert="eaVert"/>
          <a:lstStyle/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 dirty="0"/>
          </a:p>
        </p:txBody>
      </p:sp>
      <p:sp>
        <p:nvSpPr>
          <p:cNvPr id="4" name="図形 3"/>
          <p:cNvSpPr>
            <a:spLocks noGrp="1"/>
          </p:cNvSpPr>
          <p:nvPr>
            <p:ph type="dt" sz="half" idx="10"/>
          </p:nvPr>
        </p:nvSpPr>
        <p:spPr>
          <a:xfrm>
            <a:off x="652450" y="6356350"/>
            <a:ext cx="2133600" cy="365125"/>
          </a:xfrm>
        </p:spPr>
        <p:txBody>
          <a:bodyPr/>
          <a:lstStyle/>
          <a:p>
            <a:fld id="{95EC1D4A-A796-47C3-A63E-CE236FB377E2}" type="datetimeFigureOut">
              <a:rPr lang="cs-CZ" smtClean="0"/>
              <a:t>11.9.2011</a:t>
            </a:fld>
            <a:endParaRPr lang="cs-CZ"/>
          </a:p>
        </p:txBody>
      </p:sp>
      <p:sp>
        <p:nvSpPr>
          <p:cNvPr id="5" name="図形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図形 5"/>
          <p:cNvSpPr>
            <a:spLocks noGrp="1"/>
          </p:cNvSpPr>
          <p:nvPr>
            <p:ph type="sldNum" sz="quarter" idx="12"/>
          </p:nvPr>
        </p:nvSpPr>
        <p:spPr>
          <a:xfrm>
            <a:off x="6286512" y="6356350"/>
            <a:ext cx="2133600" cy="365125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cs-CZ" altLang="ja-JP" smtClean="0"/>
              <a:t>Kliknutím lze upravit styl předlohy.</a:t>
            </a:r>
            <a:endParaRPr kumimoji="1" lang="ja-JP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11.9.2011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正方形/長方形 17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/>
            <a:r>
              <a:rPr kumimoji="1" lang="ja-JP" altLang="en-US" dirty="0" smtClean="0"/>
              <a:t>マスタ テキストの書式設定</a:t>
            </a:r>
            <a:endParaRPr lang="ja-JP" dirty="0"/>
          </a:p>
          <a:p>
            <a:pPr lvl="1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2 </a:t>
            </a:r>
            <a:r>
              <a:rPr kumimoji="1" lang="ja-JP" altLang="en-US" dirty="0" smtClean="0"/>
              <a:t>レベル</a:t>
            </a:r>
          </a:p>
          <a:p>
            <a:pPr lvl="2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3 </a:t>
            </a:r>
            <a:r>
              <a:rPr kumimoji="1" lang="ja-JP" altLang="en-US" dirty="0" smtClean="0"/>
              <a:t>レベル</a:t>
            </a:r>
          </a:p>
          <a:p>
            <a:pPr lvl="3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4 </a:t>
            </a:r>
            <a:r>
              <a:rPr kumimoji="1" lang="ja-JP" altLang="en-US" dirty="0" smtClean="0"/>
              <a:t>レベル</a:t>
            </a:r>
          </a:p>
          <a:p>
            <a:pPr lvl="4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5 </a:t>
            </a:r>
            <a:r>
              <a:rPr kumimoji="1" lang="ja-JP" altLang="en-US" dirty="0" smtClean="0"/>
              <a:t>レベル</a:t>
            </a:r>
          </a:p>
          <a:p>
            <a:pPr lvl="5"/>
            <a:r>
              <a:rPr kumimoji="1" lang="ja-JP" altLang="en-US" dirty="0" smtClean="0"/>
              <a:t>第</a:t>
            </a:r>
            <a:r>
              <a:rPr kumimoji="1" lang="en-US" altLang="ja-JP" dirty="0" smtClean="0"/>
              <a:t>6</a:t>
            </a:r>
            <a:r>
              <a:rPr kumimoji="1" lang="ja-JP" altLang="en-US" dirty="0" smtClean="0"/>
              <a:t>レベル</a:t>
            </a:r>
          </a:p>
          <a:p>
            <a:pPr lvl="6"/>
            <a:r>
              <a:rPr kumimoji="1" lang="ja-JP" altLang="en-US" dirty="0" smtClean="0"/>
              <a:t>第</a:t>
            </a:r>
            <a:r>
              <a:rPr kumimoji="1" lang="en-US" altLang="ja-JP" dirty="0" smtClean="0"/>
              <a:t>7</a:t>
            </a:r>
            <a:r>
              <a:rPr kumimoji="1" lang="ja-JP" altLang="en-US" dirty="0" smtClean="0"/>
              <a:t>レベル</a:t>
            </a:r>
          </a:p>
          <a:p>
            <a:pPr lvl="7"/>
            <a:r>
              <a:rPr kumimoji="1" lang="ja-JP" altLang="en-US" dirty="0" smtClean="0"/>
              <a:t>第</a:t>
            </a:r>
            <a:r>
              <a:rPr kumimoji="1" lang="en-US" altLang="ja-JP" dirty="0" smtClean="0"/>
              <a:t>8</a:t>
            </a:r>
            <a:r>
              <a:rPr kumimoji="1" lang="ja-JP" altLang="en-US" dirty="0" smtClean="0"/>
              <a:t>レベル</a:t>
            </a:r>
          </a:p>
          <a:p>
            <a:pPr lvl="8"/>
            <a:r>
              <a:rPr kumimoji="1" lang="ja-JP" altLang="en-US" dirty="0" smtClean="0"/>
              <a:t>第</a:t>
            </a:r>
            <a:r>
              <a:rPr kumimoji="1" lang="en-US" altLang="ja-JP" dirty="0" smtClean="0"/>
              <a:t>9</a:t>
            </a:r>
            <a:r>
              <a:rPr kumimoji="1" lang="ja-JP" altLang="en-US" dirty="0" smtClean="0"/>
              <a:t>レベル</a:t>
            </a:r>
            <a:endParaRPr kumimoji="1" lang="ja-JP" altLang="en-US" dirty="0"/>
          </a:p>
        </p:txBody>
      </p:sp>
      <p:sp>
        <p:nvSpPr>
          <p:cNvPr id="29" name="正方形/長方形 28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11.9.2011</a:t>
            </a:fld>
            <a:endParaRPr lang="cs-CZ"/>
          </a:p>
        </p:txBody>
      </p:sp>
      <p:sp>
        <p:nvSpPr>
          <p:cNvPr id="4" name="正方形/長方形 3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0" name="正方形/長方形 9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22" name="正方形/長方形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</p:spPr>
        <p:txBody>
          <a:bodyPr vert="horz" rtlCol="0" anchor="ctr">
            <a:normAutofit/>
          </a:bodyPr>
          <a:lstStyle/>
          <a:p>
            <a:r>
              <a:rPr kumimoji="1" lang="ja-JP" altLang="en-US" dirty="0" smtClean="0"/>
              <a:t>マスタ タイトルの書式設定</a:t>
            </a:r>
            <a:endParaRPr kumimoji="1" lang="ja-JP" alt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ctr" rtl="0" eaLnBrk="1" latinLnBrk="0" hangingPunct="1">
        <a:spcBef>
          <a:spcPct val="0"/>
        </a:spcBef>
        <a:buNone/>
        <a:defRPr kumimoji="1" sz="4400" baseline="0">
          <a:ln w="12700">
            <a:solidFill>
              <a:schemeClr val="tx1">
                <a:tint val="95000"/>
              </a:schemeClr>
            </a:solidFill>
          </a:ln>
          <a:gradFill>
            <a:gsLst>
              <a:gs pos="0">
                <a:schemeClr val="tx1">
                  <a:tint val="65000"/>
                </a:schemeClr>
              </a:gs>
              <a:gs pos="49900">
                <a:schemeClr val="tx1">
                  <a:tint val="95000"/>
                </a:schemeClr>
              </a:gs>
              <a:gs pos="50000">
                <a:schemeClr val="tx1"/>
              </a:gs>
              <a:gs pos="100000">
                <a:schemeClr val="tx1">
                  <a:tint val="95000"/>
                </a:schemeClr>
              </a:gs>
            </a:gsLst>
            <a:lin ang="5400000" scaled="1"/>
          </a:gradFill>
          <a:effectLst>
            <a:outerShdw blurRad="127000" algn="tl" rotWithShape="0">
              <a:schemeClr val="bg1">
                <a:alpha val="50000"/>
              </a:schemeClr>
            </a:outerShdw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tx1"/>
        </a:buClr>
        <a:buFont typeface="Wingdings"/>
        <a:buChar char="n"/>
        <a:defRPr kumimoji="1" sz="3200" baseline="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tx2">
            <a:shade val="75000"/>
          </a:schemeClr>
        </a:buClr>
        <a:buSzPct val="85000"/>
        <a:buFont typeface="Wingdings"/>
        <a:buChar char="n"/>
        <a:defRPr kumimoji="1" sz="2800" baseline="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4">
            <a:shade val="50000"/>
          </a:schemeClr>
        </a:buClr>
        <a:buSzPct val="75000"/>
        <a:buFont typeface="Wingdings"/>
        <a:buChar char="n"/>
        <a:defRPr kumimoji="1" sz="2400" baseline="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6">
            <a:shade val="50000"/>
          </a:schemeClr>
        </a:buClr>
        <a:buSzPct val="75000"/>
        <a:buFont typeface="Wingdings"/>
        <a:buChar char="n"/>
        <a:defRPr kumimoji="1" sz="2000" baseline="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3">
            <a:shade val="50000"/>
          </a:schemeClr>
        </a:buClr>
        <a:buSzPct val="70000"/>
        <a:buFont typeface="Wingdings"/>
        <a:buChar char="n"/>
        <a:defRPr kumimoji="1" sz="2000" baseline="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>
            <a:shade val="50000"/>
          </a:schemeClr>
        </a:buClr>
        <a:buSzPct val="60000"/>
        <a:buFont typeface="Wingdings"/>
        <a:buChar char="n"/>
        <a:defRPr kumimoji="1" sz="20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2">
            <a:shade val="50000"/>
          </a:schemeClr>
        </a:buClr>
        <a:buSzPct val="60000"/>
        <a:buFont typeface="Wingdings"/>
        <a:buChar char="n"/>
        <a:defRPr kumimoji="1" sz="20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5">
            <a:shade val="50000"/>
          </a:schemeClr>
        </a:buClr>
        <a:buSzPct val="60000"/>
        <a:buFont typeface="Wingdings"/>
        <a:buChar char="n"/>
        <a:defRPr kumimoji="1" sz="200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tx1"/>
        </a:buClr>
        <a:buSzPct val="50000"/>
        <a:buFont typeface="Wingdings"/>
        <a:buChar char="n"/>
        <a:defRPr kumimoji="1" sz="20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://www.google.cz/imgres?q=asie+mapa&amp;hl=cs&amp;sa=G&amp;tbm=isch&amp;tbnid=P0kqhNH73CgZHM:&amp;imgrefurl=http://www.stiefel-eurocart.cz/info.php?product=&amp;i=201&amp;docid=jDP0KAmUzNG8XM&amp;w=442&amp;h=600&amp;ei=gghiTsyrG8ja4QSq8eGtCg&amp;zoom=1&amp;iact=hc&amp;vpx=134&amp;vpy=220&amp;dur=120&amp;hovh=262&amp;hovw=193&amp;tx=92&amp;ty=112&amp;page=1&amp;tbnh=131&amp;tbnw=97&amp;start=0&amp;ndsp=18&amp;ved=1t:429,r:6,s:0&amp;biw=1191&amp;bih=599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obrázek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332656"/>
            <a:ext cx="5600700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obrázek 2" descr="C:\Documents and Settings\OEM\Dokumenty\Obrázky\2.ZŠ-panáčci\2zs_logo2-colo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1412776"/>
            <a:ext cx="4129841" cy="3801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61705249"/>
              </p:ext>
            </p:extLst>
          </p:nvPr>
        </p:nvGraphicFramePr>
        <p:xfrm>
          <a:off x="783618" y="5235400"/>
          <a:ext cx="8036854" cy="1402080"/>
        </p:xfrm>
        <a:graphic>
          <a:graphicData uri="http://schemas.openxmlformats.org/drawingml/2006/table">
            <a:tbl>
              <a:tblPr/>
              <a:tblGrid>
                <a:gridCol w="2376264"/>
                <a:gridCol w="5660590"/>
              </a:tblGrid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0" dirty="0">
                          <a:latin typeface="Times New Roman,Bold"/>
                          <a:ea typeface="Calibri"/>
                          <a:cs typeface="Times New Roman,Bold"/>
                        </a:rPr>
                        <a:t>CZ.1.07/1.4.00/21.1405</a:t>
                      </a:r>
                      <a:endParaRPr lang="cs-CZ" sz="10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sady materiálů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Zeměpis</a:t>
                      </a:r>
                      <a:r>
                        <a:rPr lang="cs-CZ" sz="2000" b="1" baseline="0" dirty="0" smtClean="0">
                          <a:latin typeface="Times New Roman"/>
                          <a:ea typeface="Calibri"/>
                          <a:cs typeface="Times New Roman"/>
                        </a:rPr>
                        <a:t> 7. ročník</a:t>
                      </a:r>
                      <a:endParaRPr lang="cs-CZ" sz="2000" b="1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materiálu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VY_52_INOVACE_25_Asie-horizontální</a:t>
                      </a:r>
                      <a:r>
                        <a:rPr lang="cs-CZ" sz="2000" b="1" baseline="0" dirty="0" smtClean="0">
                          <a:latin typeface="Times New Roman"/>
                          <a:ea typeface="Calibri"/>
                          <a:cs typeface="Times New Roman"/>
                        </a:rPr>
                        <a:t> členitost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latin typeface="Times New Roman"/>
                          <a:ea typeface="Calibri"/>
                          <a:cs typeface="Times New Roman"/>
                        </a:rPr>
                        <a:t>Vladimír</a:t>
                      </a:r>
                      <a:r>
                        <a:rPr lang="cs-CZ" sz="2000" baseline="0" dirty="0" smtClean="0">
                          <a:latin typeface="Times New Roman"/>
                          <a:ea typeface="Calibri"/>
                          <a:cs typeface="Times New Roman"/>
                        </a:rPr>
                        <a:t> Kopal</a:t>
                      </a:r>
                      <a:endParaRPr lang="cs-CZ" sz="2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61117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-828600" y="-175428"/>
            <a:ext cx="10585176" cy="1143000"/>
          </a:xfrm>
        </p:spPr>
        <p:txBody>
          <a:bodyPr>
            <a:noAutofit/>
          </a:bodyPr>
          <a:lstStyle/>
          <a:p>
            <a:r>
              <a:rPr lang="cs-CZ" sz="3600" dirty="0" smtClean="0">
                <a:solidFill>
                  <a:schemeClr val="tx2">
                    <a:lumMod val="50000"/>
                  </a:schemeClr>
                </a:solidFill>
                <a:latin typeface="Ravie" pitchFamily="82" charset="0"/>
              </a:rPr>
              <a:t>ASIE-HORIZONTÁLNÍ </a:t>
            </a:r>
            <a:r>
              <a:rPr lang="cs-CZ" sz="2800" dirty="0" smtClean="0">
                <a:solidFill>
                  <a:schemeClr val="tx2">
                    <a:lumMod val="50000"/>
                  </a:schemeClr>
                </a:solidFill>
                <a:latin typeface="Ravie" pitchFamily="82" charset="0"/>
              </a:rPr>
              <a:t>ČLENITOST</a:t>
            </a:r>
            <a:endParaRPr lang="cs-CZ" sz="2800" dirty="0">
              <a:solidFill>
                <a:schemeClr val="tx2">
                  <a:lumMod val="50000"/>
                </a:schemeClr>
              </a:solidFill>
              <a:latin typeface="Ravie" pitchFamily="82" charset="0"/>
            </a:endParaRPr>
          </a:p>
        </p:txBody>
      </p:sp>
      <p:pic>
        <p:nvPicPr>
          <p:cNvPr id="1026" name="Picture 2" descr="C:\Users\OEM\Pictures\ASIE MAPA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679" r="100000">
                        <a14:foregroundMark x1="2489" y1="50833" x2="2489" y2="50833"/>
                        <a14:foregroundMark x1="3394" y1="55333" x2="3394" y2="55333"/>
                        <a14:foregroundMark x1="93891" y1="5000" x2="93891" y2="5000"/>
                        <a14:foregroundMark x1="96606" y1="5167" x2="96606" y2="5167"/>
                        <a14:foregroundMark x1="96606" y1="11500" x2="96606" y2="11500"/>
                        <a14:foregroundMark x1="96606" y1="16000" x2="96606" y2="16000"/>
                        <a14:foregroundMark x1="96606" y1="22833" x2="96606" y2="22833"/>
                        <a14:foregroundMark x1="97059" y1="26333" x2="97059" y2="26333"/>
                        <a14:foregroundMark x1="96833" y1="47333" x2="96833" y2="47333"/>
                        <a14:foregroundMark x1="97511" y1="59333" x2="97511" y2="59333"/>
                        <a14:foregroundMark x1="88688" y1="82500" x2="88688" y2="82500"/>
                        <a14:foregroundMark x1="84163" y1="82833" x2="84163" y2="82833"/>
                        <a14:foregroundMark x1="75339" y1="82333" x2="75339" y2="82333"/>
                        <a14:foregroundMark x1="64480" y1="83333" x2="64480" y2="83333"/>
                        <a14:foregroundMark x1="65837" y1="82833" x2="65837" y2="82833"/>
                        <a14:foregroundMark x1="60633" y1="82833" x2="60633" y2="82833"/>
                        <a14:foregroundMark x1="52489" y1="82833" x2="52489" y2="82833"/>
                        <a14:foregroundMark x1="39593" y1="82500" x2="39593" y2="82500"/>
                        <a14:foregroundMark x1="22398" y1="83167" x2="22398" y2="83167"/>
                        <a14:foregroundMark x1="12443" y1="82500" x2="12443" y2="82500"/>
                        <a14:foregroundMark x1="15611" y1="83000" x2="15611" y2="83000"/>
                        <a14:foregroundMark x1="18778" y1="82500" x2="18778" y2="82500"/>
                        <a14:foregroundMark x1="3394" y1="62333" x2="3394" y2="62333"/>
                        <a14:foregroundMark x1="6335" y1="82500" x2="6335" y2="82500"/>
                      </a14:backgroundRemoval>
                    </a14:imgEffect>
                    <a14:imgEffect>
                      <a14:sharpenSoften amount="250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52736"/>
            <a:ext cx="5039360" cy="6840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5055772" y="920255"/>
            <a:ext cx="4046301" cy="646330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Ravie" pitchFamily="82" charset="0"/>
              </a:rPr>
              <a:t>POLOOSTROVY: </a:t>
            </a:r>
            <a:r>
              <a:rPr lang="cs-CZ" dirty="0" smtClean="0"/>
              <a:t>Malá Asie</a:t>
            </a:r>
          </a:p>
          <a:p>
            <a:r>
              <a:rPr lang="cs-CZ" dirty="0">
                <a:latin typeface="Ravie" pitchFamily="82" charset="0"/>
              </a:rPr>
              <a:t> </a:t>
            </a:r>
            <a:r>
              <a:rPr lang="cs-CZ" dirty="0" smtClean="0">
                <a:latin typeface="Ravie" pitchFamily="82" charset="0"/>
              </a:rPr>
              <a:t>                         </a:t>
            </a:r>
            <a:r>
              <a:rPr lang="cs-CZ" dirty="0" smtClean="0"/>
              <a:t>Arabský</a:t>
            </a:r>
          </a:p>
          <a:p>
            <a:r>
              <a:rPr lang="cs-CZ" dirty="0">
                <a:latin typeface="Ravie" pitchFamily="82" charset="0"/>
              </a:rPr>
              <a:t> </a:t>
            </a:r>
            <a:r>
              <a:rPr lang="cs-CZ" dirty="0" smtClean="0">
                <a:latin typeface="Ravie" pitchFamily="82" charset="0"/>
              </a:rPr>
              <a:t>                         </a:t>
            </a:r>
            <a:r>
              <a:rPr lang="cs-CZ" dirty="0" smtClean="0"/>
              <a:t>Přední Indie</a:t>
            </a:r>
          </a:p>
          <a:p>
            <a:r>
              <a:rPr lang="cs-CZ" dirty="0">
                <a:latin typeface="Ravie" pitchFamily="82" charset="0"/>
              </a:rPr>
              <a:t> </a:t>
            </a:r>
            <a:r>
              <a:rPr lang="cs-CZ" dirty="0" smtClean="0">
                <a:latin typeface="Ravie" pitchFamily="82" charset="0"/>
              </a:rPr>
              <a:t>                         </a:t>
            </a:r>
            <a:r>
              <a:rPr lang="cs-CZ" dirty="0" smtClean="0"/>
              <a:t>Zadní Indie</a:t>
            </a:r>
          </a:p>
          <a:p>
            <a:r>
              <a:rPr lang="cs-CZ" dirty="0">
                <a:latin typeface="Ravie" pitchFamily="82" charset="0"/>
              </a:rPr>
              <a:t> </a:t>
            </a:r>
            <a:r>
              <a:rPr lang="cs-CZ" dirty="0" smtClean="0">
                <a:latin typeface="Ravie" pitchFamily="82" charset="0"/>
              </a:rPr>
              <a:t>                         </a:t>
            </a:r>
            <a:r>
              <a:rPr lang="cs-CZ" dirty="0" smtClean="0"/>
              <a:t>Malajský</a:t>
            </a:r>
          </a:p>
          <a:p>
            <a:r>
              <a:rPr lang="cs-CZ" dirty="0">
                <a:latin typeface="Ravie" pitchFamily="82" charset="0"/>
              </a:rPr>
              <a:t> </a:t>
            </a:r>
            <a:r>
              <a:rPr lang="cs-CZ" dirty="0" smtClean="0">
                <a:latin typeface="Ravie" pitchFamily="82" charset="0"/>
              </a:rPr>
              <a:t>                         </a:t>
            </a:r>
            <a:r>
              <a:rPr lang="cs-CZ" dirty="0" smtClean="0"/>
              <a:t>Korejský</a:t>
            </a:r>
          </a:p>
          <a:p>
            <a:r>
              <a:rPr lang="cs-CZ" dirty="0">
                <a:latin typeface="Ravie" pitchFamily="82" charset="0"/>
              </a:rPr>
              <a:t> </a:t>
            </a:r>
            <a:r>
              <a:rPr lang="cs-CZ" dirty="0" smtClean="0">
                <a:latin typeface="Ravie" pitchFamily="82" charset="0"/>
              </a:rPr>
              <a:t>                         </a:t>
            </a:r>
            <a:r>
              <a:rPr lang="cs-CZ" dirty="0" smtClean="0"/>
              <a:t>Kamčatka</a:t>
            </a:r>
          </a:p>
          <a:p>
            <a:r>
              <a:rPr lang="cs-CZ" dirty="0">
                <a:latin typeface="Ravie" pitchFamily="82" charset="0"/>
              </a:rPr>
              <a:t> </a:t>
            </a:r>
            <a:r>
              <a:rPr lang="cs-CZ" dirty="0" smtClean="0">
                <a:latin typeface="Ravie" pitchFamily="82" charset="0"/>
              </a:rPr>
              <a:t>                         </a:t>
            </a:r>
            <a:r>
              <a:rPr lang="cs-CZ" dirty="0" smtClean="0"/>
              <a:t>Čukotský</a:t>
            </a:r>
          </a:p>
          <a:p>
            <a:r>
              <a:rPr lang="cs-CZ" dirty="0">
                <a:latin typeface="Ravie" pitchFamily="82" charset="0"/>
              </a:rPr>
              <a:t> </a:t>
            </a:r>
            <a:r>
              <a:rPr lang="cs-CZ" dirty="0" smtClean="0">
                <a:latin typeface="Ravie" pitchFamily="82" charset="0"/>
              </a:rPr>
              <a:t>                         </a:t>
            </a:r>
            <a:r>
              <a:rPr lang="cs-CZ" dirty="0" err="1" smtClean="0"/>
              <a:t>Tajmyr</a:t>
            </a:r>
            <a:endParaRPr lang="cs-CZ" dirty="0" smtClean="0"/>
          </a:p>
          <a:p>
            <a:endParaRPr lang="cs-CZ" dirty="0" smtClean="0"/>
          </a:p>
          <a:p>
            <a:r>
              <a:rPr lang="cs-CZ" dirty="0" smtClean="0">
                <a:latin typeface="Ravie" pitchFamily="82" charset="0"/>
              </a:rPr>
              <a:t>OSTROVY A SOUOSTROVÍ:</a:t>
            </a:r>
          </a:p>
          <a:p>
            <a:r>
              <a:rPr lang="cs-CZ" dirty="0">
                <a:latin typeface="Ravie" pitchFamily="82" charset="0"/>
              </a:rPr>
              <a:t> </a:t>
            </a:r>
            <a:r>
              <a:rPr lang="cs-CZ" dirty="0" smtClean="0">
                <a:latin typeface="Ravie" pitchFamily="82" charset="0"/>
              </a:rPr>
              <a:t>                </a:t>
            </a:r>
            <a:r>
              <a:rPr lang="cs-CZ" dirty="0" smtClean="0"/>
              <a:t>Cejlon</a:t>
            </a:r>
          </a:p>
          <a:p>
            <a:r>
              <a:rPr lang="cs-CZ" dirty="0">
                <a:latin typeface="Ravie" pitchFamily="82" charset="0"/>
              </a:rPr>
              <a:t> </a:t>
            </a:r>
            <a:r>
              <a:rPr lang="cs-CZ" dirty="0" smtClean="0">
                <a:latin typeface="Ravie" pitchFamily="82" charset="0"/>
              </a:rPr>
              <a:t>                </a:t>
            </a:r>
            <a:r>
              <a:rPr lang="cs-CZ" dirty="0" smtClean="0"/>
              <a:t>Velké Sundy</a:t>
            </a:r>
          </a:p>
          <a:p>
            <a:r>
              <a:rPr lang="cs-CZ" dirty="0">
                <a:latin typeface="Ravie" pitchFamily="82" charset="0"/>
              </a:rPr>
              <a:t> </a:t>
            </a:r>
            <a:r>
              <a:rPr lang="cs-CZ" dirty="0" smtClean="0">
                <a:latin typeface="Ravie" pitchFamily="82" charset="0"/>
              </a:rPr>
              <a:t>                </a:t>
            </a:r>
            <a:r>
              <a:rPr lang="cs-CZ" dirty="0" smtClean="0"/>
              <a:t>Malé Sundy</a:t>
            </a:r>
          </a:p>
          <a:p>
            <a:r>
              <a:rPr lang="cs-CZ" dirty="0">
                <a:latin typeface="Ravie" pitchFamily="82" charset="0"/>
              </a:rPr>
              <a:t> </a:t>
            </a:r>
            <a:r>
              <a:rPr lang="cs-CZ" dirty="0" smtClean="0">
                <a:latin typeface="Ravie" pitchFamily="82" charset="0"/>
              </a:rPr>
              <a:t>                </a:t>
            </a:r>
            <a:r>
              <a:rPr lang="cs-CZ" dirty="0" smtClean="0"/>
              <a:t>Filipíny</a:t>
            </a:r>
          </a:p>
          <a:p>
            <a:r>
              <a:rPr lang="cs-CZ" dirty="0">
                <a:latin typeface="Ravie" pitchFamily="82" charset="0"/>
              </a:rPr>
              <a:t> </a:t>
            </a:r>
            <a:r>
              <a:rPr lang="cs-CZ" dirty="0" smtClean="0">
                <a:latin typeface="Ravie" pitchFamily="82" charset="0"/>
              </a:rPr>
              <a:t>                </a:t>
            </a:r>
            <a:r>
              <a:rPr lang="cs-CZ" dirty="0" smtClean="0"/>
              <a:t>Tchaj-wan</a:t>
            </a:r>
          </a:p>
          <a:p>
            <a:r>
              <a:rPr lang="cs-CZ" dirty="0">
                <a:latin typeface="Ravie" pitchFamily="82" charset="0"/>
              </a:rPr>
              <a:t> </a:t>
            </a:r>
            <a:r>
              <a:rPr lang="cs-CZ" dirty="0" smtClean="0">
                <a:latin typeface="Ravie" pitchFamily="82" charset="0"/>
              </a:rPr>
              <a:t>                </a:t>
            </a:r>
            <a:r>
              <a:rPr lang="cs-CZ" dirty="0" smtClean="0"/>
              <a:t>Japonské ostrovy</a:t>
            </a:r>
          </a:p>
          <a:p>
            <a:r>
              <a:rPr lang="cs-CZ" dirty="0">
                <a:latin typeface="Ravie" pitchFamily="82" charset="0"/>
              </a:rPr>
              <a:t> </a:t>
            </a:r>
            <a:r>
              <a:rPr lang="cs-CZ" dirty="0" smtClean="0">
                <a:latin typeface="Ravie" pitchFamily="82" charset="0"/>
              </a:rPr>
              <a:t>                </a:t>
            </a:r>
            <a:r>
              <a:rPr lang="cs-CZ" dirty="0" smtClean="0"/>
              <a:t>Sachalin</a:t>
            </a:r>
          </a:p>
          <a:p>
            <a:endParaRPr lang="cs-CZ" dirty="0" smtClean="0"/>
          </a:p>
          <a:p>
            <a:r>
              <a:rPr lang="cs-CZ" dirty="0" smtClean="0">
                <a:latin typeface="Ravie" pitchFamily="82" charset="0"/>
              </a:rPr>
              <a:t>ZÁLIVY: </a:t>
            </a:r>
            <a:r>
              <a:rPr lang="cs-CZ" dirty="0" smtClean="0"/>
              <a:t>Perský   ,      Adenský</a:t>
            </a:r>
          </a:p>
          <a:p>
            <a:r>
              <a:rPr lang="cs-CZ" dirty="0">
                <a:latin typeface="Ravie" pitchFamily="82" charset="0"/>
              </a:rPr>
              <a:t> </a:t>
            </a:r>
            <a:r>
              <a:rPr lang="cs-CZ" dirty="0" smtClean="0">
                <a:latin typeface="Ravie" pitchFamily="82" charset="0"/>
              </a:rPr>
              <a:t>             </a:t>
            </a:r>
            <a:r>
              <a:rPr lang="cs-CZ" dirty="0"/>
              <a:t> </a:t>
            </a:r>
            <a:r>
              <a:rPr lang="cs-CZ" dirty="0" smtClean="0"/>
              <a:t>Bengálský  ,  Thajský</a:t>
            </a:r>
          </a:p>
          <a:p>
            <a:r>
              <a:rPr lang="cs-CZ" dirty="0">
                <a:latin typeface="Ravie" pitchFamily="82" charset="0"/>
              </a:rPr>
              <a:t> </a:t>
            </a:r>
            <a:r>
              <a:rPr lang="cs-CZ" dirty="0" smtClean="0">
                <a:latin typeface="Ravie" pitchFamily="82" charset="0"/>
              </a:rPr>
              <a:t>              </a:t>
            </a:r>
            <a:endParaRPr lang="cs-CZ" dirty="0" smtClean="0"/>
          </a:p>
          <a:p>
            <a:r>
              <a:rPr lang="cs-CZ" dirty="0">
                <a:latin typeface="Ravie" pitchFamily="82" charset="0"/>
              </a:rPr>
              <a:t> </a:t>
            </a:r>
            <a:r>
              <a:rPr lang="cs-CZ" dirty="0" smtClean="0">
                <a:latin typeface="Ravie" pitchFamily="82" charset="0"/>
              </a:rPr>
              <a:t>               </a:t>
            </a:r>
            <a:endParaRPr lang="cs-CZ" dirty="0">
              <a:latin typeface="Ravie" pitchFamily="82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90715" y="782906"/>
            <a:ext cx="4913333" cy="369332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  <a:latin typeface="Ravie" pitchFamily="82" charset="0"/>
              </a:rPr>
              <a:t>!</a:t>
            </a:r>
            <a:r>
              <a:rPr lang="cs-CZ" dirty="0" smtClean="0">
                <a:latin typeface="Ravie" pitchFamily="82" charset="0"/>
              </a:rPr>
              <a:t> </a:t>
            </a:r>
            <a:r>
              <a:rPr lang="cs-CZ" dirty="0" smtClean="0">
                <a:solidFill>
                  <a:srgbClr val="FF0000"/>
                </a:solidFill>
                <a:latin typeface="Ravie" pitchFamily="82" charset="0"/>
              </a:rPr>
              <a:t>ÚKOL: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smtClean="0">
                <a:solidFill>
                  <a:srgbClr val="00B0F0"/>
                </a:solidFill>
              </a:rPr>
              <a:t>Vyhledej a zakresli do obrysové mapy</a:t>
            </a:r>
            <a:r>
              <a:rPr lang="cs-CZ" dirty="0" smtClean="0">
                <a:solidFill>
                  <a:srgbClr val="FF0000"/>
                </a:solidFill>
                <a:latin typeface="Ravie" pitchFamily="82" charset="0"/>
              </a:rPr>
              <a:t>!</a:t>
            </a:r>
            <a:endParaRPr lang="cs-CZ" dirty="0">
              <a:solidFill>
                <a:srgbClr val="FF0000"/>
              </a:solidFill>
              <a:latin typeface="Ravie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2519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-828600" y="-175428"/>
            <a:ext cx="10585176" cy="1143000"/>
          </a:xfrm>
        </p:spPr>
        <p:txBody>
          <a:bodyPr>
            <a:noAutofit/>
          </a:bodyPr>
          <a:lstStyle/>
          <a:p>
            <a:r>
              <a:rPr lang="cs-CZ" sz="3600" dirty="0" smtClean="0">
                <a:solidFill>
                  <a:schemeClr val="tx2">
                    <a:lumMod val="50000"/>
                  </a:schemeClr>
                </a:solidFill>
                <a:latin typeface="Ravie" pitchFamily="82" charset="0"/>
              </a:rPr>
              <a:t>ASIE-HORIZONTÁLNÍ </a:t>
            </a:r>
            <a:r>
              <a:rPr lang="cs-CZ" sz="2800" dirty="0" smtClean="0">
                <a:solidFill>
                  <a:schemeClr val="tx2">
                    <a:lumMod val="50000"/>
                  </a:schemeClr>
                </a:solidFill>
                <a:latin typeface="Ravie" pitchFamily="82" charset="0"/>
              </a:rPr>
              <a:t>ČLENITOST</a:t>
            </a:r>
            <a:endParaRPr lang="cs-CZ" sz="2800" dirty="0">
              <a:solidFill>
                <a:schemeClr val="tx2">
                  <a:lumMod val="50000"/>
                </a:schemeClr>
              </a:solidFill>
              <a:latin typeface="Ravie" pitchFamily="82" charset="0"/>
            </a:endParaRPr>
          </a:p>
        </p:txBody>
      </p:sp>
      <p:pic>
        <p:nvPicPr>
          <p:cNvPr id="1026" name="Picture 2" descr="C:\Users\OEM\Pictures\ASIE MAPA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679" r="100000">
                        <a14:foregroundMark x1="2489" y1="50833" x2="2489" y2="50833"/>
                        <a14:foregroundMark x1="3394" y1="55333" x2="3394" y2="55333"/>
                        <a14:foregroundMark x1="93891" y1="5000" x2="93891" y2="5000"/>
                        <a14:foregroundMark x1="96606" y1="5167" x2="96606" y2="5167"/>
                        <a14:foregroundMark x1="96606" y1="11500" x2="96606" y2="11500"/>
                        <a14:foregroundMark x1="96606" y1="16000" x2="96606" y2="16000"/>
                        <a14:foregroundMark x1="96606" y1="22833" x2="96606" y2="22833"/>
                        <a14:foregroundMark x1="97059" y1="26333" x2="97059" y2="26333"/>
                        <a14:foregroundMark x1="96833" y1="47333" x2="96833" y2="47333"/>
                        <a14:foregroundMark x1="97511" y1="59333" x2="97511" y2="59333"/>
                        <a14:foregroundMark x1="88688" y1="82500" x2="88688" y2="82500"/>
                        <a14:foregroundMark x1="84163" y1="82833" x2="84163" y2="82833"/>
                        <a14:foregroundMark x1="75339" y1="82333" x2="75339" y2="82333"/>
                        <a14:foregroundMark x1="64480" y1="83333" x2="64480" y2="83333"/>
                        <a14:foregroundMark x1="65837" y1="82833" x2="65837" y2="82833"/>
                        <a14:foregroundMark x1="60633" y1="82833" x2="60633" y2="82833"/>
                        <a14:foregroundMark x1="52489" y1="82833" x2="52489" y2="82833"/>
                        <a14:foregroundMark x1="39593" y1="82500" x2="39593" y2="82500"/>
                        <a14:foregroundMark x1="22398" y1="83167" x2="22398" y2="83167"/>
                        <a14:foregroundMark x1="12443" y1="82500" x2="12443" y2="82500"/>
                        <a14:foregroundMark x1="15611" y1="83000" x2="15611" y2="83000"/>
                        <a14:foregroundMark x1="18778" y1="82500" x2="18778" y2="82500"/>
                        <a14:foregroundMark x1="3394" y1="62333" x2="3394" y2="62333"/>
                        <a14:foregroundMark x1="6335" y1="82500" x2="6335" y2="82500"/>
                      </a14:backgroundRemoval>
                    </a14:imgEffect>
                    <a14:imgEffect>
                      <a14:sharpenSoften amount="250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52736"/>
            <a:ext cx="5039360" cy="6840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5055772" y="920255"/>
            <a:ext cx="4046301" cy="646330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Ravie" pitchFamily="82" charset="0"/>
              </a:rPr>
              <a:t>POLOOSTROVY: </a:t>
            </a:r>
            <a:r>
              <a:rPr lang="cs-CZ" dirty="0" smtClean="0"/>
              <a:t>Malá Asie</a:t>
            </a:r>
          </a:p>
          <a:p>
            <a:r>
              <a:rPr lang="cs-CZ" dirty="0">
                <a:latin typeface="Ravie" pitchFamily="82" charset="0"/>
              </a:rPr>
              <a:t> </a:t>
            </a:r>
            <a:r>
              <a:rPr lang="cs-CZ" dirty="0" smtClean="0">
                <a:latin typeface="Ravie" pitchFamily="82" charset="0"/>
              </a:rPr>
              <a:t>                         </a:t>
            </a:r>
            <a:r>
              <a:rPr lang="cs-CZ" dirty="0" smtClean="0"/>
              <a:t>Arabský</a:t>
            </a:r>
          </a:p>
          <a:p>
            <a:r>
              <a:rPr lang="cs-CZ" dirty="0">
                <a:latin typeface="Ravie" pitchFamily="82" charset="0"/>
              </a:rPr>
              <a:t> </a:t>
            </a:r>
            <a:r>
              <a:rPr lang="cs-CZ" dirty="0" smtClean="0">
                <a:latin typeface="Ravie" pitchFamily="82" charset="0"/>
              </a:rPr>
              <a:t>                         </a:t>
            </a:r>
            <a:r>
              <a:rPr lang="cs-CZ" dirty="0" smtClean="0"/>
              <a:t>Přední Indie</a:t>
            </a:r>
          </a:p>
          <a:p>
            <a:r>
              <a:rPr lang="cs-CZ" dirty="0">
                <a:latin typeface="Ravie" pitchFamily="82" charset="0"/>
              </a:rPr>
              <a:t> </a:t>
            </a:r>
            <a:r>
              <a:rPr lang="cs-CZ" dirty="0" smtClean="0">
                <a:latin typeface="Ravie" pitchFamily="82" charset="0"/>
              </a:rPr>
              <a:t>                         </a:t>
            </a:r>
            <a:r>
              <a:rPr lang="cs-CZ" dirty="0" smtClean="0"/>
              <a:t>Zadní Indie</a:t>
            </a:r>
          </a:p>
          <a:p>
            <a:r>
              <a:rPr lang="cs-CZ" dirty="0">
                <a:latin typeface="Ravie" pitchFamily="82" charset="0"/>
              </a:rPr>
              <a:t> </a:t>
            </a:r>
            <a:r>
              <a:rPr lang="cs-CZ" dirty="0" smtClean="0">
                <a:latin typeface="Ravie" pitchFamily="82" charset="0"/>
              </a:rPr>
              <a:t>                         </a:t>
            </a:r>
            <a:r>
              <a:rPr lang="cs-CZ" dirty="0" smtClean="0"/>
              <a:t>Malajský</a:t>
            </a:r>
          </a:p>
          <a:p>
            <a:r>
              <a:rPr lang="cs-CZ" dirty="0">
                <a:latin typeface="Ravie" pitchFamily="82" charset="0"/>
              </a:rPr>
              <a:t> </a:t>
            </a:r>
            <a:r>
              <a:rPr lang="cs-CZ" dirty="0" smtClean="0">
                <a:latin typeface="Ravie" pitchFamily="82" charset="0"/>
              </a:rPr>
              <a:t>                         </a:t>
            </a:r>
            <a:r>
              <a:rPr lang="cs-CZ" dirty="0" smtClean="0"/>
              <a:t>Korejský</a:t>
            </a:r>
          </a:p>
          <a:p>
            <a:r>
              <a:rPr lang="cs-CZ" dirty="0">
                <a:latin typeface="Ravie" pitchFamily="82" charset="0"/>
              </a:rPr>
              <a:t> </a:t>
            </a:r>
            <a:r>
              <a:rPr lang="cs-CZ" dirty="0" smtClean="0">
                <a:latin typeface="Ravie" pitchFamily="82" charset="0"/>
              </a:rPr>
              <a:t>                         </a:t>
            </a:r>
            <a:r>
              <a:rPr lang="cs-CZ" dirty="0" smtClean="0"/>
              <a:t>Kamčatka</a:t>
            </a:r>
          </a:p>
          <a:p>
            <a:r>
              <a:rPr lang="cs-CZ" dirty="0">
                <a:latin typeface="Ravie" pitchFamily="82" charset="0"/>
              </a:rPr>
              <a:t> </a:t>
            </a:r>
            <a:r>
              <a:rPr lang="cs-CZ" dirty="0" smtClean="0">
                <a:latin typeface="Ravie" pitchFamily="82" charset="0"/>
              </a:rPr>
              <a:t>                         </a:t>
            </a:r>
            <a:r>
              <a:rPr lang="cs-CZ" dirty="0" smtClean="0"/>
              <a:t>Čukotský</a:t>
            </a:r>
          </a:p>
          <a:p>
            <a:r>
              <a:rPr lang="cs-CZ" dirty="0">
                <a:latin typeface="Ravie" pitchFamily="82" charset="0"/>
              </a:rPr>
              <a:t> </a:t>
            </a:r>
            <a:r>
              <a:rPr lang="cs-CZ" dirty="0" smtClean="0">
                <a:latin typeface="Ravie" pitchFamily="82" charset="0"/>
              </a:rPr>
              <a:t>                         </a:t>
            </a:r>
            <a:r>
              <a:rPr lang="cs-CZ" dirty="0" err="1" smtClean="0"/>
              <a:t>Tajmyr</a:t>
            </a:r>
            <a:endParaRPr lang="cs-CZ" dirty="0" smtClean="0"/>
          </a:p>
          <a:p>
            <a:endParaRPr lang="cs-CZ" dirty="0" smtClean="0"/>
          </a:p>
          <a:p>
            <a:r>
              <a:rPr lang="cs-CZ" dirty="0" smtClean="0">
                <a:latin typeface="Ravie" pitchFamily="82" charset="0"/>
              </a:rPr>
              <a:t>OSTROVY A SOUOSTROVÍ:</a:t>
            </a:r>
          </a:p>
          <a:p>
            <a:r>
              <a:rPr lang="cs-CZ" dirty="0">
                <a:latin typeface="Ravie" pitchFamily="82" charset="0"/>
              </a:rPr>
              <a:t> </a:t>
            </a:r>
            <a:r>
              <a:rPr lang="cs-CZ" dirty="0" smtClean="0">
                <a:latin typeface="Ravie" pitchFamily="82" charset="0"/>
              </a:rPr>
              <a:t>                </a:t>
            </a:r>
            <a:r>
              <a:rPr lang="cs-CZ" dirty="0" smtClean="0"/>
              <a:t>Cejlon</a:t>
            </a:r>
          </a:p>
          <a:p>
            <a:r>
              <a:rPr lang="cs-CZ" dirty="0">
                <a:latin typeface="Ravie" pitchFamily="82" charset="0"/>
              </a:rPr>
              <a:t> </a:t>
            </a:r>
            <a:r>
              <a:rPr lang="cs-CZ" dirty="0" smtClean="0">
                <a:latin typeface="Ravie" pitchFamily="82" charset="0"/>
              </a:rPr>
              <a:t>                </a:t>
            </a:r>
            <a:r>
              <a:rPr lang="cs-CZ" dirty="0" smtClean="0"/>
              <a:t>Velké Sundy</a:t>
            </a:r>
          </a:p>
          <a:p>
            <a:r>
              <a:rPr lang="cs-CZ" dirty="0">
                <a:latin typeface="Ravie" pitchFamily="82" charset="0"/>
              </a:rPr>
              <a:t> </a:t>
            </a:r>
            <a:r>
              <a:rPr lang="cs-CZ" dirty="0" smtClean="0">
                <a:latin typeface="Ravie" pitchFamily="82" charset="0"/>
              </a:rPr>
              <a:t>                </a:t>
            </a:r>
            <a:r>
              <a:rPr lang="cs-CZ" dirty="0" smtClean="0"/>
              <a:t>Malé Sundy</a:t>
            </a:r>
          </a:p>
          <a:p>
            <a:r>
              <a:rPr lang="cs-CZ" dirty="0">
                <a:latin typeface="Ravie" pitchFamily="82" charset="0"/>
              </a:rPr>
              <a:t> </a:t>
            </a:r>
            <a:r>
              <a:rPr lang="cs-CZ" dirty="0" smtClean="0">
                <a:latin typeface="Ravie" pitchFamily="82" charset="0"/>
              </a:rPr>
              <a:t>                </a:t>
            </a:r>
            <a:r>
              <a:rPr lang="cs-CZ" dirty="0" smtClean="0"/>
              <a:t>Filipíny</a:t>
            </a:r>
          </a:p>
          <a:p>
            <a:r>
              <a:rPr lang="cs-CZ" dirty="0">
                <a:latin typeface="Ravie" pitchFamily="82" charset="0"/>
              </a:rPr>
              <a:t> </a:t>
            </a:r>
            <a:r>
              <a:rPr lang="cs-CZ" dirty="0" smtClean="0">
                <a:latin typeface="Ravie" pitchFamily="82" charset="0"/>
              </a:rPr>
              <a:t>                </a:t>
            </a:r>
            <a:r>
              <a:rPr lang="cs-CZ" dirty="0" smtClean="0"/>
              <a:t>Tchaj-wan</a:t>
            </a:r>
          </a:p>
          <a:p>
            <a:r>
              <a:rPr lang="cs-CZ" dirty="0">
                <a:latin typeface="Ravie" pitchFamily="82" charset="0"/>
              </a:rPr>
              <a:t> </a:t>
            </a:r>
            <a:r>
              <a:rPr lang="cs-CZ" dirty="0" smtClean="0">
                <a:latin typeface="Ravie" pitchFamily="82" charset="0"/>
              </a:rPr>
              <a:t>                </a:t>
            </a:r>
            <a:r>
              <a:rPr lang="cs-CZ" dirty="0" smtClean="0"/>
              <a:t>Japonské ostrovy</a:t>
            </a:r>
          </a:p>
          <a:p>
            <a:r>
              <a:rPr lang="cs-CZ" dirty="0">
                <a:latin typeface="Ravie" pitchFamily="82" charset="0"/>
              </a:rPr>
              <a:t> </a:t>
            </a:r>
            <a:r>
              <a:rPr lang="cs-CZ" dirty="0" smtClean="0">
                <a:latin typeface="Ravie" pitchFamily="82" charset="0"/>
              </a:rPr>
              <a:t>                </a:t>
            </a:r>
            <a:r>
              <a:rPr lang="cs-CZ" dirty="0" smtClean="0"/>
              <a:t>Sachalin</a:t>
            </a:r>
          </a:p>
          <a:p>
            <a:endParaRPr lang="cs-CZ" dirty="0" smtClean="0"/>
          </a:p>
          <a:p>
            <a:r>
              <a:rPr lang="cs-CZ" dirty="0" smtClean="0">
                <a:latin typeface="Ravie" pitchFamily="82" charset="0"/>
              </a:rPr>
              <a:t>ZÁLIVY: </a:t>
            </a:r>
            <a:r>
              <a:rPr lang="cs-CZ" dirty="0" smtClean="0"/>
              <a:t>Perský   ,      Adenský</a:t>
            </a:r>
          </a:p>
          <a:p>
            <a:r>
              <a:rPr lang="cs-CZ" dirty="0">
                <a:latin typeface="Ravie" pitchFamily="82" charset="0"/>
              </a:rPr>
              <a:t> </a:t>
            </a:r>
            <a:r>
              <a:rPr lang="cs-CZ" dirty="0" smtClean="0">
                <a:latin typeface="Ravie" pitchFamily="82" charset="0"/>
              </a:rPr>
              <a:t>             </a:t>
            </a:r>
            <a:r>
              <a:rPr lang="cs-CZ" dirty="0"/>
              <a:t> </a:t>
            </a:r>
            <a:r>
              <a:rPr lang="cs-CZ" dirty="0" smtClean="0"/>
              <a:t>Bengálský  ,  Thajský</a:t>
            </a:r>
          </a:p>
          <a:p>
            <a:r>
              <a:rPr lang="cs-CZ" dirty="0">
                <a:latin typeface="Ravie" pitchFamily="82" charset="0"/>
              </a:rPr>
              <a:t> </a:t>
            </a:r>
            <a:r>
              <a:rPr lang="cs-CZ" dirty="0" smtClean="0">
                <a:latin typeface="Ravie" pitchFamily="82" charset="0"/>
              </a:rPr>
              <a:t>              </a:t>
            </a:r>
            <a:endParaRPr lang="cs-CZ" dirty="0" smtClean="0"/>
          </a:p>
          <a:p>
            <a:r>
              <a:rPr lang="cs-CZ" dirty="0">
                <a:latin typeface="Ravie" pitchFamily="82" charset="0"/>
              </a:rPr>
              <a:t> </a:t>
            </a:r>
            <a:r>
              <a:rPr lang="cs-CZ" dirty="0" smtClean="0">
                <a:latin typeface="Ravie" pitchFamily="82" charset="0"/>
              </a:rPr>
              <a:t>               </a:t>
            </a:r>
            <a:endParaRPr lang="cs-CZ" dirty="0">
              <a:latin typeface="Ravie" pitchFamily="82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90715" y="782906"/>
            <a:ext cx="1233030" cy="369332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 algn="ctr"/>
            <a:r>
              <a:rPr lang="cs-CZ" dirty="0" smtClean="0">
                <a:solidFill>
                  <a:srgbClr val="FF0000"/>
                </a:solidFill>
                <a:latin typeface="Ravie" pitchFamily="82" charset="0"/>
              </a:rPr>
              <a:t>ŘEŠENÍ</a:t>
            </a:r>
            <a:endParaRPr lang="cs-CZ" dirty="0">
              <a:solidFill>
                <a:srgbClr val="FF0000"/>
              </a:solidFill>
              <a:latin typeface="Ravie" pitchFamily="82" charset="0"/>
            </a:endParaRPr>
          </a:p>
        </p:txBody>
      </p:sp>
      <p:sp>
        <p:nvSpPr>
          <p:cNvPr id="3" name="Popisek se šipkou dolů 2"/>
          <p:cNvSpPr/>
          <p:nvPr/>
        </p:nvSpPr>
        <p:spPr>
          <a:xfrm>
            <a:off x="1835696" y="4797152"/>
            <a:ext cx="648072" cy="360040"/>
          </a:xfrm>
          <a:prstGeom prst="down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00" dirty="0" smtClean="0"/>
              <a:t>Přední Indie</a:t>
            </a:r>
            <a:endParaRPr lang="cs-CZ" sz="900" dirty="0"/>
          </a:p>
        </p:txBody>
      </p:sp>
      <p:sp>
        <p:nvSpPr>
          <p:cNvPr id="4" name="Popisek se šipkou dolů 3"/>
          <p:cNvSpPr/>
          <p:nvPr/>
        </p:nvSpPr>
        <p:spPr>
          <a:xfrm>
            <a:off x="179512" y="3356992"/>
            <a:ext cx="648072" cy="288032"/>
          </a:xfrm>
          <a:prstGeom prst="down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00" dirty="0" smtClean="0"/>
              <a:t>Malá Asie</a:t>
            </a:r>
            <a:endParaRPr lang="cs-CZ" sz="900" dirty="0"/>
          </a:p>
        </p:txBody>
      </p:sp>
      <p:sp>
        <p:nvSpPr>
          <p:cNvPr id="7" name="Popisek se šipkou dolů 6"/>
          <p:cNvSpPr/>
          <p:nvPr/>
        </p:nvSpPr>
        <p:spPr>
          <a:xfrm>
            <a:off x="323528" y="4797152"/>
            <a:ext cx="648072" cy="180020"/>
          </a:xfrm>
          <a:prstGeom prst="down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00" dirty="0" smtClean="0"/>
              <a:t>Arabský</a:t>
            </a:r>
            <a:endParaRPr lang="cs-CZ" sz="900" dirty="0"/>
          </a:p>
        </p:txBody>
      </p:sp>
      <p:sp>
        <p:nvSpPr>
          <p:cNvPr id="8" name="Popisek se šipkou dolů 7"/>
          <p:cNvSpPr/>
          <p:nvPr/>
        </p:nvSpPr>
        <p:spPr>
          <a:xfrm>
            <a:off x="2915816" y="4977172"/>
            <a:ext cx="504056" cy="342038"/>
          </a:xfrm>
          <a:prstGeom prst="down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00" dirty="0" smtClean="0"/>
              <a:t>Zadní Indie</a:t>
            </a:r>
            <a:endParaRPr lang="cs-CZ" sz="900" dirty="0"/>
          </a:p>
        </p:txBody>
      </p:sp>
      <p:sp>
        <p:nvSpPr>
          <p:cNvPr id="9" name="Popisek se šipkou dolů 8"/>
          <p:cNvSpPr/>
          <p:nvPr/>
        </p:nvSpPr>
        <p:spPr>
          <a:xfrm rot="20485196">
            <a:off x="2944814" y="5553067"/>
            <a:ext cx="648072" cy="288032"/>
          </a:xfrm>
          <a:prstGeom prst="down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00" dirty="0" smtClean="0"/>
              <a:t>Malajský</a:t>
            </a:r>
            <a:endParaRPr lang="cs-CZ" sz="900" dirty="0"/>
          </a:p>
        </p:txBody>
      </p:sp>
      <p:sp>
        <p:nvSpPr>
          <p:cNvPr id="10" name="Popisek se šipkou dolů 9"/>
          <p:cNvSpPr/>
          <p:nvPr/>
        </p:nvSpPr>
        <p:spPr>
          <a:xfrm rot="20322735">
            <a:off x="3779912" y="3645024"/>
            <a:ext cx="576064" cy="216024"/>
          </a:xfrm>
          <a:prstGeom prst="down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00" dirty="0" smtClean="0"/>
              <a:t>Korejský</a:t>
            </a:r>
            <a:endParaRPr lang="cs-CZ" sz="900" dirty="0"/>
          </a:p>
        </p:txBody>
      </p:sp>
      <p:sp>
        <p:nvSpPr>
          <p:cNvPr id="11" name="Popisek se šipkou dolů 10"/>
          <p:cNvSpPr/>
          <p:nvPr/>
        </p:nvSpPr>
        <p:spPr>
          <a:xfrm rot="799068">
            <a:off x="4211960" y="2132856"/>
            <a:ext cx="720080" cy="288032"/>
          </a:xfrm>
          <a:prstGeom prst="down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00" dirty="0" smtClean="0"/>
              <a:t>Kamčatka</a:t>
            </a:r>
            <a:endParaRPr lang="cs-CZ" sz="900" dirty="0"/>
          </a:p>
        </p:txBody>
      </p:sp>
      <p:sp>
        <p:nvSpPr>
          <p:cNvPr id="12" name="Popisek se šipkou dolů 11"/>
          <p:cNvSpPr/>
          <p:nvPr/>
        </p:nvSpPr>
        <p:spPr>
          <a:xfrm>
            <a:off x="3621884" y="1412776"/>
            <a:ext cx="753653" cy="288032"/>
          </a:xfrm>
          <a:prstGeom prst="down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00" dirty="0" smtClean="0"/>
              <a:t>Čukotka</a:t>
            </a:r>
            <a:endParaRPr lang="cs-CZ" sz="900" dirty="0"/>
          </a:p>
        </p:txBody>
      </p:sp>
      <p:sp>
        <p:nvSpPr>
          <p:cNvPr id="13" name="Popisek se šipkou dolů 12"/>
          <p:cNvSpPr/>
          <p:nvPr/>
        </p:nvSpPr>
        <p:spPr>
          <a:xfrm>
            <a:off x="2555776" y="2053793"/>
            <a:ext cx="612068" cy="223079"/>
          </a:xfrm>
          <a:prstGeom prst="down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00" dirty="0" err="1" smtClean="0"/>
              <a:t>Tajmyr</a:t>
            </a:r>
            <a:endParaRPr lang="cs-CZ" sz="900" dirty="0"/>
          </a:p>
        </p:txBody>
      </p:sp>
      <p:sp>
        <p:nvSpPr>
          <p:cNvPr id="14" name="Popisek se šipkou nahoru 13"/>
          <p:cNvSpPr/>
          <p:nvPr/>
        </p:nvSpPr>
        <p:spPr>
          <a:xfrm>
            <a:off x="2051720" y="6093296"/>
            <a:ext cx="576064" cy="288032"/>
          </a:xfrm>
          <a:prstGeom prst="up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00" dirty="0" smtClean="0"/>
              <a:t>Cejlon</a:t>
            </a:r>
            <a:endParaRPr lang="cs-CZ" sz="900" dirty="0"/>
          </a:p>
        </p:txBody>
      </p:sp>
      <p:sp>
        <p:nvSpPr>
          <p:cNvPr id="15" name="Popisek se šipkou dolů 14"/>
          <p:cNvSpPr/>
          <p:nvPr/>
        </p:nvSpPr>
        <p:spPr>
          <a:xfrm rot="16487447">
            <a:off x="2912105" y="6074671"/>
            <a:ext cx="938878" cy="360040"/>
          </a:xfrm>
          <a:prstGeom prst="down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00" dirty="0" smtClean="0"/>
              <a:t>Velké Sundy</a:t>
            </a:r>
            <a:endParaRPr lang="cs-CZ" sz="900" dirty="0"/>
          </a:p>
        </p:txBody>
      </p:sp>
      <p:sp>
        <p:nvSpPr>
          <p:cNvPr id="16" name="Popisek se šipkou dolů 15"/>
          <p:cNvSpPr/>
          <p:nvPr/>
        </p:nvSpPr>
        <p:spPr>
          <a:xfrm>
            <a:off x="4375537" y="5960511"/>
            <a:ext cx="484495" cy="300471"/>
          </a:xfrm>
          <a:prstGeom prst="down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00" dirty="0" smtClean="0"/>
              <a:t>Malé Sundy</a:t>
            </a:r>
            <a:endParaRPr lang="cs-CZ" sz="900" dirty="0"/>
          </a:p>
        </p:txBody>
      </p:sp>
      <p:sp>
        <p:nvSpPr>
          <p:cNvPr id="17" name="Popisek se šipkou dolů 16"/>
          <p:cNvSpPr/>
          <p:nvPr/>
        </p:nvSpPr>
        <p:spPr>
          <a:xfrm>
            <a:off x="4188469" y="5319210"/>
            <a:ext cx="671564" cy="270030"/>
          </a:xfrm>
          <a:prstGeom prst="down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00" dirty="0" smtClean="0"/>
              <a:t>Filipíny</a:t>
            </a:r>
            <a:endParaRPr lang="cs-CZ" sz="900" dirty="0"/>
          </a:p>
        </p:txBody>
      </p:sp>
      <p:sp>
        <p:nvSpPr>
          <p:cNvPr id="18" name="Popisek se šipkou dolů 17"/>
          <p:cNvSpPr/>
          <p:nvPr/>
        </p:nvSpPr>
        <p:spPr>
          <a:xfrm>
            <a:off x="3998710" y="4581128"/>
            <a:ext cx="717306" cy="216024"/>
          </a:xfrm>
          <a:prstGeom prst="down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00" dirty="0" err="1" smtClean="0"/>
              <a:t>Tchaj.wan</a:t>
            </a:r>
            <a:endParaRPr lang="cs-CZ" sz="900" dirty="0"/>
          </a:p>
        </p:txBody>
      </p:sp>
      <p:sp>
        <p:nvSpPr>
          <p:cNvPr id="20" name="Popisek se šipkou nahoru 19"/>
          <p:cNvSpPr/>
          <p:nvPr/>
        </p:nvSpPr>
        <p:spPr>
          <a:xfrm rot="959716">
            <a:off x="4055054" y="3984485"/>
            <a:ext cx="867302" cy="334847"/>
          </a:xfrm>
          <a:prstGeom prst="up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00" dirty="0" smtClean="0"/>
              <a:t>Japonské ostrovy</a:t>
            </a:r>
            <a:endParaRPr lang="cs-CZ" sz="900" dirty="0"/>
          </a:p>
        </p:txBody>
      </p:sp>
      <p:sp>
        <p:nvSpPr>
          <p:cNvPr id="21" name="Popisek se šipkou dolů 20"/>
          <p:cNvSpPr/>
          <p:nvPr/>
        </p:nvSpPr>
        <p:spPr>
          <a:xfrm>
            <a:off x="3923928" y="2708920"/>
            <a:ext cx="648072" cy="216024"/>
          </a:xfrm>
          <a:prstGeom prst="down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00" dirty="0" smtClean="0"/>
              <a:t>Sachalin</a:t>
            </a:r>
            <a:endParaRPr lang="cs-CZ" sz="900" dirty="0"/>
          </a:p>
        </p:txBody>
      </p:sp>
      <p:sp>
        <p:nvSpPr>
          <p:cNvPr id="22" name="Popisek se šipkou dolů 21"/>
          <p:cNvSpPr/>
          <p:nvPr/>
        </p:nvSpPr>
        <p:spPr>
          <a:xfrm>
            <a:off x="707229" y="4365104"/>
            <a:ext cx="616515" cy="216024"/>
          </a:xfrm>
          <a:prstGeom prst="down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00" dirty="0" smtClean="0"/>
              <a:t>Perský z.</a:t>
            </a:r>
            <a:endParaRPr lang="cs-CZ" sz="900" dirty="0"/>
          </a:p>
        </p:txBody>
      </p:sp>
      <p:sp>
        <p:nvSpPr>
          <p:cNvPr id="23" name="Popisek se šipkou dolů 22"/>
          <p:cNvSpPr/>
          <p:nvPr/>
        </p:nvSpPr>
        <p:spPr>
          <a:xfrm>
            <a:off x="489493" y="5148191"/>
            <a:ext cx="676181" cy="306034"/>
          </a:xfrm>
          <a:prstGeom prst="down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00" dirty="0" smtClean="0"/>
              <a:t>Adenský z.</a:t>
            </a:r>
            <a:endParaRPr lang="cs-CZ" sz="900" dirty="0"/>
          </a:p>
        </p:txBody>
      </p:sp>
      <p:sp>
        <p:nvSpPr>
          <p:cNvPr id="24" name="Popisek se šipkou nahoru 23"/>
          <p:cNvSpPr/>
          <p:nvPr/>
        </p:nvSpPr>
        <p:spPr>
          <a:xfrm>
            <a:off x="2267744" y="5589240"/>
            <a:ext cx="792088" cy="347601"/>
          </a:xfrm>
          <a:prstGeom prst="up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00" dirty="0" smtClean="0"/>
              <a:t>Bengálský z.</a:t>
            </a:r>
            <a:endParaRPr lang="cs-CZ" sz="900" dirty="0"/>
          </a:p>
        </p:txBody>
      </p:sp>
      <p:sp>
        <p:nvSpPr>
          <p:cNvPr id="25" name="Popisek se šipkou doleva 24"/>
          <p:cNvSpPr/>
          <p:nvPr/>
        </p:nvSpPr>
        <p:spPr>
          <a:xfrm>
            <a:off x="3760350" y="5157192"/>
            <a:ext cx="324036" cy="1277519"/>
          </a:xfrm>
          <a:prstGeom prst="left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" dirty="0" smtClean="0"/>
              <a:t>Thajský z.</a:t>
            </a:r>
            <a:endParaRPr lang="cs-CZ" sz="800" dirty="0"/>
          </a:p>
        </p:txBody>
      </p:sp>
    </p:spTree>
    <p:extLst>
      <p:ext uri="{BB962C8B-B14F-4D97-AF65-F5344CB8AC3E}">
        <p14:creationId xmlns:p14="http://schemas.microsoft.com/office/powerpoint/2010/main" val="4106903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mtClean="0">
                <a:solidFill>
                  <a:schemeClr val="tx2">
                    <a:lumMod val="50000"/>
                  </a:schemeClr>
                </a:solidFill>
                <a:latin typeface="Ravie" pitchFamily="82" charset="0"/>
              </a:rPr>
              <a:t>ZDROJ: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>
                <a:hlinkClick r:id="rId2"/>
              </a:rPr>
              <a:t>http://www.google.cz/imgres?q=asie+mapa&amp;hl=cs&amp;sa=G&amp;tbm=isch&amp;tbnid=P0kqhNH73CgZHM:&amp;imgrefurl=http://www.stiefel-eurocart.cz/info.php%3Fproduct%3D%26i%3D201&amp;docid=jDP0KAmUzNG8XM&amp;w=442&amp;h=600&amp;ei=gghiTsyrG8ja4QSq8eGtCg&amp;zoom=1&amp;iact=hc&amp;vpx=134&amp;vpy=220&amp;dur=120&amp;hovh=262&amp;hovw=193&amp;tx=92&amp;ty=112&amp;page=1&amp;tbnh=131&amp;tbnw=97&amp;start=0&amp;ndsp=18&amp;ved=1t:429,r:6,s:0&amp;biw=1191&amp;bih=599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6534047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YamatoPainting">
  <a:themeElements>
    <a:clrScheme name="Yamato Painting">
      <a:dk1>
        <a:sysClr val="windowText" lastClr="000000"/>
      </a:dk1>
      <a:lt1>
        <a:sysClr val="window" lastClr="FFFFFF"/>
      </a:lt1>
      <a:dk2>
        <a:srgbClr val="3F2D32"/>
      </a:dk2>
      <a:lt2>
        <a:srgbClr val="FEDD00"/>
      </a:lt2>
      <a:accent1>
        <a:srgbClr val="C24400"/>
      </a:accent1>
      <a:accent2>
        <a:srgbClr val="3F7228"/>
      </a:accent2>
      <a:accent3>
        <a:srgbClr val="516086"/>
      </a:accent3>
      <a:accent4>
        <a:srgbClr val="956A86"/>
      </a:accent4>
      <a:accent5>
        <a:srgbClr val="E87981"/>
      </a:accent5>
      <a:accent6>
        <a:srgbClr val="8D8628"/>
      </a:accent6>
      <a:hlink>
        <a:srgbClr val="0000FF"/>
      </a:hlink>
      <a:folHlink>
        <a:srgbClr val="800080"/>
      </a:folHlink>
    </a:clrScheme>
    <a:fontScheme name="Yamato Painting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微軟正黑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Yamato Painting">
      <a:fillStyleLst>
        <a:solidFill>
          <a:schemeClr val="phClr">
            <a:tint val="100000"/>
          </a:schemeClr>
        </a:solidFill>
        <a:gradFill>
          <a:gsLst>
            <a:gs pos="0">
              <a:schemeClr val="phClr">
                <a:tint val="100000"/>
              </a:schemeClr>
            </a:gs>
            <a:gs pos="100000">
              <a:schemeClr val="phClr">
                <a:tint val="100000"/>
                <a:shade val="20000"/>
              </a:schemeClr>
            </a:gs>
          </a:gsLst>
          <a:lin ang="5400000" scaled="1"/>
        </a:gradFill>
        <a:blipFill>
          <a:blip xmlns:r="http://schemas.openxmlformats.org/officeDocument/2006/relationships" r:embed="rId1">
            <a:duotone>
              <a:srgbClr val="000000"/>
              <a:schemeClr val="phClr">
                <a:tint val="100000"/>
              </a:schemeClr>
            </a:duotone>
          </a:blip>
          <a:tile tx="0" ty="0" sx="35000" sy="35000" flip="none" algn="tl"/>
        </a:blipFill>
      </a:fillStyleLst>
      <a:lnStyleLst>
        <a:ln w="9525" cap="flat" cmpd="sng" algn="ctr">
          <a:solidFill>
            <a:schemeClr val="phClr">
              <a:alpha val="60000"/>
            </a:schemeClr>
          </a:solidFill>
          <a:prstDash val="solid"/>
        </a:ln>
        <a:ln w="19525" cap="flat" cmpd="sng" algn="ctr">
          <a:solidFill>
            <a:schemeClr val="phClr">
              <a:alpha val="90000"/>
            </a:schemeClr>
          </a:solidFill>
          <a:prstDash val="solid"/>
        </a:ln>
        <a:ln w="38100" cap="flat" cmpd="sng" algn="ctr">
          <a:solidFill>
            <a:schemeClr val="phClr">
              <a:alpha val="100000"/>
            </a:schemeClr>
          </a:solidFill>
          <a:prstDash val="solid"/>
        </a:ln>
      </a:lnStyleLst>
      <a:effectStyleLst>
        <a:effectStyle>
          <a:effectLst>
            <a:outerShdw blurRad="50800" algn="tl" rotWithShape="0">
              <a:srgbClr val="000000">
                <a:alpha val="64000"/>
              </a:srgbClr>
            </a:outerShdw>
          </a:effectLst>
        </a:effectStyle>
        <a:effectStyle>
          <a:effectLst>
            <a:outerShdw blurRad="50800" algn="tl" rotWithShape="0">
              <a:srgbClr val="000000">
                <a:alpha val="64000"/>
              </a:srgbClr>
            </a:outerShdw>
          </a:effectLst>
          <a:scene3d>
            <a:camera prst="orthographicFront"/>
            <a:lightRig rig="soft" dir="tl">
              <a:rot lat="0" lon="0" rev="0"/>
            </a:lightRig>
          </a:scene3d>
          <a:sp3d>
            <a:bevelT prst="angle"/>
            <a:bevelB w="304800" h="44450"/>
            <a:contourClr>
              <a:schemeClr val="phClr">
                <a:shade val="60000"/>
                <a:satMod val="110000"/>
              </a:schemeClr>
            </a:contourClr>
          </a:sp3d>
        </a:effectStyle>
        <a:effectStyle>
          <a:effectLst>
            <a:glow rad="51600">
              <a:schemeClr val="phClr">
                <a:alpha val="60000"/>
              </a:schemeClr>
            </a:glow>
          </a:effectLst>
          <a:scene3d>
            <a:camera prst="orthographicFront"/>
            <a:lightRig rig="threePt" dir="t"/>
          </a:scene3d>
          <a:sp3d>
            <a:bevelT w="165100" prst="coolSlant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>
            <a:shade val="90000"/>
          </a:schemeClr>
        </a:solidFill>
        <a:blipFill>
          <a:blip xmlns:r="http://schemas.openxmlformats.org/officeDocument/2006/relationships" r:embed="rId2">
            <a:duotone>
              <a:schemeClr val="phClr">
                <a:tint val="100000"/>
                <a:shade val="5000"/>
              </a:schemeClr>
              <a:schemeClr val="phClr">
                <a:shade val="100000"/>
              </a:schemeClr>
            </a:duotone>
          </a:blip>
          <a:tile tx="0" ty="0" sx="120000" sy="120000" flip="xy" algn="t"/>
        </a:blipFill>
        <a:blipFill rotWithShape="0">
          <a:blip xmlns:r="http://schemas.openxmlformats.org/officeDocument/2006/relationships" r:embed="rId3">
            <a:duotone>
              <a:schemeClr val="phClr">
                <a:tint val="100000"/>
                <a:shade val="5000"/>
              </a:schemeClr>
              <a:schemeClr val="phClr">
                <a:shade val="100000"/>
              </a:schemeClr>
            </a:duotone>
          </a:blip>
          <a:srcRect/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Motiv japonského obrazu</Template>
  <TotalTime>27</TotalTime>
  <Words>183</Words>
  <Application>Microsoft Office PowerPoint</Application>
  <PresentationFormat>Předvádění na obrazovce (4:3)</PresentationFormat>
  <Paragraphs>80</Paragraphs>
  <Slides>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5" baseType="lpstr">
      <vt:lpstr>YamatoPainting</vt:lpstr>
      <vt:lpstr>Prezentace aplikace PowerPoint</vt:lpstr>
      <vt:lpstr>ASIE-HORIZONTÁLNÍ ČLENITOST</vt:lpstr>
      <vt:lpstr>ASIE-HORIZONTÁLNÍ ČLENITOST</vt:lpstr>
      <vt:lpstr>ZDROJ: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ASIE-HORIZONTÁLNÍ ČLENITOST</dc:title>
  <dc:creator>OEM</dc:creator>
  <cp:lastModifiedBy>OEM</cp:lastModifiedBy>
  <cp:revision>8</cp:revision>
  <dcterms:created xsi:type="dcterms:W3CDTF">2011-04-20T07:45:42Z</dcterms:created>
  <dcterms:modified xsi:type="dcterms:W3CDTF">2011-09-11T15:17:31Z</dcterms:modified>
</cp:coreProperties>
</file>