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4660"/>
  </p:normalViewPr>
  <p:slideViewPr>
    <p:cSldViewPr>
      <p:cViewPr varScale="1">
        <p:scale>
          <a:sx n="103" d="100"/>
          <a:sy n="103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183CE-69D3-4101-9B5D-20EA4AB575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8.4.2014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F328A-C59E-4948-94CB-CE84C10007FA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71F75AE-2A97-4C30-80EB-7243AA485569}" type="datetimeFigureOut">
              <a:rPr lang="cs-CZ" smtClean="0">
                <a:solidFill>
                  <a:srgbClr val="B13F9A"/>
                </a:solidFill>
              </a:rPr>
              <a:pPr/>
              <a:t>8.4.2014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56FE909-5A04-4479-A199-A9CFE9E14842}" type="slidenum">
              <a:rPr lang="cs-CZ" smtClean="0">
                <a:solidFill>
                  <a:srgbClr val="B13F9A"/>
                </a:solidFill>
              </a:rPr>
              <a:pPr/>
              <a:t>‹#›</a:t>
            </a:fld>
            <a:endParaRPr lang="cs-CZ">
              <a:solidFill>
                <a:srgbClr val="B13F9A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WMhmQCNlc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Ek9W8OevBc&amp;list=PL8RSIFHkzKWXkIqpUBff0lARqKf3kyiai" TargetMode="External"/><Relationship Id="rId2" Type="http://schemas.openxmlformats.org/officeDocument/2006/relationships/hyperlink" Target="https://www.youtube.com/watch?v=Vn1ZjQykan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E7kYpUBEU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8dihszU80k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4jQZEocot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6430" name="Group 46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="" xmlns:p14="http://schemas.microsoft.com/office/powerpoint/2010/main" val="3995106878"/>
              </p:ext>
            </p:extLst>
          </p:nvPr>
        </p:nvGraphicFramePr>
        <p:xfrm>
          <a:off x="0" y="1600200"/>
          <a:ext cx="7467601" cy="4192108"/>
        </p:xfrm>
        <a:graphic>
          <a:graphicData uri="http://schemas.openxmlformats.org/drawingml/2006/table">
            <a:tbl>
              <a:tblPr/>
              <a:tblGrid>
                <a:gridCol w="1829447"/>
                <a:gridCol w="5638154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2598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031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VY_32_INOVACE_HV_17_SVO_Česká renesance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25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Klára Svobodová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Hudební výchova – dějiny hudby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čtyřletého gymnázia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4.4. 2014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Arial" charset="0"/>
                          <a:ea typeface="+mn-ea"/>
                          <a:cs typeface="+mn-cs"/>
                        </a:rPr>
                        <a:t>Základní znalosti o problematice neoklasicismu a jeho významných představitelů </a:t>
                      </a:r>
                      <a:endParaRPr lang="cs-CZ" sz="1100" kern="1200" dirty="0">
                        <a:solidFill>
                          <a:schemeClr val="tx1"/>
                        </a:solidFill>
                        <a:latin typeface="Arial" charset="0"/>
                        <a:ea typeface="+mn-ea"/>
                        <a:cs typeface="+mn-cs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množství ukázek umožňuje učiteli volit a zaměřit se na to, co studenty nejvíce zajímá, co poslouchají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5000"/>
                        <a:buFont typeface="Wingdings" pitchFamily="2" charset="2"/>
                        <a:defRPr sz="27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defRPr sz="22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82974" marR="829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420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b="1" dirty="0">
                <a:solidFill>
                  <a:srgbClr val="FFFFFF"/>
                </a:solidFill>
                <a:latin typeface="Times New Roman"/>
                <a:cs typeface="Arial" charset="0"/>
              </a:rPr>
              <a:t>DIGITÁLNÍ UČEBNÍ MATERIÁL</a:t>
            </a:r>
          </a:p>
        </p:txBody>
      </p:sp>
      <p:pic>
        <p:nvPicPr>
          <p:cNvPr id="164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537210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54185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renesance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Mgr. Klára Svobodová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14292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 bitvě u Lipan  nezůstává zapomenuta hudební tradice písní</a:t>
            </a:r>
          </a:p>
          <a:p>
            <a:r>
              <a:rPr lang="cs-CZ" dirty="0" smtClean="0"/>
              <a:t>Vzniká jednota bratrská, jako nový nositel vzdělanosti, vzniká na základě myšlenkového proudu Petra Chelčického, důležitou součástí jejích bohoslužeb je zpěv českých písní</a:t>
            </a:r>
          </a:p>
          <a:p>
            <a:r>
              <a:rPr lang="cs-CZ" dirty="0" smtClean="0"/>
              <a:t>Od 16. století k nám proniká renesanční umění – Praha se stává kulturním evropským střediskem za vlády Rudolfa II.</a:t>
            </a:r>
          </a:p>
          <a:p>
            <a:r>
              <a:rPr lang="cs-CZ" dirty="0" smtClean="0"/>
              <a:t>Prostá lid je velmi zpěvný a vedený k hudebnosti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04518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Duchovní 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Nový jev- </a:t>
            </a:r>
            <a:r>
              <a:rPr lang="cs-CZ" b="1" dirty="0" smtClean="0"/>
              <a:t>obecná nota </a:t>
            </a:r>
            <a:r>
              <a:rPr lang="cs-CZ" dirty="0" smtClean="0"/>
              <a:t>-vžitý zapamatovatelný nápěv, jemuž se podkládají různá slova</a:t>
            </a:r>
          </a:p>
          <a:p>
            <a:r>
              <a:rPr lang="cs-CZ" dirty="0" smtClean="0"/>
              <a:t>Vznikají nové </a:t>
            </a:r>
            <a:r>
              <a:rPr lang="cs-CZ" b="1" dirty="0" smtClean="0"/>
              <a:t>kancionály</a:t>
            </a:r>
            <a:r>
              <a:rPr lang="cs-CZ" dirty="0" smtClean="0"/>
              <a:t> –zpěvníky jednoty bratrské</a:t>
            </a:r>
          </a:p>
          <a:p>
            <a:r>
              <a:rPr lang="cs-CZ" dirty="0" smtClean="0"/>
              <a:t>Písně z bratrských kancionálů pronikají do katolictví, mají celoevropský význam</a:t>
            </a:r>
          </a:p>
          <a:p>
            <a:r>
              <a:rPr lang="cs-CZ" dirty="0"/>
              <a:t>Literární </a:t>
            </a:r>
            <a:r>
              <a:rPr lang="cs-CZ" dirty="0" smtClean="0"/>
              <a:t>bratrstva </a:t>
            </a:r>
            <a:r>
              <a:rPr lang="cs-CZ" dirty="0"/>
              <a:t>fungují i jako </a:t>
            </a:r>
            <a:r>
              <a:rPr lang="cs-CZ" dirty="0" smtClean="0"/>
              <a:t>pěvecké </a:t>
            </a:r>
            <a:r>
              <a:rPr lang="cs-CZ" dirty="0"/>
              <a:t>kapely vedle </a:t>
            </a:r>
            <a:r>
              <a:rPr lang="cs-CZ" dirty="0" smtClean="0"/>
              <a:t>chrámů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45324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Blahoslav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Biskup jednoty bratrské</a:t>
            </a:r>
          </a:p>
          <a:p>
            <a:r>
              <a:rPr lang="cs-CZ" dirty="0" smtClean="0"/>
              <a:t>Uspořádal dějiny jednoty bratrské – spis</a:t>
            </a:r>
          </a:p>
          <a:p>
            <a:r>
              <a:rPr lang="cs-CZ" dirty="0" smtClean="0"/>
              <a:t>Vytváří:</a:t>
            </a:r>
          </a:p>
          <a:p>
            <a:r>
              <a:rPr lang="cs-CZ" b="1" dirty="0" smtClean="0"/>
              <a:t>Ivančický kancionál</a:t>
            </a:r>
          </a:p>
          <a:p>
            <a:r>
              <a:rPr lang="cs-CZ" b="1" dirty="0" err="1" smtClean="0"/>
              <a:t>Šamotulský</a:t>
            </a:r>
            <a:r>
              <a:rPr lang="cs-CZ" b="1" dirty="0" smtClean="0"/>
              <a:t> kancionál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www.youtube.com/watch?v=UWMhmQCNlc0</a:t>
            </a:r>
            <a:endParaRPr lang="cs-CZ" dirty="0" smtClean="0"/>
          </a:p>
          <a:p>
            <a:endParaRPr lang="cs-CZ" dirty="0" smtClean="0"/>
          </a:p>
          <a:p>
            <a:pPr lvl="1"/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870418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Kryštof Harant z Polžic a Bezdružic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Sídlil na hradě Pecka</a:t>
            </a:r>
          </a:p>
          <a:p>
            <a:r>
              <a:rPr lang="cs-CZ" dirty="0" smtClean="0"/>
              <a:t>Renesanční šlechtic, spisovatel, diplomat, dvořan, politik</a:t>
            </a:r>
          </a:p>
          <a:p>
            <a:r>
              <a:rPr lang="cs-CZ" dirty="0" smtClean="0"/>
              <a:t>Popraven v Praze spolu s dalšími 21 českými pány</a:t>
            </a:r>
          </a:p>
          <a:p>
            <a:r>
              <a:rPr lang="cs-CZ" dirty="0" smtClean="0"/>
              <a:t>Po jeho smrti byly zničeny jeho rukopisy, bohatá sbírka hudebních nástrojů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www.youtube.com/watch?v=Vn1ZjQykanM</a:t>
            </a:r>
            <a:endParaRPr lang="cs-CZ" dirty="0" smtClean="0"/>
          </a:p>
          <a:p>
            <a:r>
              <a:rPr lang="cs-CZ" dirty="0">
                <a:hlinkClick r:id="rId3"/>
              </a:rPr>
              <a:t>https://</a:t>
            </a:r>
            <a:r>
              <a:rPr lang="cs-CZ" dirty="0" smtClean="0">
                <a:hlinkClick r:id="rId3"/>
              </a:rPr>
              <a:t>www.youtube.com/watch?v=DEk9W8OevBc&amp;list=PL8RSIFHkzKWXkIqpUBff0lARqKf3kyiai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53910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Amos Komenský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Hudba je předmětem školní výuky</a:t>
            </a:r>
          </a:p>
          <a:p>
            <a:r>
              <a:rPr lang="cs-CZ" dirty="0" smtClean="0"/>
              <a:t>Mateřská úloha zpěvu při kontaktu dítěte s matkou</a:t>
            </a:r>
          </a:p>
          <a:p>
            <a:r>
              <a:rPr lang="cs-CZ" dirty="0" smtClean="0"/>
              <a:t>Vydává </a:t>
            </a:r>
            <a:r>
              <a:rPr lang="cs-CZ" b="1" dirty="0" smtClean="0"/>
              <a:t>Amsterodamský kancionál</a:t>
            </a:r>
          </a:p>
          <a:p>
            <a:r>
              <a:rPr lang="cs-CZ" b="1" dirty="0">
                <a:hlinkClick r:id="rId2"/>
              </a:rPr>
              <a:t>https://</a:t>
            </a:r>
            <a:r>
              <a:rPr lang="cs-CZ" b="1" dirty="0" smtClean="0">
                <a:hlinkClick r:id="rId2"/>
              </a:rPr>
              <a:t>www.youtube.com/watch?v=eE7kYpUBEUk</a:t>
            </a:r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25447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Campanus Vodňanský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Přelom renesance a baroka</a:t>
            </a:r>
          </a:p>
          <a:p>
            <a:r>
              <a:rPr lang="cs-CZ" dirty="0" smtClean="0"/>
              <a:t>Po bitvě u Lipan přestupuje ke katolictví</a:t>
            </a:r>
          </a:p>
          <a:p>
            <a:r>
              <a:rPr lang="cs-CZ" dirty="0" smtClean="0"/>
              <a:t>Jeden z nejznámějších latinsky píšících básníků v době humanismu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www.youtube.com/watch?v=48dihszU80k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65494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lidových písní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Působení hudebníků na zámcích a chrámech vede postupně ke vzniku oblíbených písní</a:t>
            </a:r>
          </a:p>
          <a:p>
            <a:r>
              <a:rPr lang="cs-CZ" dirty="0" smtClean="0"/>
              <a:t>Ústně se předávají z generace na generaci</a:t>
            </a:r>
          </a:p>
          <a:p>
            <a:r>
              <a:rPr lang="cs-CZ" dirty="0" smtClean="0"/>
              <a:t>Jejich notový záznam známe až z 19. století</a:t>
            </a:r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www.youtube.com/watch?v=v4jQZEocotE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370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/>
              <a:t>Literatura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4958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8. ročník</a:t>
            </a:r>
            <a:r>
              <a:rPr lang="cs-CZ" altLang="cs-CZ" sz="2700" dirty="0"/>
              <a:t>, SPN, Praha </a:t>
            </a:r>
            <a:r>
              <a:rPr lang="cs-CZ" altLang="cs-CZ" sz="2700" dirty="0" smtClean="0"/>
              <a:t>2005</a:t>
            </a:r>
          </a:p>
          <a:p>
            <a:pPr>
              <a:lnSpc>
                <a:spcPct val="90000"/>
              </a:lnSpc>
              <a:buNone/>
            </a:pPr>
            <a:r>
              <a:rPr lang="cs-CZ" altLang="cs-CZ" sz="2700" dirty="0" err="1"/>
              <a:t>Charalambidis</a:t>
            </a:r>
            <a:r>
              <a:rPr lang="cs-CZ" altLang="cs-CZ" sz="2700" dirty="0"/>
              <a:t> A. a kol. </a:t>
            </a:r>
            <a:r>
              <a:rPr lang="cs-CZ" altLang="cs-CZ" sz="2700" i="1" dirty="0"/>
              <a:t>Hudební výchova pro </a:t>
            </a:r>
            <a:r>
              <a:rPr lang="cs-CZ" altLang="cs-CZ" sz="2700" i="1" dirty="0" smtClean="0"/>
              <a:t>9. </a:t>
            </a:r>
            <a:r>
              <a:rPr lang="cs-CZ" altLang="cs-CZ" sz="2700" i="1" dirty="0"/>
              <a:t>ročník</a:t>
            </a:r>
            <a:r>
              <a:rPr lang="cs-CZ" altLang="cs-CZ" sz="2700" dirty="0"/>
              <a:t>, SPN, Praha </a:t>
            </a:r>
            <a:r>
              <a:rPr lang="cs-CZ" altLang="cs-CZ" sz="2700" dirty="0" smtClean="0"/>
              <a:t>2005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Schnierer</a:t>
            </a:r>
            <a:r>
              <a:rPr lang="cs-CZ" altLang="cs-CZ" sz="2700" dirty="0" smtClean="0"/>
              <a:t> </a:t>
            </a:r>
            <a:r>
              <a:rPr lang="cs-CZ" altLang="cs-CZ" sz="2700" dirty="0"/>
              <a:t>M., </a:t>
            </a:r>
            <a:r>
              <a:rPr lang="cs-CZ" altLang="cs-CZ" sz="2700" i="1" dirty="0"/>
              <a:t>Dějiny hudby</a:t>
            </a:r>
            <a:r>
              <a:rPr lang="cs-CZ" altLang="cs-CZ" sz="2700" dirty="0"/>
              <a:t>, JAMU, Brno 2007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700" dirty="0" err="1" smtClean="0"/>
              <a:t>Michels</a:t>
            </a:r>
            <a:r>
              <a:rPr lang="cs-CZ" altLang="cs-CZ" sz="2700" dirty="0" smtClean="0"/>
              <a:t> U., Encyklopedický atlas hudby, NLN 2000</a:t>
            </a: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Char char="§"/>
            </a:pPr>
            <a:r>
              <a:rPr lang="cs-CZ" altLang="cs-CZ" sz="1600" dirty="0"/>
              <a:t>Toto dílo je k dispozici pod licencí CC BY-SA</a:t>
            </a:r>
            <a:endParaRPr lang="en-US" altLang="cs-CZ" sz="16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sz="2700" dirty="0"/>
          </a:p>
        </p:txBody>
      </p:sp>
    </p:spTree>
    <p:extLst>
      <p:ext uri="{BB962C8B-B14F-4D97-AF65-F5344CB8AC3E}">
        <p14:creationId xmlns="" xmlns:p14="http://schemas.microsoft.com/office/powerpoint/2010/main" val="954098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</TotalTime>
  <Words>430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Česká renesance</vt:lpstr>
      <vt:lpstr>Renesanční hudba</vt:lpstr>
      <vt:lpstr>Duchovní píseň</vt:lpstr>
      <vt:lpstr>Jan Blahoslav</vt:lpstr>
      <vt:lpstr>Kryštof Harant z Polžic a Bezdružic</vt:lpstr>
      <vt:lpstr>Jan Amos Komenský</vt:lpstr>
      <vt:lpstr>Jan Campanus Vodňanský</vt:lpstr>
      <vt:lpstr>Vznik lidových písní</vt:lpstr>
      <vt:lpstr>Literatura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klara</dc:creator>
  <cp:lastModifiedBy>Dum</cp:lastModifiedBy>
  <cp:revision>7</cp:revision>
  <dcterms:created xsi:type="dcterms:W3CDTF">2014-04-07T19:48:03Z</dcterms:created>
  <dcterms:modified xsi:type="dcterms:W3CDTF">2014-04-08T08:02:59Z</dcterms:modified>
</cp:coreProperties>
</file>