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xGy83aipbY" TargetMode="External"/><Relationship Id="rId2" Type="http://schemas.openxmlformats.org/officeDocument/2006/relationships/hyperlink" Target="https://www.youtube.com/watch?v=myiOCwCGJz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i8vJ_lMxQI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RNkHtX7k7g" TargetMode="External"/><Relationship Id="rId2" Type="http://schemas.openxmlformats.org/officeDocument/2006/relationships/hyperlink" Target="https://www.youtube.com/watch?v=ffBK-EYjs9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4IRMYuE1hI" TargetMode="External"/><Relationship Id="rId2" Type="http://schemas.openxmlformats.org/officeDocument/2006/relationships/hyperlink" Target="https://www.youtube.com/watch?v=ly1iTD0zB1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jIQY7mMVb9I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30" name="Group 46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236920604"/>
              </p:ext>
            </p:extLst>
          </p:nvPr>
        </p:nvGraphicFramePr>
        <p:xfrm>
          <a:off x="914400" y="1268413"/>
          <a:ext cx="8229600" cy="40979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VY_32_INOVACE_HV_19_SVO_Klasicismus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Klára Svobodová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Hudební výchova – dějiny hudby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čtyřletého gymnázia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znalosti o problematice neoklasicismu a jeho významných představitelů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množství ukázek umožňuje učiteli volit a zaměřit se na to, co studenty nejvíce zajímá, co poslouchají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420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b="1" dirty="0">
                <a:solidFill>
                  <a:srgbClr val="FFFFFF"/>
                </a:solidFill>
                <a:latin typeface="Times New Roman"/>
                <a:cs typeface="Arial" charset="0"/>
              </a:rPr>
              <a:t>DIGITÁLNÍ UČEBNÍ MATERIÁL</a:t>
            </a:r>
          </a:p>
        </p:txBody>
      </p:sp>
      <p:pic>
        <p:nvPicPr>
          <p:cNvPr id="164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791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Klára Svobodová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7843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Umělecký směr-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Jako jediný </a:t>
            </a:r>
            <a:r>
              <a:rPr lang="cs-CZ" dirty="0" smtClean="0"/>
              <a:t>z </a:t>
            </a:r>
            <a:r>
              <a:rPr lang="cs-CZ" dirty="0" smtClean="0"/>
              <a:t>uměleckých směrů vzniká v hudbě</a:t>
            </a:r>
          </a:p>
          <a:p>
            <a:r>
              <a:rPr lang="cs-CZ" dirty="0" smtClean="0"/>
              <a:t>Klade důraz na dodržování hudebních forem-jejich vybroušenou formu v každé skladbě</a:t>
            </a:r>
          </a:p>
          <a:p>
            <a:r>
              <a:rPr lang="cs-CZ" dirty="0" smtClean="0"/>
              <a:t>Historicky odpovídá zhruba 40. letům 18 století a jeho konec symbolicky ukončujeme datem úmrtí </a:t>
            </a:r>
            <a:r>
              <a:rPr lang="cs-CZ" dirty="0" err="1" smtClean="0"/>
              <a:t>Beethowena</a:t>
            </a:r>
            <a:r>
              <a:rPr lang="cs-CZ" dirty="0" smtClean="0"/>
              <a:t> (1827)</a:t>
            </a:r>
          </a:p>
          <a:p>
            <a:r>
              <a:rPr lang="cs-CZ" dirty="0" smtClean="0"/>
              <a:t>Proti baroknímu stylu přináší v hudbě: uměřenost, vyrovnanost v oblasti melodické linie</a:t>
            </a:r>
          </a:p>
          <a:p>
            <a:r>
              <a:rPr lang="cs-CZ" dirty="0" smtClean="0"/>
              <a:t>Zdokonalují se hudební nástroje-varhany, cembalo, klavír</a:t>
            </a:r>
          </a:p>
          <a:p>
            <a:r>
              <a:rPr lang="cs-CZ" dirty="0" smtClean="0"/>
              <a:t>Orchestr se rozrůstá na 35-40 hráčů = symfonické těleso</a:t>
            </a:r>
          </a:p>
          <a:p>
            <a:r>
              <a:rPr lang="cs-CZ" dirty="0" smtClean="0"/>
              <a:t>Typická forma-sonátová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509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Sonátová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Založena na protikladu dvou kontrastních témat z počátku skladby, čímž vzniká napětí , které se stupňuje až k vrcholu</a:t>
            </a:r>
          </a:p>
          <a:p>
            <a:r>
              <a:rPr lang="cs-CZ" dirty="0" smtClean="0"/>
              <a:t>Třídílná hudební forma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Expozice - poprvé se objevuje téma hlavní, vedlejší a závěrečné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Provedení – zpracovává hudební materiál, který jsme slyšeli v expozici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Repríza-  znovu slyšíme téma expozice, to je komponováno tak, aby posluchač poznal blížící se konec věty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9983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Poslechni si skladbu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Pokus se rozeznat jednotlivé části sonátové formy?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Poslední malý dílek skladby se </a:t>
            </a:r>
            <a:r>
              <a:rPr lang="cs-CZ" dirty="0"/>
              <a:t>n</a:t>
            </a:r>
            <a:r>
              <a:rPr lang="cs-CZ" dirty="0" smtClean="0"/>
              <a:t>azývá coda. Poznáš ji v ukázce?</a:t>
            </a:r>
          </a:p>
          <a:p>
            <a:pPr marL="0" indent="0">
              <a:buNone/>
            </a:pPr>
            <a:r>
              <a:rPr lang="cs-CZ" dirty="0"/>
              <a:t>https://www.youtube.com/watch?v=4Tr0otuiQuU</a:t>
            </a:r>
          </a:p>
        </p:txBody>
      </p:sp>
    </p:spTree>
    <p:extLst>
      <p:ext uri="{BB962C8B-B14F-4D97-AF65-F5344CB8AC3E}">
        <p14:creationId xmlns:p14="http://schemas.microsoft.com/office/powerpoint/2010/main" xmlns="" val="1427526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Wolfgang Amadeus Mozart (1756-1791)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v rodině hudebního učitele</a:t>
            </a:r>
          </a:p>
          <a:p>
            <a:r>
              <a:rPr lang="cs-CZ" dirty="0" smtClean="0"/>
              <a:t>Odmala </a:t>
            </a:r>
            <a:r>
              <a:rPr lang="cs-CZ" dirty="0" smtClean="0"/>
              <a:t>se projevoval  jeho geniální talent, velmi cestoval a koncertoval už od raného věku</a:t>
            </a:r>
          </a:p>
          <a:p>
            <a:r>
              <a:rPr lang="cs-CZ" dirty="0" smtClean="0"/>
              <a:t>První operu složil ve 12 letech : </a:t>
            </a:r>
            <a:r>
              <a:rPr lang="cs-CZ" dirty="0" err="1" smtClean="0"/>
              <a:t>Bastiena</a:t>
            </a:r>
            <a:r>
              <a:rPr lang="cs-CZ" dirty="0" smtClean="0"/>
              <a:t>  </a:t>
            </a:r>
            <a:r>
              <a:rPr lang="cs-CZ" dirty="0" err="1" smtClean="0"/>
              <a:t>Bastienka</a:t>
            </a:r>
            <a:endParaRPr lang="cs-CZ" dirty="0" smtClean="0"/>
          </a:p>
          <a:p>
            <a:r>
              <a:rPr lang="cs-CZ" dirty="0" smtClean="0"/>
              <a:t>Po názorových neshodách v Salzburgu odchází do Vídně,  kde se živí jako hudební skladatel</a:t>
            </a:r>
          </a:p>
          <a:p>
            <a:r>
              <a:rPr lang="cs-CZ" dirty="0" smtClean="0"/>
              <a:t>Během svého krátkého života složil 626 hudebních titulů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9220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Symfonie (celkem 45), známá Symfonie D dur-Pražská</a:t>
            </a:r>
          </a:p>
          <a:p>
            <a:r>
              <a:rPr lang="cs-CZ" dirty="0" smtClean="0"/>
              <a:t>Koncerty pro sólové nástroje</a:t>
            </a:r>
          </a:p>
          <a:p>
            <a:r>
              <a:rPr lang="cs-CZ" dirty="0" smtClean="0"/>
              <a:t>Komorní skladby</a:t>
            </a:r>
          </a:p>
          <a:p>
            <a:r>
              <a:rPr lang="cs-CZ" dirty="0" smtClean="0"/>
              <a:t>Opery: Cosi </a:t>
            </a:r>
            <a:r>
              <a:rPr lang="cs-CZ" dirty="0" err="1" smtClean="0"/>
              <a:t>fan</a:t>
            </a:r>
            <a:r>
              <a:rPr lang="cs-CZ" dirty="0" smtClean="0"/>
              <a:t> </a:t>
            </a:r>
            <a:r>
              <a:rPr lang="cs-CZ" dirty="0" err="1" smtClean="0"/>
              <a:t>tutte</a:t>
            </a:r>
            <a:r>
              <a:rPr lang="cs-CZ" dirty="0" smtClean="0"/>
              <a:t>, Kouzelná flétna, </a:t>
            </a:r>
            <a:r>
              <a:rPr lang="cs-CZ" dirty="0" err="1" smtClean="0"/>
              <a:t>Figarova</a:t>
            </a:r>
            <a:r>
              <a:rPr lang="cs-CZ" dirty="0" smtClean="0"/>
              <a:t> svatba, </a:t>
            </a:r>
            <a:r>
              <a:rPr lang="cs-CZ" dirty="0" err="1" smtClean="0"/>
              <a:t>Úvos</a:t>
            </a:r>
            <a:r>
              <a:rPr lang="cs-CZ" dirty="0" smtClean="0"/>
              <a:t> ze serailu</a:t>
            </a:r>
          </a:p>
          <a:p>
            <a:r>
              <a:rPr lang="cs-CZ" dirty="0" smtClean="0"/>
              <a:t>Don Giovanni-má premiéru v Praze v současném Stavovském divadle- „mí Češi mi rozumějí)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www.youtube.com/watch?v=myiOCwCGJzA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www.youtube.com/watch?v=rxGy83aipbY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www.youtube.com/watch?v=Zi8vJ_lMxQI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12551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Franz Joseph Haydn (1732-1809)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Hudbě se naučil jako vokalista ve svatoštěpánském dómu ve Vídni</a:t>
            </a:r>
          </a:p>
          <a:p>
            <a:r>
              <a:rPr lang="cs-CZ" dirty="0" smtClean="0"/>
              <a:t>Pracoval jako klavírista hraběcího rodu v </a:t>
            </a:r>
            <a:r>
              <a:rPr lang="cs-CZ" dirty="0" err="1" smtClean="0"/>
              <a:t>Lukavici</a:t>
            </a:r>
            <a:r>
              <a:rPr lang="cs-CZ" dirty="0" smtClean="0"/>
              <a:t> u Plzně, potom u hraběte </a:t>
            </a:r>
            <a:r>
              <a:rPr lang="cs-CZ" dirty="0" err="1" smtClean="0"/>
              <a:t>Esterhazyho</a:t>
            </a:r>
            <a:r>
              <a:rPr lang="cs-CZ" dirty="0" smtClean="0"/>
              <a:t>, téměř 30 let pracoval v ústranní</a:t>
            </a:r>
          </a:p>
          <a:p>
            <a:r>
              <a:rPr lang="cs-CZ" dirty="0" smtClean="0"/>
              <a:t>Na penzi odchází do Vídně, kde žil ve všeobecné úctě, získal doktorát na </a:t>
            </a:r>
            <a:r>
              <a:rPr lang="cs-CZ" dirty="0" smtClean="0"/>
              <a:t>Oxfordu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00533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Symfonie (Lukavická, Oxfordská</a:t>
            </a:r>
            <a:r>
              <a:rPr lang="cs-CZ" dirty="0" smtClean="0"/>
              <a:t>), vrchol 12 londýnských symfonií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www.youtube.com/watch?v=ffBK-EYjs90</a:t>
            </a:r>
            <a:endParaRPr lang="cs-CZ" dirty="0" smtClean="0"/>
          </a:p>
          <a:p>
            <a:r>
              <a:rPr lang="cs-CZ" dirty="0" smtClean="0"/>
              <a:t>Oratoria: Stvoření, Čtvero ročních období</a:t>
            </a:r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www.youtube.com/watch?v=iRNkHtX7k7g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2162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Ludwig van Beethoven (1770-1827)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nešťastné dětství, otec z něj chtěl mít geniální dítě po vzoru Mozarta</a:t>
            </a:r>
          </a:p>
          <a:p>
            <a:r>
              <a:rPr lang="cs-CZ" dirty="0" smtClean="0"/>
              <a:t>Výborný pianista</a:t>
            </a:r>
          </a:p>
          <a:p>
            <a:r>
              <a:rPr lang="cs-CZ" dirty="0" smtClean="0"/>
              <a:t>V roce 1819 přichází úplně o sluch, straní se lidí, prochází hlubokou duševní krizí</a:t>
            </a:r>
          </a:p>
          <a:p>
            <a:r>
              <a:rPr lang="cs-CZ" dirty="0" smtClean="0"/>
              <a:t>Nikdy nepoznal osobní štěstí a nikdy nebyl ženatý</a:t>
            </a:r>
          </a:p>
          <a:p>
            <a:r>
              <a:rPr lang="cs-CZ" dirty="0" smtClean="0"/>
              <a:t>Velmi ho zasáhly historické události a osobnost Napoleona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6828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Sonáty: Patetická, Měsíční svit, Valdštejnská, </a:t>
            </a:r>
            <a:r>
              <a:rPr lang="cs-CZ" dirty="0" err="1" smtClean="0"/>
              <a:t>Apposionata</a:t>
            </a:r>
            <a:endParaRPr lang="cs-CZ" dirty="0" smtClean="0"/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www.youtube.com/watch?v=ly1iTD0zB1Y</a:t>
            </a:r>
            <a:endParaRPr lang="cs-CZ" dirty="0" smtClean="0"/>
          </a:p>
          <a:p>
            <a:r>
              <a:rPr lang="cs-CZ" dirty="0" smtClean="0"/>
              <a:t>Jediná opera </a:t>
            </a:r>
            <a:r>
              <a:rPr lang="cs-CZ" dirty="0" err="1" smtClean="0"/>
              <a:t>Fidelio</a:t>
            </a:r>
            <a:endParaRPr lang="cs-CZ" dirty="0" smtClean="0"/>
          </a:p>
          <a:p>
            <a:r>
              <a:rPr lang="cs-CZ" dirty="0" smtClean="0"/>
              <a:t>Napsal 9 symfonií, neznámější: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Eroica</a:t>
            </a:r>
            <a:r>
              <a:rPr lang="cs-CZ" dirty="0" smtClean="0"/>
              <a:t>-oslava hrdinství</a:t>
            </a:r>
          </a:p>
          <a:p>
            <a:r>
              <a:rPr lang="cs-CZ" dirty="0" smtClean="0"/>
              <a:t>5. Osudová</a:t>
            </a:r>
          </a:p>
          <a:p>
            <a:r>
              <a:rPr lang="cs-CZ" dirty="0">
                <a:hlinkClick r:id="rId3"/>
              </a:rPr>
              <a:t>https://www.youtube.com/watch?v=_</a:t>
            </a:r>
            <a:r>
              <a:rPr lang="cs-CZ" dirty="0" smtClean="0">
                <a:hlinkClick r:id="rId3"/>
              </a:rPr>
              <a:t>4IRMYuE1hI</a:t>
            </a:r>
            <a:endParaRPr lang="cs-CZ" dirty="0" smtClean="0"/>
          </a:p>
          <a:p>
            <a:r>
              <a:rPr lang="cs-CZ" dirty="0" smtClean="0"/>
              <a:t>9. se sborem na text Schillerovy básně Óda na radost</a:t>
            </a:r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www.youtube.com/watch?v=jIQY7mMVb9I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22077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Literatura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8. ročník</a:t>
            </a:r>
            <a:r>
              <a:rPr lang="cs-CZ" altLang="cs-CZ" sz="2700" dirty="0"/>
              <a:t>, SPN, Praha </a:t>
            </a:r>
            <a:r>
              <a:rPr lang="cs-CZ" altLang="cs-CZ" sz="2700" dirty="0" smtClean="0"/>
              <a:t>2005</a:t>
            </a:r>
          </a:p>
          <a:p>
            <a:pPr>
              <a:lnSpc>
                <a:spcPct val="90000"/>
              </a:lnSpc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</a:t>
            </a:r>
            <a:r>
              <a:rPr lang="cs-CZ" altLang="cs-CZ" sz="2700" i="1" dirty="0" smtClean="0"/>
              <a:t>7. </a:t>
            </a:r>
            <a:r>
              <a:rPr lang="cs-CZ" altLang="cs-CZ" sz="2700" i="1" dirty="0"/>
              <a:t>ročník</a:t>
            </a:r>
            <a:r>
              <a:rPr lang="cs-CZ" altLang="cs-CZ" sz="2700" dirty="0"/>
              <a:t>, SPN, Praha </a:t>
            </a:r>
            <a:r>
              <a:rPr lang="cs-CZ" altLang="cs-CZ" sz="2700" dirty="0" smtClean="0"/>
              <a:t>2005</a:t>
            </a:r>
            <a:endParaRPr lang="cs-CZ" altLang="cs-CZ" sz="2700" dirty="0"/>
          </a:p>
          <a:p>
            <a:pPr>
              <a:lnSpc>
                <a:spcPct val="90000"/>
              </a:lnSpc>
            </a:pPr>
            <a:r>
              <a:rPr lang="cs-CZ" altLang="cs-CZ" sz="2700" dirty="0" err="1" smtClean="0"/>
              <a:t>Schnierer</a:t>
            </a:r>
            <a:r>
              <a:rPr lang="cs-CZ" altLang="cs-CZ" sz="2700" dirty="0" smtClean="0"/>
              <a:t> </a:t>
            </a:r>
            <a:r>
              <a:rPr lang="cs-CZ" altLang="cs-CZ" sz="2700" dirty="0"/>
              <a:t>M., </a:t>
            </a:r>
            <a:r>
              <a:rPr lang="cs-CZ" altLang="cs-CZ" sz="2700" i="1" dirty="0"/>
              <a:t>Dějiny hudby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</a:pPr>
            <a:r>
              <a:rPr lang="cs-CZ" altLang="cs-CZ" sz="2700" dirty="0" err="1"/>
              <a:t>Schnierer</a:t>
            </a:r>
            <a:r>
              <a:rPr lang="cs-CZ" altLang="cs-CZ" sz="2700" dirty="0"/>
              <a:t> M., </a:t>
            </a:r>
            <a:r>
              <a:rPr lang="cs-CZ" altLang="cs-CZ" sz="2700" i="1" dirty="0"/>
              <a:t>Hudba 20. století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</a:pPr>
            <a:r>
              <a:rPr lang="cs-CZ" altLang="cs-CZ" sz="2700" dirty="0" err="1" smtClean="0"/>
              <a:t>Michels</a:t>
            </a:r>
            <a:r>
              <a:rPr lang="cs-CZ" altLang="cs-CZ" sz="2700" dirty="0" smtClean="0"/>
              <a:t> U., Encyklopedický atlas hudby, NLN 2000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altLang="cs-CZ" sz="1600" dirty="0"/>
              <a:t>Toto dílo je k dispozici pod licencí CC BY-SA</a:t>
            </a:r>
            <a:endParaRPr lang="en-US" altLang="cs-CZ" sz="16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  <a:p>
            <a:pPr>
              <a:lnSpc>
                <a:spcPct val="90000"/>
              </a:lnSpc>
            </a:pPr>
            <a:endParaRPr lang="cs-CZ" alt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60261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</TotalTime>
  <Words>643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Klasicismus</vt:lpstr>
      <vt:lpstr>Umělecký směr- Klasicismus</vt:lpstr>
      <vt:lpstr>Sonátová forma</vt:lpstr>
      <vt:lpstr>Úkol</vt:lpstr>
      <vt:lpstr>Wolfgang Amadeus Mozart (1756-1791)</vt:lpstr>
      <vt:lpstr>Dílo</vt:lpstr>
      <vt:lpstr>Franz Joseph Haydn (1732-1809)</vt:lpstr>
      <vt:lpstr>Dílo</vt:lpstr>
      <vt:lpstr>Ludwig van Beethoven (1770-1827)</vt:lpstr>
      <vt:lpstr>Dílo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klara</dc:creator>
  <cp:lastModifiedBy>Dum</cp:lastModifiedBy>
  <cp:revision>7</cp:revision>
  <dcterms:created xsi:type="dcterms:W3CDTF">2014-04-06T22:13:36Z</dcterms:created>
  <dcterms:modified xsi:type="dcterms:W3CDTF">2014-04-08T08:05:49Z</dcterms:modified>
</cp:coreProperties>
</file>