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71F75AE-2A97-4C30-80EB-7243AA48556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56FE909-5A04-4479-A199-A9CFE9E14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xxjNqnvpr8" TargetMode="External"/><Relationship Id="rId2" Type="http://schemas.openxmlformats.org/officeDocument/2006/relationships/hyperlink" Target="https://www.youtube.com/watch?v=o3kIMGCZ75w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-jzpM_uBqM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iRG1x92bPg" TargetMode="External"/><Relationship Id="rId2" Type="http://schemas.openxmlformats.org/officeDocument/2006/relationships/hyperlink" Target="https://www.youtube.com/watch?v=JtRPvVOBmhs" TargetMode="Externa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2lyh528Nkk" TargetMode="External"/><Relationship Id="rId2" Type="http://schemas.openxmlformats.org/officeDocument/2006/relationships/hyperlink" Target="https://www.youtube.com/watch?v=a5Vi-T0c4Ds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T4vXXqQeDU" TargetMode="External"/><Relationship Id="rId2" Type="http://schemas.openxmlformats.org/officeDocument/2006/relationships/hyperlink" Target="https://www.youtube.com/watch?v=YEZ7kY1fnUk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LEDlNKPwEQ" TargetMode="External"/><Relationship Id="rId2" Type="http://schemas.openxmlformats.org/officeDocument/2006/relationships/hyperlink" Target="https://www.youtube.com/watch?v=MbBNJYgaBn0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youtube.com/watch?v=q7CXBMxLk3g" TargetMode="External"/><Relationship Id="rId4" Type="http://schemas.openxmlformats.org/officeDocument/2006/relationships/hyperlink" Target="https://www.youtube.com/watch?v=eklzTtlYs7A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430" name="Group 46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3629989941"/>
              </p:ext>
            </p:extLst>
          </p:nvPr>
        </p:nvGraphicFramePr>
        <p:xfrm>
          <a:off x="914400" y="1268413"/>
          <a:ext cx="8229600" cy="4091575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031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VY_32_INOVACE_HV_20_SVO_Český klasicismus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2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Klára Svobodová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Hudební výchova – dějiny hudby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 čtyřletého gymnázia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4.4. 2014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znalosti o problematice neoklasicismu a jeho významných představitelů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množství ukázek umožňuje učiteli volit a zaměřit se na to, co studenty nejvíce zajímá, co poslouchají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420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b="1" dirty="0">
                <a:solidFill>
                  <a:srgbClr val="FFFFFF"/>
                </a:solidFill>
                <a:latin typeface="Times New Roman"/>
                <a:cs typeface="Arial" charset="0"/>
              </a:rPr>
              <a:t>DIGITÁLNÍ UČEBNÍ MATERIÁL</a:t>
            </a:r>
          </a:p>
        </p:txBody>
      </p:sp>
      <p:pic>
        <p:nvPicPr>
          <p:cNvPr id="164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1488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klasicismus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Klára Svobodová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67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domácí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Velmi se prolínal s působením cizích vlivů, především z Itálie</a:t>
            </a:r>
          </a:p>
          <a:p>
            <a:r>
              <a:rPr lang="cs-CZ" b="1" dirty="0" smtClean="0"/>
              <a:t>František Xaver Brixi</a:t>
            </a:r>
          </a:p>
          <a:p>
            <a:pPr lvl="1"/>
            <a:r>
              <a:rPr lang="cs-CZ" dirty="0" smtClean="0"/>
              <a:t>kapelník chrámu svatého Víta</a:t>
            </a:r>
          </a:p>
          <a:p>
            <a:pPr lvl="1"/>
            <a:r>
              <a:rPr lang="cs-CZ" dirty="0" smtClean="0"/>
              <a:t>tvoří především chrámovou hudbu</a:t>
            </a:r>
          </a:p>
          <a:p>
            <a:r>
              <a:rPr lang="cs-CZ" b="1" dirty="0" smtClean="0"/>
              <a:t>František Xaver Dušek</a:t>
            </a:r>
          </a:p>
          <a:p>
            <a:pPr lvl="1"/>
            <a:r>
              <a:rPr lang="cs-CZ" dirty="0" smtClean="0"/>
              <a:t>Propagátor Mozarta- hostil ho v Praze na Bertramce</a:t>
            </a:r>
          </a:p>
          <a:p>
            <a:pPr lvl="1"/>
            <a:r>
              <a:rPr lang="cs-CZ" dirty="0" smtClean="0"/>
              <a:t>Manželka Josefína-pěvkyně Nosticova divadla</a:t>
            </a:r>
          </a:p>
          <a:p>
            <a:r>
              <a:rPr lang="cs-CZ" b="1" dirty="0" smtClean="0"/>
              <a:t>Jakub Jan Ryba</a:t>
            </a:r>
          </a:p>
          <a:p>
            <a:pPr lvl="1"/>
            <a:r>
              <a:rPr lang="cs-CZ" dirty="0" smtClean="0"/>
              <a:t>Příznivce osvícenství, velmi vzdělaný</a:t>
            </a:r>
          </a:p>
          <a:p>
            <a:pPr lvl="1"/>
            <a:r>
              <a:rPr lang="cs-CZ" dirty="0" smtClean="0"/>
              <a:t>Působí jako kantor</a:t>
            </a:r>
          </a:p>
          <a:p>
            <a:pPr lvl="1"/>
            <a:r>
              <a:rPr lang="cs-CZ" dirty="0" smtClean="0"/>
              <a:t>Oblíbená česká vánoční mše (pastorela): Hej mistře</a:t>
            </a:r>
          </a:p>
          <a:p>
            <a:pPr lvl="1"/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www.youtube.com/watch?v=o3kIMGCZ75w</a:t>
            </a:r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www.youtube.com/watch?v=3xxjNqnvpr8</a:t>
            </a:r>
            <a:endParaRPr lang="cs-CZ" dirty="0" smtClean="0"/>
          </a:p>
          <a:p>
            <a:pPr lvl="1"/>
            <a:endParaRPr lang="cs-CZ" dirty="0" smtClean="0"/>
          </a:p>
          <a:p>
            <a:pPr marL="292608" lvl="1" indent="0">
              <a:buNone/>
            </a:pPr>
            <a:endParaRPr lang="cs-CZ" b="1" dirty="0" smtClean="0"/>
          </a:p>
          <a:p>
            <a:pPr marL="292608" lvl="1" indent="0">
              <a:buNone/>
            </a:pPr>
            <a:endParaRPr lang="cs-CZ" dirty="0" smtClean="0"/>
          </a:p>
          <a:p>
            <a:pPr marL="292608" lvl="1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161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Český hudební život v době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nová divadelní budova hraběte </a:t>
            </a:r>
            <a:r>
              <a:rPr lang="cs-CZ" dirty="0" err="1" smtClean="0"/>
              <a:t>Nostitze</a:t>
            </a:r>
            <a:r>
              <a:rPr lang="cs-CZ" dirty="0" smtClean="0"/>
              <a:t> (1783) na Starém Městě</a:t>
            </a:r>
          </a:p>
          <a:p>
            <a:r>
              <a:rPr lang="cs-CZ" dirty="0" smtClean="0"/>
              <a:t>Mozart pravidelně navštěvuje Prahu:</a:t>
            </a:r>
          </a:p>
          <a:p>
            <a:pPr lvl="1"/>
            <a:r>
              <a:rPr lang="cs-CZ" dirty="0" smtClean="0"/>
              <a:t>Premiéra opery Don Giovanni</a:t>
            </a:r>
          </a:p>
          <a:p>
            <a:pPr lvl="1"/>
            <a:r>
              <a:rPr lang="cs-CZ" dirty="0" smtClean="0"/>
              <a:t>Vytvořil operu pro korunovaci </a:t>
            </a:r>
            <a:r>
              <a:rPr lang="cs-CZ" dirty="0"/>
              <a:t>L</a:t>
            </a:r>
            <a:r>
              <a:rPr lang="cs-CZ" dirty="0" smtClean="0"/>
              <a:t>eopolda II. </a:t>
            </a:r>
            <a:r>
              <a:rPr lang="cs-CZ" dirty="0"/>
              <a:t>č</a:t>
            </a:r>
            <a:r>
              <a:rPr lang="cs-CZ" dirty="0" smtClean="0"/>
              <a:t>eským králem: La </a:t>
            </a:r>
            <a:r>
              <a:rPr lang="cs-CZ" dirty="0" err="1" smtClean="0"/>
              <a:t>clemenza</a:t>
            </a:r>
            <a:r>
              <a:rPr lang="cs-CZ" dirty="0" smtClean="0"/>
              <a:t> di Tito</a:t>
            </a:r>
          </a:p>
          <a:p>
            <a:pPr lvl="1"/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www.youtube.com/watch?v=f-jzpM_uBqM</a:t>
            </a:r>
            <a:endParaRPr lang="cs-CZ" dirty="0" smtClean="0"/>
          </a:p>
          <a:p>
            <a:pPr marL="292608" lvl="1" indent="0"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0894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Čeští skladatelé v cizině v době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18. století najdeme české hudebníky prakticky po celé Evropě:</a:t>
            </a:r>
          </a:p>
          <a:p>
            <a:pPr lvl="1"/>
            <a:r>
              <a:rPr lang="cs-CZ" dirty="0" smtClean="0"/>
              <a:t>Zbavují se tím poddanství</a:t>
            </a:r>
          </a:p>
          <a:p>
            <a:pPr lvl="1"/>
            <a:r>
              <a:rPr lang="cs-CZ" dirty="0" smtClean="0"/>
              <a:t>Konkurence: Italové působí u nás</a:t>
            </a:r>
          </a:p>
          <a:p>
            <a:pPr lvl="1"/>
            <a:r>
              <a:rPr lang="cs-CZ" dirty="0" smtClean="0"/>
              <a:t>Pronásledování nekatolíků</a:t>
            </a:r>
          </a:p>
          <a:p>
            <a:pPr lvl="1"/>
            <a:r>
              <a:rPr lang="cs-CZ" dirty="0" smtClean="0"/>
              <a:t>Přebytek nadaných hudebníků</a:t>
            </a:r>
          </a:p>
          <a:p>
            <a:pPr lvl="1"/>
            <a:r>
              <a:rPr lang="cs-CZ" dirty="0" smtClean="0"/>
              <a:t>Odhadujeme, že </a:t>
            </a:r>
            <a:r>
              <a:rPr lang="cs-CZ" dirty="0" smtClean="0"/>
              <a:t>z </a:t>
            </a:r>
            <a:r>
              <a:rPr lang="cs-CZ" dirty="0" smtClean="0"/>
              <a:t>Čech odešlo asi 1000 muzikantů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963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Německy mluvící oblasti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Rodina Bendů: otec Jan Jiří Benda, synové František Benda a druhý </a:t>
            </a:r>
            <a:r>
              <a:rPr lang="cs-CZ" dirty="0"/>
              <a:t>J</a:t>
            </a:r>
            <a:r>
              <a:rPr lang="cs-CZ" dirty="0" smtClean="0"/>
              <a:t>iří Antonín Benda</a:t>
            </a:r>
          </a:p>
          <a:p>
            <a:pPr lvl="1"/>
            <a:r>
              <a:rPr lang="cs-CZ" dirty="0" smtClean="0"/>
              <a:t>František-koncertní mistr u Friedricha Pruského- 50 let, houslový pedagog a virtuos</a:t>
            </a:r>
          </a:p>
          <a:p>
            <a:pPr lvl="1"/>
            <a:r>
              <a:rPr lang="cs-CZ" dirty="0" smtClean="0"/>
              <a:t>Jiří Antonín- psal opery</a:t>
            </a:r>
          </a:p>
          <a:p>
            <a:pPr lvl="1"/>
            <a:r>
              <a:rPr lang="cs-CZ" dirty="0" smtClean="0">
                <a:hlinkClick r:id="rId2"/>
              </a:rPr>
              <a:t>https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www.youtube.com/watch?v=JtRPvVOBmhs</a:t>
            </a:r>
            <a:endParaRPr lang="cs-CZ" dirty="0"/>
          </a:p>
          <a:p>
            <a:r>
              <a:rPr lang="cs-CZ" dirty="0" smtClean="0"/>
              <a:t>Antonín </a:t>
            </a:r>
            <a:r>
              <a:rPr lang="cs-CZ" dirty="0" err="1" smtClean="0"/>
              <a:t>Rejcha</a:t>
            </a:r>
            <a:endParaRPr lang="cs-CZ" dirty="0" smtClean="0"/>
          </a:p>
          <a:p>
            <a:pPr lvl="1"/>
            <a:r>
              <a:rPr lang="cs-CZ" dirty="0" smtClean="0"/>
              <a:t>V Bonnu se seznamuje s </a:t>
            </a:r>
            <a:r>
              <a:rPr lang="cs-CZ" dirty="0" err="1" smtClean="0"/>
              <a:t>Beethowenem</a:t>
            </a:r>
            <a:endParaRPr lang="cs-CZ" dirty="0" smtClean="0"/>
          </a:p>
          <a:p>
            <a:pPr lvl="1"/>
            <a:r>
              <a:rPr lang="cs-CZ" dirty="0" smtClean="0"/>
              <a:t>Učitel hudby v Hamburku</a:t>
            </a:r>
          </a:p>
          <a:p>
            <a:pPr lvl="1"/>
            <a:r>
              <a:rPr lang="cs-CZ" dirty="0" smtClean="0"/>
              <a:t>36 fug pro klavír</a:t>
            </a:r>
          </a:p>
          <a:p>
            <a:pPr lvl="1"/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www.youtube.com/watch?v=ViRG1x92bPg</a:t>
            </a:r>
            <a:endParaRPr lang="cs-CZ" dirty="0" smtClean="0"/>
          </a:p>
          <a:p>
            <a:pPr lvl="1"/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49836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Josef Mysliveček</a:t>
            </a:r>
          </a:p>
          <a:p>
            <a:pPr lvl="1"/>
            <a:r>
              <a:rPr lang="cs-CZ" dirty="0" smtClean="0"/>
              <a:t>Přezdívám „božský Čech“</a:t>
            </a:r>
          </a:p>
          <a:p>
            <a:pPr lvl="1"/>
            <a:r>
              <a:rPr lang="cs-CZ" dirty="0" smtClean="0"/>
              <a:t>Jeden z nejúspěšnějších autorů opery v Itálii ve své době</a:t>
            </a:r>
          </a:p>
          <a:p>
            <a:pPr lvl="1"/>
            <a:r>
              <a:rPr lang="cs-CZ" dirty="0" smtClean="0">
                <a:hlinkClick r:id="rId2"/>
              </a:rPr>
              <a:t>https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www.youtube.com/watch?v=a5Vi-T0c4Ds</a:t>
            </a:r>
            <a:endParaRPr lang="cs-CZ" dirty="0"/>
          </a:p>
          <a:p>
            <a:pPr lvl="1"/>
            <a:r>
              <a:rPr lang="cs-CZ" dirty="0" smtClean="0"/>
              <a:t>Udržuje stálý kontakt s Mozartem</a:t>
            </a:r>
          </a:p>
          <a:p>
            <a:pPr lvl="1"/>
            <a:r>
              <a:rPr lang="cs-CZ" dirty="0" smtClean="0"/>
              <a:t>Vede velmi bohémský život</a:t>
            </a:r>
          </a:p>
          <a:p>
            <a:pPr lvl="1"/>
            <a:r>
              <a:rPr lang="cs-CZ" dirty="0" smtClean="0">
                <a:hlinkClick r:id="rId3"/>
              </a:rPr>
              <a:t>https</a:t>
            </a:r>
            <a:r>
              <a:rPr lang="cs-CZ" dirty="0">
                <a:hlinkClick r:id="rId3"/>
              </a:rPr>
              <a:t>://www.youtube.com/watch?v=-</a:t>
            </a:r>
            <a:r>
              <a:rPr lang="cs-CZ" dirty="0" smtClean="0">
                <a:hlinkClick r:id="rId3"/>
              </a:rPr>
              <a:t>2lyh528Nkk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9322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 Ladislav Dusík</a:t>
            </a:r>
          </a:p>
          <a:p>
            <a:pPr lvl="1"/>
            <a:r>
              <a:rPr lang="cs-CZ" dirty="0" smtClean="0"/>
              <a:t>Píše především skladby pro klavír</a:t>
            </a:r>
          </a:p>
          <a:p>
            <a:pPr lvl="1"/>
            <a:r>
              <a:rPr lang="cs-CZ" dirty="0" smtClean="0"/>
              <a:t>Ve skladbách již uplatňuje citový ráz – předchůdce romantismu</a:t>
            </a:r>
          </a:p>
          <a:p>
            <a:pPr lvl="1"/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www.youtube.com/watch?v=YEZ7kY1fnUk</a:t>
            </a:r>
            <a:endParaRPr lang="cs-CZ" dirty="0" smtClean="0"/>
          </a:p>
          <a:p>
            <a:pPr lvl="1"/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www.youtube.com/watch?v=jT4vXXqQeDU</a:t>
            </a: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642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Pro české hudebníky je nejbližší a nejpřitažlivější</a:t>
            </a:r>
          </a:p>
          <a:p>
            <a:r>
              <a:rPr lang="cs-CZ" dirty="0" smtClean="0"/>
              <a:t>Bylo zde ovšem velmi těžké obstát vedle Mozarta, Haydna a </a:t>
            </a:r>
            <a:r>
              <a:rPr lang="cs-CZ" dirty="0" smtClean="0"/>
              <a:t>Beethovena</a:t>
            </a:r>
            <a:endParaRPr lang="cs-CZ" dirty="0" smtClean="0"/>
          </a:p>
          <a:p>
            <a:r>
              <a:rPr lang="cs-CZ" dirty="0" smtClean="0"/>
              <a:t>Jména:</a:t>
            </a:r>
          </a:p>
          <a:p>
            <a:pPr lvl="1"/>
            <a:r>
              <a:rPr lang="cs-CZ" dirty="0" smtClean="0"/>
              <a:t>Jan Křtitel </a:t>
            </a:r>
            <a:r>
              <a:rPr lang="cs-CZ" dirty="0" err="1" smtClean="0"/>
              <a:t>Vaňhal</a:t>
            </a:r>
            <a:endParaRPr lang="cs-CZ" dirty="0" smtClean="0"/>
          </a:p>
          <a:p>
            <a:pPr lvl="1"/>
            <a:r>
              <a:rPr lang="cs-CZ" dirty="0" smtClean="0"/>
              <a:t>Leopold Koželuh</a:t>
            </a:r>
          </a:p>
          <a:p>
            <a:pPr lvl="1"/>
            <a:r>
              <a:rPr lang="cs-CZ" dirty="0" smtClean="0"/>
              <a:t>Vojtěch Jírovec</a:t>
            </a:r>
          </a:p>
          <a:p>
            <a:pPr lvl="1"/>
            <a:r>
              <a:rPr lang="cs-CZ" dirty="0" smtClean="0"/>
              <a:t>Pavel Vranický</a:t>
            </a:r>
          </a:p>
          <a:p>
            <a:pPr marL="292608" lvl="1" indent="0">
              <a:buNone/>
            </a:pPr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www.youtube.com/watch?v=MbBNJYgaBn0</a:t>
            </a:r>
            <a:endParaRPr lang="cs-CZ" dirty="0" smtClean="0"/>
          </a:p>
          <a:p>
            <a:pPr marL="292608" lvl="1" indent="0">
              <a:buNone/>
            </a:pPr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www.youtube.com/watch?v=QLEDlNKPwEQ</a:t>
            </a:r>
            <a:endParaRPr lang="cs-CZ" dirty="0" smtClean="0"/>
          </a:p>
          <a:p>
            <a:pPr marL="292608" lvl="1" indent="0">
              <a:buNone/>
            </a:pPr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www.youtube.com/watch?v=eklzTtlYs7A</a:t>
            </a:r>
            <a:endParaRPr lang="cs-CZ" dirty="0" smtClean="0"/>
          </a:p>
          <a:p>
            <a:pPr marL="292608" lvl="1" indent="0">
              <a:buNone/>
            </a:pPr>
            <a:r>
              <a:rPr lang="cs-CZ" dirty="0">
                <a:hlinkClick r:id="rId5"/>
              </a:rPr>
              <a:t>https://</a:t>
            </a:r>
            <a:r>
              <a:rPr lang="cs-CZ" dirty="0" smtClean="0">
                <a:hlinkClick r:id="rId5"/>
              </a:rPr>
              <a:t>www.youtube.com/watch?v=q7CXBMxLk3g</a:t>
            </a:r>
            <a:endParaRPr lang="cs-CZ" dirty="0" smtClean="0"/>
          </a:p>
          <a:p>
            <a:pPr marL="292608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089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Literatura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28775"/>
            <a:ext cx="8229600" cy="4495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/>
              <a:t>Charalambidis</a:t>
            </a:r>
            <a:r>
              <a:rPr lang="cs-CZ" altLang="cs-CZ" sz="2700" dirty="0"/>
              <a:t> A. a kol. </a:t>
            </a:r>
            <a:r>
              <a:rPr lang="cs-CZ" altLang="cs-CZ" sz="2700" i="1" dirty="0"/>
              <a:t>Hudební výchova pro 8. ročník</a:t>
            </a:r>
            <a:r>
              <a:rPr lang="cs-CZ" altLang="cs-CZ" sz="2700" dirty="0"/>
              <a:t>, SPN, Praha 2005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 smtClean="0"/>
              <a:t>Schnierer</a:t>
            </a:r>
            <a:r>
              <a:rPr lang="cs-CZ" altLang="cs-CZ" sz="2700" dirty="0" smtClean="0"/>
              <a:t> </a:t>
            </a:r>
            <a:r>
              <a:rPr lang="cs-CZ" altLang="cs-CZ" sz="2700" dirty="0"/>
              <a:t>M., </a:t>
            </a:r>
            <a:r>
              <a:rPr lang="cs-CZ" altLang="cs-CZ" sz="2700" i="1" dirty="0"/>
              <a:t>Dějiny hudby</a:t>
            </a:r>
            <a:r>
              <a:rPr lang="cs-CZ" altLang="cs-CZ" sz="2700" dirty="0"/>
              <a:t>, JAMU, Brno 2007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/>
              <a:t>Schnierer</a:t>
            </a:r>
            <a:r>
              <a:rPr lang="cs-CZ" altLang="cs-CZ" sz="2700" dirty="0"/>
              <a:t> M., </a:t>
            </a:r>
            <a:r>
              <a:rPr lang="cs-CZ" altLang="cs-CZ" sz="2700" i="1" dirty="0"/>
              <a:t>Hudba 20. století</a:t>
            </a:r>
            <a:r>
              <a:rPr lang="cs-CZ" altLang="cs-CZ" sz="2700" dirty="0"/>
              <a:t>, JAMU, Brno 2007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 smtClean="0"/>
              <a:t>Michels</a:t>
            </a:r>
            <a:r>
              <a:rPr lang="cs-CZ" altLang="cs-CZ" sz="2700" dirty="0" smtClean="0"/>
              <a:t> U., Encyklopedický atlas hudby, NLN 2000</a:t>
            </a: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altLang="cs-CZ" sz="1600" dirty="0"/>
              <a:t>Toto dílo je k dispozici pod licencí CC BY-SA</a:t>
            </a:r>
            <a:endParaRPr lang="en-US" altLang="cs-CZ" sz="16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</p:txBody>
      </p:sp>
    </p:spTree>
    <p:extLst>
      <p:ext uri="{BB962C8B-B14F-4D97-AF65-F5344CB8AC3E}">
        <p14:creationId xmlns:p14="http://schemas.microsoft.com/office/powerpoint/2010/main" xmlns="" val="128703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479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Bohatý</vt:lpstr>
      <vt:lpstr>1_Bohatý</vt:lpstr>
      <vt:lpstr>Snímek 1</vt:lpstr>
      <vt:lpstr>Český klasicismus</vt:lpstr>
      <vt:lpstr>Český domácí život</vt:lpstr>
      <vt:lpstr>Český hudební život v době klasicismu</vt:lpstr>
      <vt:lpstr>Čeští skladatelé v cizině v době klasicismu</vt:lpstr>
      <vt:lpstr>Německy mluvící oblasti</vt:lpstr>
      <vt:lpstr>Itálie</vt:lpstr>
      <vt:lpstr>Anglie</vt:lpstr>
      <vt:lpstr>Vídeň</vt:lpstr>
      <vt:lpstr>Literatura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klasicismus</dc:title>
  <dc:creator>klara</dc:creator>
  <cp:lastModifiedBy>Dum</cp:lastModifiedBy>
  <cp:revision>7</cp:revision>
  <dcterms:created xsi:type="dcterms:W3CDTF">2014-04-07T18:46:07Z</dcterms:created>
  <dcterms:modified xsi:type="dcterms:W3CDTF">2014-04-08T08:08:46Z</dcterms:modified>
</cp:coreProperties>
</file>