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56" r:id="rId1"/>
  </p:sldMasterIdLst>
  <p:sldIdLst>
    <p:sldId id="273" r:id="rId2"/>
    <p:sldId id="257" r:id="rId3"/>
    <p:sldId id="274" r:id="rId4"/>
    <p:sldId id="275" r:id="rId5"/>
    <p:sldId id="276" r:id="rId6"/>
    <p:sldId id="289" r:id="rId7"/>
    <p:sldId id="290" r:id="rId8"/>
    <p:sldId id="291" r:id="rId9"/>
    <p:sldId id="292" r:id="rId10"/>
    <p:sldId id="293" r:id="rId11"/>
    <p:sldId id="294" r:id="rId12"/>
    <p:sldId id="295" r:id="rId13"/>
    <p:sldId id="296" r:id="rId14"/>
    <p:sldId id="298" r:id="rId15"/>
    <p:sldId id="299" r:id="rId16"/>
    <p:sldId id="302" r:id="rId17"/>
    <p:sldId id="300" r:id="rId18"/>
    <p:sldId id="266" r:id="rId19"/>
    <p:sldId id="278" r:id="rId20"/>
    <p:sldId id="279" r:id="rId21"/>
    <p:sldId id="280" r:id="rId22"/>
    <p:sldId id="281" r:id="rId23"/>
    <p:sldId id="282" r:id="rId24"/>
    <p:sldId id="283" r:id="rId25"/>
    <p:sldId id="284" r:id="rId26"/>
    <p:sldId id="285" r:id="rId27"/>
    <p:sldId id="265" r:id="rId28"/>
    <p:sldId id="301" r:id="rId2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80" d="100"/>
          <a:sy n="80" d="100"/>
        </p:scale>
        <p:origin x="-864" y="-58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ravoúhlý trojúhelník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Nadpis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7" name="Podnadpis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grpSp>
        <p:nvGrpSpPr>
          <p:cNvPr id="2" name="Skupina 1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Volný tvar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8" name="Volný tvar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11" name="Volný tvar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 cstate="print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>
              <a:extLst/>
            </a:lstStyle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Přímá spojovací čára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Zástupný symbol pro datum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DF6F32BD-9E33-454D-93CD-31DE5878B513}" type="datetimeFigureOut">
              <a:rPr lang="cs-CZ" smtClean="0"/>
              <a:pPr/>
              <a:t>8.4.2014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27" name="Zástupný symbol pro číslo snímku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348BBB82-E729-4998-BCF0-8819381301A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F6F32BD-9E33-454D-93CD-31DE5878B513}" type="datetimeFigureOut">
              <a:rPr lang="cs-CZ" smtClean="0"/>
              <a:pPr/>
              <a:t>8.4.2014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48BBB82-E729-4998-BCF0-8819381301A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Nadpis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F6F32BD-9E33-454D-93CD-31DE5878B513}" type="datetimeFigureOut">
              <a:rPr lang="cs-CZ" smtClean="0"/>
              <a:pPr/>
              <a:t>8.4.2014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48BBB82-E729-4998-BCF0-8819381301A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Dvojitá šipka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8" name="Dvojitá šipka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F6F32BD-9E33-454D-93CD-31DE5878B513}" type="datetimeFigureOut">
              <a:rPr lang="cs-CZ" smtClean="0"/>
              <a:pPr/>
              <a:t>8.4.2014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48BBB82-E729-4998-BCF0-8819381301A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Nadpis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F6F32BD-9E33-454D-93CD-31DE5878B513}" type="datetimeFigureOut">
              <a:rPr lang="cs-CZ" smtClean="0"/>
              <a:pPr/>
              <a:t>8.4.2014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48BBB82-E729-4998-BCF0-8819381301A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F6F32BD-9E33-454D-93CD-31DE5878B513}" type="datetimeFigureOut">
              <a:rPr lang="cs-CZ" smtClean="0"/>
              <a:pPr/>
              <a:t>8.4.2014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48BBB82-E729-4998-BCF0-8819381301A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6" name="Nadpis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F6F32BD-9E33-454D-93CD-31DE5878B513}" type="datetimeFigureOut">
              <a:rPr lang="cs-CZ" smtClean="0"/>
              <a:pPr/>
              <a:t>8.4.2014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48BBB82-E729-4998-BCF0-8819381301A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>
            <a:extLst/>
          </a:lstStyle>
          <a:p>
            <a:fld id="{DF6F32BD-9E33-454D-93CD-31DE5878B513}" type="datetimeFigureOut">
              <a:rPr lang="cs-CZ" smtClean="0"/>
              <a:pPr/>
              <a:t>8.4.2014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48BBB82-E729-4998-BCF0-8819381301A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DF6F32BD-9E33-454D-93CD-31DE5878B513}" type="datetimeFigureOut">
              <a:rPr lang="cs-CZ" smtClean="0"/>
              <a:pPr/>
              <a:t>8.4.2014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348BBB82-E729-4998-BCF0-8819381301A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8" name="Volný tvar 7"/>
          <p:cNvSpPr>
            <a:spLocks/>
          </p:cNvSpPr>
          <p:nvPr/>
        </p:nvSpPr>
        <p:spPr bwMode="auto">
          <a:xfrm>
            <a:off x="716436" y="5001993"/>
            <a:ext cx="3802003" cy="144311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-329" y="347"/>
                </a:moveTo>
                <a:lnTo>
                  <a:pt x="7156" y="682"/>
                </a:lnTo>
                <a:lnTo>
                  <a:pt x="5229" y="682"/>
                </a:lnTo>
                <a:lnTo>
                  <a:pt x="-328" y="345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9" name="Volný tvar 8"/>
          <p:cNvSpPr>
            <a:spLocks/>
          </p:cNvSpPr>
          <p:nvPr/>
        </p:nvSpPr>
        <p:spPr bwMode="auto">
          <a:xfrm>
            <a:off x="-53561" y="5785023"/>
            <a:ext cx="3802003" cy="838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817" y="97"/>
                </a:moveTo>
                <a:lnTo>
                  <a:pt x="6408" y="682"/>
                </a:lnTo>
                <a:lnTo>
                  <a:pt x="5232" y="685"/>
                </a:lnTo>
                <a:lnTo>
                  <a:pt x="829" y="101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0" name="Pravoúhlý trojúhelník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1" name="Přímá spojovací čára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Dvojitá šipka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13" name="Dvojitá šipka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F6F32BD-9E33-454D-93CD-31DE5878B513}" type="datetimeFigureOut">
              <a:rPr lang="cs-CZ" smtClean="0"/>
              <a:pPr/>
              <a:t>8.4.2014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48BBB82-E729-4998-BCF0-8819381301A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F6F32BD-9E33-454D-93CD-31DE5878B513}" type="datetimeFigureOut">
              <a:rPr lang="cs-CZ" smtClean="0"/>
              <a:pPr/>
              <a:t>8.4.2014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48BBB82-E729-4998-BCF0-8819381301A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Volný tvar 12"/>
          <p:cNvSpPr>
            <a:spLocks/>
          </p:cNvSpPr>
          <p:nvPr/>
        </p:nvSpPr>
        <p:spPr bwMode="auto">
          <a:xfrm>
            <a:off x="716436" y="5001993"/>
            <a:ext cx="3802003" cy="144311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-329" y="347"/>
                </a:moveTo>
                <a:lnTo>
                  <a:pt x="7156" y="682"/>
                </a:lnTo>
                <a:lnTo>
                  <a:pt x="5229" y="682"/>
                </a:lnTo>
                <a:lnTo>
                  <a:pt x="-328" y="345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Volný tvar 11"/>
          <p:cNvSpPr>
            <a:spLocks/>
          </p:cNvSpPr>
          <p:nvPr/>
        </p:nvSpPr>
        <p:spPr bwMode="auto">
          <a:xfrm>
            <a:off x="-53561" y="5785023"/>
            <a:ext cx="3802003" cy="838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817" y="97"/>
                </a:moveTo>
                <a:lnTo>
                  <a:pt x="6408" y="682"/>
                </a:lnTo>
                <a:lnTo>
                  <a:pt x="5232" y="685"/>
                </a:lnTo>
                <a:lnTo>
                  <a:pt x="829" y="101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4" name="Pravoúhlý trojúhelník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5" name="Přímá spojovací čára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Zástupný symbol pro nadpis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0" name="Zástupný symbol pro text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fld id="{DF6F32BD-9E33-454D-93CD-31DE5878B513}" type="datetimeFigureOut">
              <a:rPr lang="cs-CZ" smtClean="0"/>
              <a:pPr/>
              <a:t>8.4.2014</a:t>
            </a:fld>
            <a:endParaRPr lang="cs-CZ"/>
          </a:p>
        </p:txBody>
      </p:sp>
      <p:sp>
        <p:nvSpPr>
          <p:cNvPr id="22" name="Zástupný symbol pro zápatí 21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348BBB82-E729-4998-BCF0-8819381301A8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57" r:id="rId1"/>
    <p:sldLayoutId id="2147483758" r:id="rId2"/>
    <p:sldLayoutId id="2147483759" r:id="rId3"/>
    <p:sldLayoutId id="2147483760" r:id="rId4"/>
    <p:sldLayoutId id="2147483761" r:id="rId5"/>
    <p:sldLayoutId id="2147483762" r:id="rId6"/>
    <p:sldLayoutId id="2147483763" r:id="rId7"/>
    <p:sldLayoutId id="2147483764" r:id="rId8"/>
    <p:sldLayoutId id="2147483765" r:id="rId9"/>
    <p:sldLayoutId id="2147483766" r:id="rId10"/>
    <p:sldLayoutId id="2147483767" r:id="rId11"/>
  </p:sldLayoutIdLst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" Target="slide8.xml"/><Relationship Id="rId2" Type="http://schemas.openxmlformats.org/officeDocument/2006/relationships/slide" Target="slide5.xml"/><Relationship Id="rId1" Type="http://schemas.openxmlformats.org/officeDocument/2006/relationships/slideLayout" Target="../slideLayouts/slideLayout2.xml"/><Relationship Id="rId6" Type="http://schemas.openxmlformats.org/officeDocument/2006/relationships/slide" Target="slide7.xml"/><Relationship Id="rId5" Type="http://schemas.openxmlformats.org/officeDocument/2006/relationships/slide" Target="slide9.xml"/><Relationship Id="rId4" Type="http://schemas.openxmlformats.org/officeDocument/2006/relationships/slide" Target="slide18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slide" Target="slide4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png"/><Relationship Id="rId4" Type="http://schemas.openxmlformats.org/officeDocument/2006/relationships/image" Target="../media/image5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7" Type="http://schemas.openxmlformats.org/officeDocument/2006/relationships/image" Target="../media/image11.jpeg"/><Relationship Id="rId2" Type="http://schemas.openxmlformats.org/officeDocument/2006/relationships/slide" Target="slide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png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slide" Target="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5.jpeg"/><Relationship Id="rId4" Type="http://schemas.openxmlformats.org/officeDocument/2006/relationships/image" Target="../media/image14.jpe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slide" Target="slide4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slide" Target="slide25.xml"/><Relationship Id="rId3" Type="http://schemas.openxmlformats.org/officeDocument/2006/relationships/slide" Target="slide20.xml"/><Relationship Id="rId7" Type="http://schemas.openxmlformats.org/officeDocument/2006/relationships/slide" Target="slide24.xml"/><Relationship Id="rId2" Type="http://schemas.openxmlformats.org/officeDocument/2006/relationships/slide" Target="slide19.xml"/><Relationship Id="rId1" Type="http://schemas.openxmlformats.org/officeDocument/2006/relationships/slideLayout" Target="../slideLayouts/slideLayout2.xml"/><Relationship Id="rId6" Type="http://schemas.openxmlformats.org/officeDocument/2006/relationships/slide" Target="slide23.xml"/><Relationship Id="rId5" Type="http://schemas.openxmlformats.org/officeDocument/2006/relationships/slide" Target="slide22.xml"/><Relationship Id="rId10" Type="http://schemas.openxmlformats.org/officeDocument/2006/relationships/slide" Target="slide4.xml"/><Relationship Id="rId4" Type="http://schemas.openxmlformats.org/officeDocument/2006/relationships/slide" Target="slide21.xml"/><Relationship Id="rId9" Type="http://schemas.openxmlformats.org/officeDocument/2006/relationships/slide" Target="slide26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slide" Target="slide18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slide" Target="slide18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slide" Target="slide18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slide" Target="slide18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slide" Target="slide18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slide" Target="slide18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slide" Target="slide18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slide" Target="slide18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délník 7"/>
          <p:cNvSpPr/>
          <p:nvPr/>
        </p:nvSpPr>
        <p:spPr>
          <a:xfrm>
            <a:off x="1071538" y="2291356"/>
            <a:ext cx="675697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5400" b="1" cap="none" spc="0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</a:rPr>
              <a:t>DOPING VE SPORTU</a:t>
            </a:r>
            <a:endParaRPr lang="cs-CZ" sz="4000" b="1" cap="none" spc="0" dirty="0" smtClean="0">
              <a:ln w="31550" cmpd="sng">
                <a:gradFill>
                  <a:gsLst>
                    <a:gs pos="25000">
                      <a:schemeClr val="accent1">
                        <a:shade val="25000"/>
                        <a:satMod val="190000"/>
                      </a:schemeClr>
                    </a:gs>
                    <a:gs pos="80000">
                      <a:schemeClr val="accent1">
                        <a:tint val="75000"/>
                        <a:satMod val="19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rgbClr val="FFFFFF"/>
              </a:solidFill>
              <a:effectLst>
                <a:outerShdw blurRad="41275" dist="12700" dir="120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9" name="Obdélník 8"/>
          <p:cNvSpPr/>
          <p:nvPr/>
        </p:nvSpPr>
        <p:spPr>
          <a:xfrm>
            <a:off x="1428728" y="3286124"/>
            <a:ext cx="5925019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2400" b="1" cap="none" spc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Vybraná témata teorie tělesné výchovy</a:t>
            </a:r>
            <a:endParaRPr lang="cs-CZ" sz="2400" b="1" cap="none" spc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algn="just"/>
            <a:r>
              <a:rPr lang="cs-CZ" sz="1400" dirty="0" smtClean="0"/>
              <a:t>Materiál je určen pro první vyučovací hodinu tělesné výchovy tříd 3. ročníku středních škol a čtyřletých gymnázií, dále pro 7. ročník osmiletých gymnázií.</a:t>
            </a:r>
          </a:p>
          <a:p>
            <a:pPr algn="just"/>
            <a:r>
              <a:rPr lang="cs-CZ" sz="1400" dirty="0" smtClean="0"/>
              <a:t>Některé materiály mohou být využity také v druhém ročníku osmiletých gymnázií a sedmých třídách základních škol.</a:t>
            </a:r>
          </a:p>
          <a:p>
            <a:pPr algn="just"/>
            <a:r>
              <a:rPr lang="cs-CZ" sz="1400" dirty="0" smtClean="0"/>
              <a:t>Časová náročnost teoretické části je 30-45 minut</a:t>
            </a:r>
          </a:p>
          <a:p>
            <a:pPr algn="just"/>
            <a:r>
              <a:rPr lang="cs-CZ" sz="1400" dirty="0" smtClean="0"/>
              <a:t>Interaktivní studijní materiál je zaměřen na téma doping ve sportu.</a:t>
            </a:r>
          </a:p>
          <a:p>
            <a:pPr algn="just"/>
            <a:r>
              <a:rPr lang="cs-CZ" sz="1400" dirty="0" smtClean="0"/>
              <a:t>V prezentaci je rozváděno téma zakázaných látek používajících se ve sportu.</a:t>
            </a:r>
          </a:p>
          <a:p>
            <a:pPr algn="just"/>
            <a:r>
              <a:rPr lang="cs-CZ" sz="1400" dirty="0" smtClean="0"/>
              <a:t>Odborné texty jsou doplňovány hodícími se obrázky.</a:t>
            </a:r>
          </a:p>
          <a:p>
            <a:pPr algn="just"/>
            <a:r>
              <a:rPr lang="cs-CZ" sz="1400" dirty="0" smtClean="0"/>
              <a:t>V závěrečné části je uvedeno procvičování teoretických poznatků s následným řešením.</a:t>
            </a:r>
          </a:p>
          <a:p>
            <a:pPr algn="just"/>
            <a:r>
              <a:rPr lang="cs-CZ" sz="1400" dirty="0" smtClean="0"/>
              <a:t>Hlavní nabídka je členěna tematicky do jednotlivých políček. </a:t>
            </a:r>
          </a:p>
          <a:p>
            <a:pPr algn="just"/>
            <a:r>
              <a:rPr lang="cs-CZ" sz="1400" dirty="0" smtClean="0"/>
              <a:t>Při kliknutí na dané políčko je text hypertextově odkázán na příslušné téma.</a:t>
            </a:r>
          </a:p>
          <a:p>
            <a:pPr algn="just"/>
            <a:r>
              <a:rPr lang="cs-CZ" sz="1400" dirty="0" smtClean="0"/>
              <a:t>Text je rolován po odstavcích, případně po jednotlivých odrážkách (dle potřeby k výuce).</a:t>
            </a:r>
          </a:p>
          <a:p>
            <a:pPr algn="just"/>
            <a:r>
              <a:rPr lang="cs-CZ" sz="1400" dirty="0" smtClean="0"/>
              <a:t>Jednotlivé obrázky jsou číslovány s odkazem na danou citaci.</a:t>
            </a:r>
          </a:p>
          <a:p>
            <a:pPr algn="just"/>
            <a:r>
              <a:rPr lang="cs-CZ" sz="1400" dirty="0" smtClean="0"/>
              <a:t>Procvičování je realizováno formou data-projektoru.</a:t>
            </a:r>
          </a:p>
          <a:p>
            <a:pPr algn="just"/>
            <a:r>
              <a:rPr lang="cs-CZ" sz="1400" dirty="0" smtClean="0"/>
              <a:t>Případná praktická část výuky je realizována v tělocvičně.</a:t>
            </a:r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2910" y="285728"/>
            <a:ext cx="7848872" cy="1512168"/>
          </a:xfrm>
          <a:prstGeom prst="rect">
            <a:avLst/>
          </a:prstGeom>
        </p:spPr>
      </p:pic>
      <p:pic>
        <p:nvPicPr>
          <p:cNvPr id="5" name="Picture 5" descr="GYMLOVO_logo BRV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29058" y="5000636"/>
            <a:ext cx="1071570" cy="107157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6" name="Zástupný symbol pro obsah 4"/>
          <p:cNvGraphicFramePr>
            <a:graphicFrameLocks/>
          </p:cNvGraphicFramePr>
          <p:nvPr/>
        </p:nvGraphicFramePr>
        <p:xfrm>
          <a:off x="714348" y="2285992"/>
          <a:ext cx="7643866" cy="2384298"/>
        </p:xfrm>
        <a:graphic>
          <a:graphicData uri="http://schemas.openxmlformats.org/drawingml/2006/table">
            <a:tbl>
              <a:tblPr firstRow="1" bandRow="1">
                <a:tableStyleId>{69CF1AB2-1976-4502-BF36-3FF5EA218861}</a:tableStyleId>
              </a:tblPr>
              <a:tblGrid>
                <a:gridCol w="7643866"/>
              </a:tblGrid>
              <a:tr h="339010">
                <a:tc>
                  <a:txBody>
                    <a:bodyPr/>
                    <a:lstStyle/>
                    <a:p>
                      <a:r>
                        <a:rPr lang="cs-CZ" sz="1700" b="0" dirty="0" smtClean="0"/>
                        <a:t>NÁZEV</a:t>
                      </a:r>
                      <a:r>
                        <a:rPr lang="cs-CZ" sz="1700" b="0" baseline="0" dirty="0" smtClean="0"/>
                        <a:t> ŠKOLY: Gymnázium Lovosice, Sady p</a:t>
                      </a:r>
                      <a:r>
                        <a:rPr lang="en-US" sz="1700" b="0" baseline="0" dirty="0" err="1" smtClean="0"/>
                        <a:t>i</a:t>
                      </a:r>
                      <a:r>
                        <a:rPr lang="cs-CZ" sz="1700" b="0" baseline="0" dirty="0" err="1" smtClean="0"/>
                        <a:t>onýrů</a:t>
                      </a:r>
                      <a:r>
                        <a:rPr lang="cs-CZ" sz="1700" b="0" baseline="0" dirty="0" smtClean="0"/>
                        <a:t> 600</a:t>
                      </a:r>
                      <a:r>
                        <a:rPr lang="en-US" sz="1700" b="0" baseline="0" dirty="0" smtClean="0"/>
                        <a:t>/</a:t>
                      </a:r>
                      <a:r>
                        <a:rPr lang="cs-CZ" sz="1700" b="0" baseline="0" dirty="0" smtClean="0"/>
                        <a:t>6</a:t>
                      </a:r>
                      <a:endParaRPr lang="cs-CZ" sz="1700" b="0" dirty="0">
                        <a:solidFill>
                          <a:schemeClr val="accent2">
                            <a:lumMod val="75000"/>
                          </a:schemeClr>
                        </a:solidFill>
                      </a:endParaRPr>
                    </a:p>
                  </a:txBody>
                  <a:tcPr marL="81534" marR="81534" marT="40767" marB="40767"/>
                </a:tc>
              </a:tr>
              <a:tr h="339010">
                <a:tc>
                  <a:txBody>
                    <a:bodyPr/>
                    <a:lstStyle/>
                    <a:p>
                      <a:r>
                        <a:rPr lang="cs-CZ" sz="1700" dirty="0" smtClean="0"/>
                        <a:t>ČÍSLO PROJEKTU: CZ.1.07</a:t>
                      </a:r>
                      <a:r>
                        <a:rPr lang="en-US" sz="1700" dirty="0" smtClean="0"/>
                        <a:t>/</a:t>
                      </a:r>
                      <a:r>
                        <a:rPr lang="cs-CZ" sz="1700" dirty="0" smtClean="0"/>
                        <a:t>1.5.00</a:t>
                      </a:r>
                      <a:r>
                        <a:rPr lang="en-US" sz="1700" dirty="0" smtClean="0"/>
                        <a:t>/</a:t>
                      </a:r>
                      <a:r>
                        <a:rPr lang="cs-CZ" sz="1700" dirty="0" smtClean="0"/>
                        <a:t>34.1073</a:t>
                      </a:r>
                      <a:endParaRPr lang="cs-CZ" sz="1700" b="0" dirty="0" smtClean="0">
                        <a:solidFill>
                          <a:schemeClr val="accent2">
                            <a:lumMod val="75000"/>
                          </a:schemeClr>
                        </a:solidFill>
                      </a:endParaRPr>
                    </a:p>
                  </a:txBody>
                  <a:tcPr marL="81534" marR="81534" marT="40767" marB="40767"/>
                </a:tc>
              </a:tr>
              <a:tr h="339010">
                <a:tc>
                  <a:txBody>
                    <a:bodyPr/>
                    <a:lstStyle/>
                    <a:p>
                      <a:r>
                        <a:rPr lang="cs-CZ" sz="1700" dirty="0" smtClean="0"/>
                        <a:t>NÁZEV MATERIÁLU: VY_32_INOVACE_4C_08_Doping ve sportu</a:t>
                      </a:r>
                      <a:endParaRPr lang="cs-CZ" sz="1700" b="0" dirty="0">
                        <a:solidFill>
                          <a:schemeClr val="accent2">
                            <a:lumMod val="75000"/>
                          </a:schemeClr>
                        </a:solidFill>
                      </a:endParaRPr>
                    </a:p>
                  </a:txBody>
                  <a:tcPr marL="81534" marR="81534" marT="40767" marB="40767"/>
                </a:tc>
              </a:tr>
              <a:tr h="339010">
                <a:tc>
                  <a:txBody>
                    <a:bodyPr/>
                    <a:lstStyle/>
                    <a:p>
                      <a:r>
                        <a:rPr lang="cs-CZ" sz="1700" dirty="0" smtClean="0"/>
                        <a:t>TÉMA SADY: Vybraná</a:t>
                      </a:r>
                      <a:r>
                        <a:rPr lang="cs-CZ" sz="1700" baseline="0" dirty="0" smtClean="0"/>
                        <a:t> témata teorie tělesné výchovy</a:t>
                      </a:r>
                      <a:endParaRPr lang="cs-CZ" sz="1700" b="0" dirty="0">
                        <a:solidFill>
                          <a:schemeClr val="accent2">
                            <a:lumMod val="75000"/>
                          </a:schemeClr>
                        </a:solidFill>
                      </a:endParaRPr>
                    </a:p>
                  </a:txBody>
                  <a:tcPr marL="81534" marR="81534" marT="40767" marB="40767"/>
                </a:tc>
              </a:tr>
              <a:tr h="339010">
                <a:tc>
                  <a:txBody>
                    <a:bodyPr/>
                    <a:lstStyle/>
                    <a:p>
                      <a:r>
                        <a:rPr lang="cs-CZ" sz="1700" dirty="0" smtClean="0"/>
                        <a:t>ROČNÍK: 3.A,</a:t>
                      </a:r>
                      <a:r>
                        <a:rPr lang="cs-CZ" sz="1700" baseline="0" dirty="0" smtClean="0"/>
                        <a:t> 3.B</a:t>
                      </a:r>
                      <a:endParaRPr lang="cs-CZ" sz="1700" b="0" dirty="0">
                        <a:solidFill>
                          <a:schemeClr val="accent2">
                            <a:lumMod val="75000"/>
                          </a:schemeClr>
                        </a:solidFill>
                      </a:endParaRPr>
                    </a:p>
                  </a:txBody>
                  <a:tcPr marL="81534" marR="81534" marT="40767" marB="40767"/>
                </a:tc>
              </a:tr>
              <a:tr h="339010">
                <a:tc>
                  <a:txBody>
                    <a:bodyPr/>
                    <a:lstStyle/>
                    <a:p>
                      <a:r>
                        <a:rPr lang="cs-CZ" sz="1700" dirty="0" smtClean="0"/>
                        <a:t>DATUM VZNIKU:</a:t>
                      </a:r>
                      <a:r>
                        <a:rPr lang="cs-CZ" sz="1700" baseline="0" dirty="0" smtClean="0"/>
                        <a:t> březen 2</a:t>
                      </a:r>
                      <a:r>
                        <a:rPr lang="cs-CZ" sz="1700" dirty="0" smtClean="0"/>
                        <a:t>014</a:t>
                      </a:r>
                      <a:endParaRPr lang="cs-CZ" sz="1700" b="0" dirty="0">
                        <a:solidFill>
                          <a:schemeClr val="accent2">
                            <a:lumMod val="75000"/>
                          </a:schemeClr>
                        </a:solidFill>
                      </a:endParaRPr>
                    </a:p>
                  </a:txBody>
                  <a:tcPr marL="81534" marR="81534" marT="40767" marB="40767"/>
                </a:tc>
              </a:tr>
              <a:tr h="339010">
                <a:tc>
                  <a:txBody>
                    <a:bodyPr/>
                    <a:lstStyle/>
                    <a:p>
                      <a:r>
                        <a:rPr lang="cs-CZ" sz="1700" dirty="0" smtClean="0"/>
                        <a:t>AUTOR: Mgr. Jiří </a:t>
                      </a:r>
                      <a:r>
                        <a:rPr lang="cs-CZ" sz="1700" dirty="0" err="1" smtClean="0"/>
                        <a:t>Willner</a:t>
                      </a:r>
                      <a:endParaRPr lang="cs-CZ" sz="1700" b="0" dirty="0">
                        <a:solidFill>
                          <a:schemeClr val="accent2">
                            <a:lumMod val="75000"/>
                          </a:schemeClr>
                        </a:solidFill>
                      </a:endParaRPr>
                    </a:p>
                  </a:txBody>
                  <a:tcPr marL="81534" marR="81534" marT="40767" marB="40767"/>
                </a:tc>
              </a:tr>
            </a:tbl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Hlavní nabídka</a:t>
            </a:r>
            <a:endParaRPr lang="cs-CZ" dirty="0"/>
          </a:p>
        </p:txBody>
      </p:sp>
      <p:sp>
        <p:nvSpPr>
          <p:cNvPr id="4" name="Obdélník 3">
            <a:hlinkClick r:id="rId2" action="ppaction://hlinksldjump" highlightClick="1"/>
          </p:cNvPr>
          <p:cNvSpPr/>
          <p:nvPr/>
        </p:nvSpPr>
        <p:spPr>
          <a:xfrm>
            <a:off x="3643306" y="1928802"/>
            <a:ext cx="1857388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smtClean="0"/>
              <a:t>ÚVOD</a:t>
            </a:r>
            <a:endParaRPr lang="cs-CZ" sz="2000" b="1" dirty="0"/>
          </a:p>
        </p:txBody>
      </p:sp>
      <p:sp>
        <p:nvSpPr>
          <p:cNvPr id="5" name="Obdélník 4">
            <a:hlinkClick r:id="rId3" action="ppaction://hlinksldjump" highlightClick="1"/>
          </p:cNvPr>
          <p:cNvSpPr/>
          <p:nvPr/>
        </p:nvSpPr>
        <p:spPr>
          <a:xfrm>
            <a:off x="3643306" y="3000372"/>
            <a:ext cx="1857388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smtClean="0"/>
              <a:t>KREVNÍ DOPING</a:t>
            </a:r>
            <a:endParaRPr lang="cs-CZ" sz="2000" b="1" dirty="0"/>
          </a:p>
        </p:txBody>
      </p:sp>
      <p:sp>
        <p:nvSpPr>
          <p:cNvPr id="9" name="Obdélník 8">
            <a:hlinkClick r:id="rId4" action="ppaction://hlinksldjump" highlightClick="1"/>
          </p:cNvPr>
          <p:cNvSpPr/>
          <p:nvPr/>
        </p:nvSpPr>
        <p:spPr>
          <a:xfrm>
            <a:off x="3643306" y="4086236"/>
            <a:ext cx="1857388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smtClean="0"/>
              <a:t>OTÁZKY K PŘEZKOUŠENÍ</a:t>
            </a:r>
            <a:endParaRPr lang="cs-CZ" sz="2000" b="1" dirty="0"/>
          </a:p>
        </p:txBody>
      </p:sp>
      <p:sp>
        <p:nvSpPr>
          <p:cNvPr id="10" name="Obdélník 9">
            <a:hlinkClick r:id="rId5" action="ppaction://hlinksldjump" highlightClick="1"/>
          </p:cNvPr>
          <p:cNvSpPr/>
          <p:nvPr/>
        </p:nvSpPr>
        <p:spPr>
          <a:xfrm>
            <a:off x="5643570" y="3014666"/>
            <a:ext cx="1857388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smtClean="0"/>
              <a:t>FARMAKO-LOGICKÉ PROSTŘEDKY</a:t>
            </a:r>
            <a:endParaRPr lang="cs-CZ" sz="2000" b="1" dirty="0"/>
          </a:p>
        </p:txBody>
      </p:sp>
      <p:sp>
        <p:nvSpPr>
          <p:cNvPr id="7" name="Obdélník 6">
            <a:hlinkClick r:id="rId6" action="ppaction://hlinksldjump" highlightClick="1"/>
          </p:cNvPr>
          <p:cNvSpPr/>
          <p:nvPr/>
        </p:nvSpPr>
        <p:spPr>
          <a:xfrm>
            <a:off x="1643042" y="3000372"/>
            <a:ext cx="1857388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smtClean="0"/>
              <a:t>DOPINGOVÉ LÁTKY</a:t>
            </a:r>
            <a:endParaRPr lang="cs-CZ" sz="20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457200" y="1500174"/>
            <a:ext cx="8229600" cy="4572032"/>
          </a:xfrm>
        </p:spPr>
        <p:txBody>
          <a:bodyPr>
            <a:noAutofit/>
          </a:bodyPr>
          <a:lstStyle/>
          <a:p>
            <a:pPr lvl="0"/>
            <a:r>
              <a:rPr lang="cs-CZ" sz="2000" dirty="0" smtClean="0"/>
              <a:t>Za </a:t>
            </a:r>
            <a:r>
              <a:rPr lang="cs-CZ" sz="2000" dirty="0" smtClean="0"/>
              <a:t>doping </a:t>
            </a:r>
            <a:r>
              <a:rPr lang="cs-CZ" sz="2000" dirty="0" smtClean="0"/>
              <a:t>můžeme považovat látku s cílem zvýšit výkonnost organismu nepřirozeným způsobem i za cenu nebezpečí trvalého poškození organismu. </a:t>
            </a:r>
          </a:p>
          <a:p>
            <a:pPr lvl="0"/>
            <a:r>
              <a:rPr lang="cs-CZ" sz="2000" b="1" dirty="0" smtClean="0"/>
              <a:t>Aspekty dopingu:</a:t>
            </a:r>
          </a:p>
          <a:p>
            <a:pPr lvl="1"/>
            <a:r>
              <a:rPr lang="cs-CZ" sz="2000" b="1" dirty="0" smtClean="0"/>
              <a:t>Etické hledisko </a:t>
            </a:r>
            <a:r>
              <a:rPr lang="cs-CZ" sz="2000" dirty="0" smtClean="0"/>
              <a:t>má zabránit zvýhodnění jedněch sportovců před druhými.</a:t>
            </a:r>
          </a:p>
          <a:p>
            <a:pPr lvl="1"/>
            <a:r>
              <a:rPr lang="cs-CZ" sz="2000" b="1" dirty="0" smtClean="0"/>
              <a:t>Zdravotní důvody</a:t>
            </a:r>
            <a:r>
              <a:rPr lang="cs-CZ" sz="2000" dirty="0" smtClean="0"/>
              <a:t> jsou dány tím, že si sportovec ve snaze po co nejlepším výkonu může poškodit zdraví.</a:t>
            </a:r>
          </a:p>
          <a:p>
            <a:r>
              <a:rPr lang="cs-CZ" sz="2000" dirty="0" smtClean="0"/>
              <a:t>Seznam látek, které se považují za </a:t>
            </a:r>
            <a:r>
              <a:rPr lang="cs-CZ" sz="2000" dirty="0" smtClean="0"/>
              <a:t>doping, </a:t>
            </a:r>
            <a:r>
              <a:rPr lang="cs-CZ" sz="2000" dirty="0" smtClean="0"/>
              <a:t>není dosud vyčerpán. </a:t>
            </a:r>
          </a:p>
          <a:p>
            <a:r>
              <a:rPr lang="cs-CZ" sz="2000" dirty="0" smtClean="0"/>
              <a:t>O tom, které látky nebo metody jsou považovány za doping, rozhoduje Lékařská komise Mezinárodního olympijského výboru. </a:t>
            </a:r>
          </a:p>
          <a:p>
            <a:pPr lvl="0"/>
            <a:endParaRPr lang="cs-CZ" sz="2000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Co to je doping?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457200" y="2928934"/>
            <a:ext cx="8229600" cy="2733490"/>
          </a:xfrm>
        </p:spPr>
        <p:txBody>
          <a:bodyPr>
            <a:normAutofit/>
          </a:bodyPr>
          <a:lstStyle/>
          <a:p>
            <a:r>
              <a:rPr lang="cs-CZ" sz="2000" dirty="0" smtClean="0"/>
              <a:t>Probíhá na celosvětové úrovni spoluprací vládních i nevládních organizací. </a:t>
            </a:r>
          </a:p>
          <a:p>
            <a:pPr lvl="0"/>
            <a:r>
              <a:rPr lang="cs-CZ" sz="2000" dirty="0" smtClean="0"/>
              <a:t>Na vládní úrovni je boj proti dopingu organizován centrálně pouze v Evropě prostřednictvím Sportovního výboru a jeho komise pro kontrolu dopingu Rady Evropy. </a:t>
            </a:r>
          </a:p>
          <a:p>
            <a:pPr lvl="0"/>
            <a:r>
              <a:rPr lang="cs-CZ" sz="2000" dirty="0" smtClean="0"/>
              <a:t>Pro boj s dopingem jsou vytvářeny laboratoře, např. v Praze.</a:t>
            </a:r>
          </a:p>
          <a:p>
            <a:pPr lvl="0"/>
            <a:r>
              <a:rPr lang="cs-CZ" sz="2000" dirty="0" smtClean="0"/>
              <a:t>Základním dokumentem boje proti dopingu je Mezinárodní olympijská charta proti dopingu vyhlášená MOV v říjnu 1988.</a:t>
            </a:r>
          </a:p>
          <a:p>
            <a:endParaRPr lang="cs-CZ" sz="2000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Program boje proti dopingu</a:t>
            </a:r>
            <a:endParaRPr lang="cs-CZ" dirty="0"/>
          </a:p>
        </p:txBody>
      </p:sp>
      <p:sp>
        <p:nvSpPr>
          <p:cNvPr id="4" name="Obdélník 3">
            <a:hlinkClick r:id="rId2" action="ppaction://hlinksldjump" highlightClick="1"/>
          </p:cNvPr>
          <p:cNvSpPr/>
          <p:nvPr/>
        </p:nvSpPr>
        <p:spPr>
          <a:xfrm>
            <a:off x="7929586" y="5643578"/>
            <a:ext cx="914400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smtClean="0"/>
              <a:t>Zpět</a:t>
            </a:r>
            <a:endParaRPr lang="cs-CZ" sz="2000" b="1" dirty="0"/>
          </a:p>
        </p:txBody>
      </p:sp>
      <p:pic>
        <p:nvPicPr>
          <p:cNvPr id="5" name="Obrázek 4" descr="Olympic_rings_with_transparent_rims.svg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51440" y="1255952"/>
            <a:ext cx="3286148" cy="1591728"/>
          </a:xfrm>
          <a:prstGeom prst="rect">
            <a:avLst/>
          </a:prstGeom>
        </p:spPr>
      </p:pic>
      <p:pic>
        <p:nvPicPr>
          <p:cNvPr id="6" name="Obrázek 5" descr="WADA_logo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037918" y="1276043"/>
            <a:ext cx="2891800" cy="1581453"/>
          </a:xfrm>
          <a:prstGeom prst="rect">
            <a:avLst/>
          </a:prstGeom>
        </p:spPr>
      </p:pic>
      <p:pic>
        <p:nvPicPr>
          <p:cNvPr id="7" name="Obrázek 6" descr="Flag_of_Europe.svg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3609026" y="1276044"/>
            <a:ext cx="2361144" cy="157163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457200" y="3643314"/>
            <a:ext cx="8229600" cy="2519176"/>
          </a:xfrm>
        </p:spPr>
        <p:txBody>
          <a:bodyPr>
            <a:normAutofit lnSpcReduction="10000"/>
          </a:bodyPr>
          <a:lstStyle/>
          <a:p>
            <a:pPr lvl="0"/>
            <a:r>
              <a:rPr lang="cs-CZ" sz="2000" dirty="0" err="1" smtClean="0"/>
              <a:t>Stimulancia</a:t>
            </a:r>
            <a:r>
              <a:rPr lang="cs-CZ" sz="2000" dirty="0" smtClean="0"/>
              <a:t> – amfetamin, kofein, kokain</a:t>
            </a:r>
          </a:p>
          <a:p>
            <a:pPr lvl="0"/>
            <a:r>
              <a:rPr lang="cs-CZ" sz="2000" dirty="0" smtClean="0"/>
              <a:t>Narkotická analgetika – kodein, heroin, morfin</a:t>
            </a:r>
          </a:p>
          <a:p>
            <a:pPr lvl="0"/>
            <a:r>
              <a:rPr lang="cs-CZ" sz="2000" dirty="0" smtClean="0"/>
              <a:t>Anabolické steroidy – </a:t>
            </a:r>
            <a:r>
              <a:rPr lang="cs-CZ" sz="2000" dirty="0" err="1" smtClean="0"/>
              <a:t>nandrolon</a:t>
            </a:r>
            <a:r>
              <a:rPr lang="cs-CZ" sz="2000" dirty="0" smtClean="0"/>
              <a:t>, </a:t>
            </a:r>
            <a:r>
              <a:rPr lang="cs-CZ" sz="2000" dirty="0" err="1" smtClean="0"/>
              <a:t>stanazol</a:t>
            </a:r>
            <a:r>
              <a:rPr lang="cs-CZ" sz="2000" dirty="0" smtClean="0"/>
              <a:t>, testosteron</a:t>
            </a:r>
          </a:p>
          <a:p>
            <a:pPr lvl="0"/>
            <a:r>
              <a:rPr lang="cs-CZ" sz="2000" dirty="0" smtClean="0"/>
              <a:t>Beta-</a:t>
            </a:r>
            <a:r>
              <a:rPr lang="cs-CZ" sz="2000" dirty="0" err="1" smtClean="0"/>
              <a:t>blokátory</a:t>
            </a:r>
            <a:r>
              <a:rPr lang="cs-CZ" sz="2000" dirty="0" smtClean="0"/>
              <a:t> – </a:t>
            </a:r>
            <a:r>
              <a:rPr lang="cs-CZ" sz="2000" dirty="0" err="1" smtClean="0"/>
              <a:t>propranol</a:t>
            </a:r>
            <a:r>
              <a:rPr lang="cs-CZ" sz="2000" dirty="0" smtClean="0"/>
              <a:t> </a:t>
            </a:r>
          </a:p>
          <a:p>
            <a:pPr lvl="0"/>
            <a:r>
              <a:rPr lang="cs-CZ" sz="2000" dirty="0" smtClean="0"/>
              <a:t>Diuretika – </a:t>
            </a:r>
            <a:r>
              <a:rPr lang="cs-CZ" sz="2000" dirty="0" err="1" smtClean="0"/>
              <a:t>furosemid</a:t>
            </a:r>
            <a:r>
              <a:rPr lang="cs-CZ" sz="2000" dirty="0" smtClean="0"/>
              <a:t> </a:t>
            </a:r>
          </a:p>
          <a:p>
            <a:pPr lvl="0"/>
            <a:r>
              <a:rPr lang="cs-CZ" sz="2000" dirty="0" smtClean="0"/>
              <a:t>Alkohol</a:t>
            </a:r>
          </a:p>
          <a:p>
            <a:pPr lvl="0"/>
            <a:r>
              <a:rPr lang="cs-CZ" sz="2000" dirty="0" smtClean="0"/>
              <a:t>Skupina krevního dopinku</a:t>
            </a:r>
          </a:p>
          <a:p>
            <a:endParaRPr lang="cs-CZ" sz="2000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Dělení dopingových látek</a:t>
            </a:r>
            <a:endParaRPr lang="cs-CZ" dirty="0"/>
          </a:p>
        </p:txBody>
      </p:sp>
      <p:sp>
        <p:nvSpPr>
          <p:cNvPr id="4" name="Obdélník 3">
            <a:hlinkClick r:id="rId2" action="ppaction://hlinksldjump" highlightClick="1"/>
          </p:cNvPr>
          <p:cNvSpPr/>
          <p:nvPr/>
        </p:nvSpPr>
        <p:spPr>
          <a:xfrm>
            <a:off x="7929586" y="5643578"/>
            <a:ext cx="914400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smtClean="0"/>
              <a:t>Zpět</a:t>
            </a:r>
            <a:endParaRPr lang="cs-CZ" sz="2000" b="1" dirty="0"/>
          </a:p>
        </p:txBody>
      </p:sp>
      <p:pic>
        <p:nvPicPr>
          <p:cNvPr id="5" name="Obrázek 4" descr="Cocaine_hydrochloride_CII_for_medicinal_use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85746" y="1285860"/>
            <a:ext cx="1300172" cy="2286016"/>
          </a:xfrm>
          <a:prstGeom prst="rect">
            <a:avLst/>
          </a:prstGeom>
        </p:spPr>
      </p:pic>
      <p:pic>
        <p:nvPicPr>
          <p:cNvPr id="6" name="Obrázek 5" descr="Bayer_Heroin_bottle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943082" y="1285860"/>
            <a:ext cx="1557348" cy="2286016"/>
          </a:xfrm>
          <a:prstGeom prst="rect">
            <a:avLst/>
          </a:prstGeom>
        </p:spPr>
      </p:pic>
      <p:pic>
        <p:nvPicPr>
          <p:cNvPr id="7" name="Obrázek 6" descr="Nandrolon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3643306" y="1285860"/>
            <a:ext cx="1571636" cy="2279110"/>
          </a:xfrm>
          <a:prstGeom prst="rect">
            <a:avLst/>
          </a:prstGeom>
        </p:spPr>
      </p:pic>
      <p:pic>
        <p:nvPicPr>
          <p:cNvPr id="8" name="Obrázek 7" descr="Propranolol_80mg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4643438" y="4786322"/>
            <a:ext cx="2547553" cy="1512610"/>
          </a:xfrm>
          <a:prstGeom prst="rect">
            <a:avLst/>
          </a:prstGeom>
        </p:spPr>
      </p:pic>
      <p:pic>
        <p:nvPicPr>
          <p:cNvPr id="9" name="Obrázek 8" descr="Bloodbags.jp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5357818" y="1285860"/>
            <a:ext cx="3371084" cy="228601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457200" y="3286124"/>
            <a:ext cx="8229600" cy="2928958"/>
          </a:xfrm>
        </p:spPr>
        <p:txBody>
          <a:bodyPr>
            <a:normAutofit/>
          </a:bodyPr>
          <a:lstStyle/>
          <a:p>
            <a:pPr lvl="0"/>
            <a:r>
              <a:rPr lang="cs-CZ" sz="1800" dirty="0" smtClean="0"/>
              <a:t>U vytrvalostně trénovaných jedinců slouží ke zlepšení jejich aerobního výkonu.</a:t>
            </a:r>
          </a:p>
          <a:p>
            <a:pPr lvl="0"/>
            <a:r>
              <a:rPr lang="cs-CZ" sz="1800" dirty="0" smtClean="0"/>
              <a:t>Dochází ke zvýšení transportní kapacity krve pro O</a:t>
            </a:r>
            <a:r>
              <a:rPr lang="cs-CZ" sz="1800" baseline="-25000" dirty="0" smtClean="0"/>
              <a:t>2</a:t>
            </a:r>
            <a:r>
              <a:rPr lang="cs-CZ" sz="1800" dirty="0" smtClean="0"/>
              <a:t>.</a:t>
            </a:r>
          </a:p>
          <a:p>
            <a:pPr lvl="0"/>
            <a:r>
              <a:rPr lang="cs-CZ" sz="1800" dirty="0" smtClean="0"/>
              <a:t>Výhodou je redukce acidózy způsobené akumulací kyseliny mléčné při maximálním zatížení. </a:t>
            </a:r>
          </a:p>
          <a:p>
            <a:pPr lvl="0"/>
            <a:r>
              <a:rPr lang="cs-CZ" sz="1800" dirty="0" smtClean="0"/>
              <a:t>Nevýhodou je zvýšení počtu krvinek a zvýšení viskozity krve.</a:t>
            </a:r>
          </a:p>
          <a:p>
            <a:pPr lvl="0"/>
            <a:r>
              <a:rPr lang="cs-CZ" sz="1800" dirty="0" smtClean="0"/>
              <a:t>Výkon by měl následovat nejméně 2 hodiny po infůzi. Do 2 dnů dochází k normalizaci krevního objemu. Pozitivní výsledky        mohou být při zatížení organismu do 7 dnů od infůze. </a:t>
            </a:r>
          </a:p>
          <a:p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Krevní doping</a:t>
            </a:r>
            <a:endParaRPr lang="cs-CZ" dirty="0"/>
          </a:p>
        </p:txBody>
      </p:sp>
      <p:sp>
        <p:nvSpPr>
          <p:cNvPr id="4" name="Obdélník 3">
            <a:hlinkClick r:id="rId2" action="ppaction://hlinksldjump" highlightClick="1"/>
          </p:cNvPr>
          <p:cNvSpPr/>
          <p:nvPr/>
        </p:nvSpPr>
        <p:spPr>
          <a:xfrm>
            <a:off x="7929586" y="5643578"/>
            <a:ext cx="914400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smtClean="0"/>
              <a:t>Zpět</a:t>
            </a:r>
            <a:endParaRPr lang="cs-CZ" sz="2000" b="1" dirty="0"/>
          </a:p>
        </p:txBody>
      </p:sp>
      <p:pic>
        <p:nvPicPr>
          <p:cNvPr id="5" name="Obrázek 4" descr="Bloodbags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571604" y="1285860"/>
            <a:ext cx="2844351" cy="1928826"/>
          </a:xfrm>
          <a:prstGeom prst="rect">
            <a:avLst/>
          </a:prstGeom>
        </p:spPr>
      </p:pic>
      <p:pic>
        <p:nvPicPr>
          <p:cNvPr id="6" name="Obrázek 5" descr="Lance_Armstrong_2005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714876" y="1285861"/>
            <a:ext cx="2571767" cy="192882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457200" y="3357562"/>
            <a:ext cx="8229600" cy="2786082"/>
          </a:xfrm>
        </p:spPr>
        <p:txBody>
          <a:bodyPr>
            <a:noAutofit/>
          </a:bodyPr>
          <a:lstStyle/>
          <a:p>
            <a:pPr lvl="0"/>
            <a:r>
              <a:rPr lang="cs-CZ" sz="2000" dirty="0" smtClean="0"/>
              <a:t>Velmi často se používají tzv. </a:t>
            </a:r>
            <a:r>
              <a:rPr lang="cs-CZ" sz="2000" dirty="0" err="1" smtClean="0"/>
              <a:t>stimulacia</a:t>
            </a:r>
            <a:r>
              <a:rPr lang="cs-CZ" sz="2000" dirty="0" smtClean="0"/>
              <a:t> (drogy kokain, efedrin apod.). </a:t>
            </a:r>
          </a:p>
          <a:p>
            <a:pPr lvl="0"/>
            <a:r>
              <a:rPr lang="cs-CZ" sz="2000" dirty="0" smtClean="0"/>
              <a:t>Sportovci věří, že jejich pomocí oddálí nástup únavy a zvýší svalovou sílu. </a:t>
            </a:r>
          </a:p>
          <a:p>
            <a:pPr lvl="0"/>
            <a:r>
              <a:rPr lang="cs-CZ" sz="2000" dirty="0" smtClean="0"/>
              <a:t>Velmi podobnou strukturu mají látky vyrobené uměle jako např. amfetamin, resp. </a:t>
            </a:r>
            <a:r>
              <a:rPr lang="cs-CZ" sz="2000" dirty="0" err="1" smtClean="0"/>
              <a:t>methamamfetamin</a:t>
            </a:r>
            <a:r>
              <a:rPr lang="cs-CZ" sz="2000" dirty="0" smtClean="0"/>
              <a:t>.</a:t>
            </a:r>
          </a:p>
          <a:p>
            <a:pPr lvl="0"/>
            <a:r>
              <a:rPr lang="cs-CZ" sz="2000" dirty="0" smtClean="0"/>
              <a:t>Doba působení po orální aplikaci se pohybuje okolo 2-3 hod, injekčně za 30 min. </a:t>
            </a: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Farmakologické prostředky</a:t>
            </a:r>
            <a:endParaRPr lang="cs-CZ" dirty="0"/>
          </a:p>
        </p:txBody>
      </p:sp>
      <p:pic>
        <p:nvPicPr>
          <p:cNvPr id="4" name="Obrázek 3" descr="Cocaine_hydrochloride_CII_for_medicinal_use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28596" y="1204914"/>
            <a:ext cx="1183689" cy="2081210"/>
          </a:xfrm>
          <a:prstGeom prst="rect">
            <a:avLst/>
          </a:prstGeom>
        </p:spPr>
      </p:pic>
      <p:pic>
        <p:nvPicPr>
          <p:cNvPr id="5" name="Obrázek 4" descr="Injection_Syringe_0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714480" y="1210921"/>
            <a:ext cx="1500198" cy="2075203"/>
          </a:xfrm>
          <a:prstGeom prst="rect">
            <a:avLst/>
          </a:prstGeom>
        </p:spPr>
      </p:pic>
      <p:pic>
        <p:nvPicPr>
          <p:cNvPr id="6" name="Obrázek 5" descr="FlattenedRoundPills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309929" y="1214422"/>
            <a:ext cx="2762269" cy="2071702"/>
          </a:xfrm>
          <a:prstGeom prst="rect">
            <a:avLst/>
          </a:prstGeom>
        </p:spPr>
      </p:pic>
      <p:pic>
        <p:nvPicPr>
          <p:cNvPr id="8" name="Obrázek 7" descr="Lance_Armstrong_MidiLibre_2002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6172223" y="1214422"/>
            <a:ext cx="2516237" cy="207170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485804" y="1571612"/>
            <a:ext cx="8229600" cy="4214842"/>
          </a:xfrm>
        </p:spPr>
        <p:txBody>
          <a:bodyPr>
            <a:noAutofit/>
          </a:bodyPr>
          <a:lstStyle/>
          <a:p>
            <a:pPr lvl="0">
              <a:buNone/>
            </a:pPr>
            <a:r>
              <a:rPr lang="cs-CZ" sz="2400" b="1" dirty="0" smtClean="0"/>
              <a:t>Amfetamin</a:t>
            </a:r>
          </a:p>
          <a:p>
            <a:pPr lvl="0"/>
            <a:r>
              <a:rPr lang="cs-CZ" sz="2400" dirty="0" smtClean="0"/>
              <a:t>Zvyšuje bdělost, vede k pocitu snížení únavy a způsobuje euforické stavy.</a:t>
            </a:r>
          </a:p>
          <a:p>
            <a:pPr lvl="0"/>
            <a:r>
              <a:rPr lang="cs-CZ" sz="2400" dirty="0" smtClean="0"/>
              <a:t>Zvyšuje krevní tlak, SF, stimuluje respiraci. </a:t>
            </a:r>
          </a:p>
          <a:p>
            <a:pPr lvl="0"/>
            <a:r>
              <a:rPr lang="cs-CZ" sz="2400" dirty="0" smtClean="0"/>
              <a:t>Zvyšuje rychlost a svalovou sílu.</a:t>
            </a:r>
          </a:p>
          <a:p>
            <a:pPr lvl="0"/>
            <a:r>
              <a:rPr lang="cs-CZ" sz="2400" dirty="0" smtClean="0"/>
              <a:t>Vysoká koncentrace drogy může způsobit nervosvalovou blokádu, desorientaci, zmatenost, halucinace a úzkost.</a:t>
            </a:r>
          </a:p>
          <a:p>
            <a:pPr lvl="0"/>
            <a:r>
              <a:rPr lang="cs-CZ" sz="2400" dirty="0" smtClean="0"/>
              <a:t>Opakovaná dávka vede ke vzniku tolerance a závislosti.    </a:t>
            </a:r>
            <a:endParaRPr lang="cs-CZ" sz="2400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Psychomotorická farmaka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500034" y="1500174"/>
            <a:ext cx="8229600" cy="4429156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cs-CZ" sz="2400" b="1" dirty="0" smtClean="0"/>
              <a:t>Efedrin</a:t>
            </a:r>
          </a:p>
          <a:p>
            <a:pPr lvl="0"/>
            <a:r>
              <a:rPr lang="cs-CZ" sz="2400" dirty="0" smtClean="0"/>
              <a:t>Stimuluje CNS, funkci srdce a svalů, indikuje diurézu, zvyšují frekvenci i hloubku dechu, ovlivňují funkci nadledvinek.</a:t>
            </a:r>
          </a:p>
          <a:p>
            <a:pPr lvl="0"/>
            <a:r>
              <a:rPr lang="cs-CZ" sz="2400" dirty="0" smtClean="0"/>
              <a:t>Látka působí stimulačně na vylučování adrenalinu do krve.</a:t>
            </a:r>
          </a:p>
          <a:p>
            <a:pPr lvl="0"/>
            <a:r>
              <a:rPr lang="cs-CZ" sz="2400" dirty="0" smtClean="0"/>
              <a:t>Negativně působí na trávicí systém, vedou ke vzniku srdečních </a:t>
            </a:r>
            <a:r>
              <a:rPr lang="cs-CZ" sz="2400" dirty="0" smtClean="0"/>
              <a:t>arytmie</a:t>
            </a:r>
            <a:r>
              <a:rPr lang="cs-CZ" sz="2400" dirty="0" smtClean="0"/>
              <a:t>, třesu, agresivity apod.</a:t>
            </a:r>
          </a:p>
          <a:p>
            <a:pPr lvl="0"/>
            <a:r>
              <a:rPr lang="cs-CZ" sz="2400" dirty="0" smtClean="0"/>
              <a:t>Velké dávky vyvolávají nespavost, bolesti hlavy, tachykardii, diurézu apod.   </a:t>
            </a:r>
          </a:p>
          <a:p>
            <a:pPr>
              <a:buNone/>
            </a:pPr>
            <a:endParaRPr lang="cs-CZ" sz="2000" b="1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Sympatomimetické aminy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457200" y="1500174"/>
            <a:ext cx="8229600" cy="4233688"/>
          </a:xfrm>
        </p:spPr>
        <p:txBody>
          <a:bodyPr>
            <a:normAutofit/>
          </a:bodyPr>
          <a:lstStyle/>
          <a:p>
            <a:pPr lvl="0">
              <a:buNone/>
            </a:pPr>
            <a:r>
              <a:rPr lang="cs-CZ" sz="2400" b="1" dirty="0" smtClean="0"/>
              <a:t>Strychnin</a:t>
            </a:r>
          </a:p>
          <a:p>
            <a:pPr lvl="0"/>
            <a:r>
              <a:rPr lang="cs-CZ" sz="2400" dirty="0" smtClean="0"/>
              <a:t>Používá se k zvýšení výkonnosti, urychluje procesy látkové výměny.</a:t>
            </a:r>
          </a:p>
          <a:p>
            <a:pPr lvl="0"/>
            <a:r>
              <a:rPr lang="cs-CZ" sz="2400" dirty="0" smtClean="0"/>
              <a:t>V menších dávkách zbystřují smysly. </a:t>
            </a:r>
          </a:p>
          <a:p>
            <a:pPr lvl="0"/>
            <a:r>
              <a:rPr lang="cs-CZ" sz="2400" dirty="0" smtClean="0"/>
              <a:t>Ve větších dávkách se však dostavují závratě, křeče, úzkost, svalový tonus je zvýšeny.</a:t>
            </a:r>
          </a:p>
          <a:p>
            <a:pPr lvl="0"/>
            <a:r>
              <a:rPr lang="cs-CZ" sz="2400" dirty="0" smtClean="0"/>
              <a:t>Opakované používání poškozuje organismus.</a:t>
            </a: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/>
              <a:t>Stimulancia</a:t>
            </a:r>
            <a:r>
              <a:rPr lang="cs-CZ" dirty="0" smtClean="0"/>
              <a:t> CNS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457200" y="1357298"/>
            <a:ext cx="8229600" cy="4786346"/>
          </a:xfrm>
        </p:spPr>
        <p:txBody>
          <a:bodyPr>
            <a:normAutofit fontScale="92500" lnSpcReduction="10000"/>
          </a:bodyPr>
          <a:lstStyle/>
          <a:p>
            <a:pPr lvl="0">
              <a:buNone/>
            </a:pPr>
            <a:r>
              <a:rPr lang="cs-CZ" sz="2600" b="1" dirty="0" smtClean="0"/>
              <a:t>Analgetika - kodein, heroin, morfin</a:t>
            </a:r>
          </a:p>
          <a:p>
            <a:pPr lvl="0"/>
            <a:r>
              <a:rPr lang="cs-CZ" sz="2600" dirty="0" smtClean="0"/>
              <a:t>Mají narkotické účinky a používají se na snížení psychického ohlasu na bolest působením na CNS. </a:t>
            </a:r>
          </a:p>
          <a:p>
            <a:pPr lvl="0"/>
            <a:r>
              <a:rPr lang="cs-CZ" sz="2600" dirty="0" smtClean="0"/>
              <a:t>Vzniká závislost a tolerance. </a:t>
            </a:r>
          </a:p>
          <a:p>
            <a:pPr lvl="0">
              <a:buNone/>
            </a:pPr>
            <a:r>
              <a:rPr lang="cs-CZ" sz="2600" b="1" dirty="0" smtClean="0"/>
              <a:t>Diuretika - </a:t>
            </a:r>
            <a:r>
              <a:rPr lang="cs-CZ" sz="2600" b="1" dirty="0" err="1" smtClean="0"/>
              <a:t>furosemid</a:t>
            </a:r>
            <a:endParaRPr lang="cs-CZ" sz="2600" b="1" dirty="0" smtClean="0"/>
          </a:p>
          <a:p>
            <a:pPr lvl="0"/>
            <a:r>
              <a:rPr lang="cs-CZ" sz="2600" dirty="0" smtClean="0"/>
              <a:t>Usnadňují vylučování moči, zvyšuje se vylučování iontů Na</a:t>
            </a:r>
            <a:r>
              <a:rPr lang="cs-CZ" sz="2600" baseline="30000" dirty="0" smtClean="0"/>
              <a:t>+</a:t>
            </a:r>
            <a:r>
              <a:rPr lang="cs-CZ" sz="2600" dirty="0" smtClean="0"/>
              <a:t>, Cl</a:t>
            </a:r>
            <a:r>
              <a:rPr lang="cs-CZ" sz="2600" baseline="30000" dirty="0" smtClean="0"/>
              <a:t>-</a:t>
            </a:r>
            <a:r>
              <a:rPr lang="cs-CZ" sz="2600" dirty="0" smtClean="0"/>
              <a:t> a vody</a:t>
            </a:r>
          </a:p>
          <a:p>
            <a:pPr lvl="0"/>
            <a:r>
              <a:rPr lang="cs-CZ" sz="2600" dirty="0" smtClean="0"/>
              <a:t>Snižují objem cirkulující krve.</a:t>
            </a:r>
          </a:p>
          <a:p>
            <a:pPr lvl="0"/>
            <a:r>
              <a:rPr lang="cs-CZ" sz="2600" dirty="0" smtClean="0"/>
              <a:t>Používají se k redukci váhy a koncentraci zakázaných látek. </a:t>
            </a:r>
          </a:p>
          <a:p>
            <a:pPr lvl="0"/>
            <a:r>
              <a:rPr lang="cs-CZ" sz="2600" dirty="0" smtClean="0"/>
              <a:t>Při užívání dochází k snížení aerobní kapacity, poklesu VO</a:t>
            </a:r>
            <a:r>
              <a:rPr lang="cs-CZ" sz="2600" baseline="-25000" dirty="0" smtClean="0"/>
              <a:t>2</a:t>
            </a:r>
            <a:r>
              <a:rPr lang="cs-CZ" sz="2600" dirty="0" smtClean="0"/>
              <a:t>max, klesá schopnost vyvíjet maximální silovou tenzi.</a:t>
            </a:r>
          </a:p>
          <a:p>
            <a:endParaRPr lang="cs-CZ" sz="2000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Analgetika a diuretika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457200" y="1500174"/>
            <a:ext cx="8229600" cy="4286280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cs-CZ" sz="2400" b="1" dirty="0" err="1" smtClean="0"/>
              <a:t>Propranol</a:t>
            </a:r>
            <a:r>
              <a:rPr lang="cs-CZ" sz="2400" b="1" dirty="0" smtClean="0"/>
              <a:t> </a:t>
            </a:r>
          </a:p>
          <a:p>
            <a:pPr lvl="0"/>
            <a:r>
              <a:rPr lang="cs-CZ" sz="2400" dirty="0" smtClean="0"/>
              <a:t>Patří k látkám používaným za účelem zvýšení výkonnosti.</a:t>
            </a:r>
          </a:p>
          <a:p>
            <a:pPr lvl="0"/>
            <a:r>
              <a:rPr lang="cs-CZ" sz="2400" dirty="0" smtClean="0"/>
              <a:t>Tyto látky snižují SF a inhibují sympatiku.</a:t>
            </a:r>
          </a:p>
          <a:p>
            <a:pPr lvl="0"/>
            <a:r>
              <a:rPr lang="cs-CZ" sz="2400" dirty="0" smtClean="0"/>
              <a:t>Působí prakticky proti fyziologické reakci na zátěž.</a:t>
            </a:r>
          </a:p>
          <a:p>
            <a:pPr lvl="0"/>
            <a:r>
              <a:rPr lang="cs-CZ" sz="2400" dirty="0" smtClean="0"/>
              <a:t>Potlačují vliv adrenalinu.</a:t>
            </a:r>
          </a:p>
          <a:p>
            <a:endParaRPr lang="cs-CZ" sz="2000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Beta-</a:t>
            </a:r>
            <a:r>
              <a:rPr lang="cs-CZ" dirty="0" err="1" smtClean="0"/>
              <a:t>blokátory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lvl="0"/>
            <a:r>
              <a:rPr lang="cs-CZ" sz="2400" dirty="0" smtClean="0"/>
              <a:t>Podávání anabolik vyvolává vzrůst tělesné hmotnosti.</a:t>
            </a:r>
          </a:p>
          <a:p>
            <a:pPr lvl="1"/>
            <a:r>
              <a:rPr lang="cs-CZ" sz="2400" dirty="0" smtClean="0"/>
              <a:t>Ve svalech dochází k hypertrofii svalových vláken.</a:t>
            </a:r>
          </a:p>
          <a:p>
            <a:pPr lvl="1"/>
            <a:r>
              <a:rPr lang="cs-CZ" sz="2400" dirty="0" smtClean="0"/>
              <a:t>Lépe se hojí rány a zlomeniny, je příznivě ovlivněna tvorba protilátek. </a:t>
            </a:r>
          </a:p>
          <a:p>
            <a:pPr lvl="1"/>
            <a:r>
              <a:rPr lang="cs-CZ" sz="2400" dirty="0" smtClean="0"/>
              <a:t>Zvyšuje se chuť k jídlu.</a:t>
            </a:r>
          </a:p>
          <a:p>
            <a:pPr lvl="1"/>
            <a:r>
              <a:rPr lang="cs-CZ" sz="2400" dirty="0" smtClean="0"/>
              <a:t>Stoupá bojovnost a agresivita. </a:t>
            </a:r>
          </a:p>
          <a:p>
            <a:r>
              <a:rPr lang="cs-CZ" sz="2400" dirty="0" smtClean="0"/>
              <a:t>Výsledky jsou ovlivnitelné především výživou, tréninkovým procesem, trénovaností jedince, dále pohlavím a věkem.</a:t>
            </a: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Anabolika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z="2400" dirty="0" smtClean="0"/>
              <a:t>Anabolika mohou v závislosti na délce podávání, vážně poškozovat lidský organismus. </a:t>
            </a:r>
          </a:p>
          <a:p>
            <a:r>
              <a:rPr lang="cs-CZ" sz="2400" dirty="0" smtClean="0"/>
              <a:t>Infarkt myokardu, karcinom jater, útlum tvorby spermií.</a:t>
            </a:r>
          </a:p>
          <a:p>
            <a:r>
              <a:rPr lang="cs-CZ" sz="2400" dirty="0" smtClean="0"/>
              <a:t>U žen dochází:</a:t>
            </a:r>
          </a:p>
          <a:p>
            <a:pPr lvl="1"/>
            <a:r>
              <a:rPr lang="cs-CZ" sz="2400" dirty="0" smtClean="0"/>
              <a:t>k růstu vousů,</a:t>
            </a:r>
          </a:p>
          <a:p>
            <a:pPr lvl="1"/>
            <a:r>
              <a:rPr lang="cs-CZ" sz="2400" dirty="0" smtClean="0"/>
              <a:t>hrubne hlas,</a:t>
            </a:r>
          </a:p>
          <a:p>
            <a:pPr lvl="1"/>
            <a:r>
              <a:rPr lang="cs-CZ" sz="2400" dirty="0" smtClean="0"/>
              <a:t>dostavují se poruchy menstruačního cyklu,</a:t>
            </a:r>
          </a:p>
          <a:p>
            <a:pPr lvl="1"/>
            <a:r>
              <a:rPr lang="cs-CZ" sz="2400" dirty="0" smtClean="0"/>
              <a:t>v těhotenství poruchy vývoje plodu.</a:t>
            </a:r>
          </a:p>
          <a:p>
            <a:r>
              <a:rPr lang="cs-CZ" sz="2400" dirty="0" smtClean="0"/>
              <a:t>Je zvýšená agresivita.</a:t>
            </a:r>
          </a:p>
          <a:p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Anabolika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457200" y="1571612"/>
            <a:ext cx="8229600" cy="4572032"/>
          </a:xfrm>
        </p:spPr>
        <p:txBody>
          <a:bodyPr>
            <a:normAutofit/>
          </a:bodyPr>
          <a:lstStyle/>
          <a:p>
            <a:pPr lvl="0"/>
            <a:r>
              <a:rPr lang="cs-CZ" sz="2400" b="1" dirty="0" smtClean="0"/>
              <a:t>Erytropoetin</a:t>
            </a:r>
            <a:r>
              <a:rPr lang="cs-CZ" sz="2400" dirty="0" smtClean="0"/>
              <a:t> – stimuluje zrání červených krvinek.</a:t>
            </a:r>
          </a:p>
          <a:p>
            <a:pPr lvl="0"/>
            <a:r>
              <a:rPr lang="cs-CZ" sz="2400" b="1" dirty="0" smtClean="0"/>
              <a:t>Inzulin</a:t>
            </a:r>
            <a:r>
              <a:rPr lang="cs-CZ" sz="2400" dirty="0" smtClean="0"/>
              <a:t> – urychluje regeneraci svalového glykogenu.</a:t>
            </a:r>
          </a:p>
          <a:p>
            <a:pPr lvl="0"/>
            <a:r>
              <a:rPr lang="cs-CZ" sz="2400" b="1" dirty="0" smtClean="0"/>
              <a:t>Tyroxin</a:t>
            </a:r>
            <a:r>
              <a:rPr lang="cs-CZ" sz="2400" dirty="0" smtClean="0"/>
              <a:t> – stimuluje oxidativní metabolismus.</a:t>
            </a:r>
          </a:p>
          <a:p>
            <a:pPr lvl="0"/>
            <a:r>
              <a:rPr lang="cs-CZ" sz="2400" b="1" dirty="0" smtClean="0"/>
              <a:t>Růstový hormon </a:t>
            </a:r>
            <a:r>
              <a:rPr lang="cs-CZ" sz="2400" dirty="0" smtClean="0"/>
              <a:t>– STH</a:t>
            </a:r>
          </a:p>
          <a:p>
            <a:pPr lvl="1"/>
            <a:r>
              <a:rPr lang="cs-CZ" sz="2400" dirty="0" smtClean="0"/>
              <a:t>U dětí vede k získání hmotnosti.</a:t>
            </a:r>
          </a:p>
          <a:p>
            <a:pPr lvl="1"/>
            <a:r>
              <a:rPr lang="cs-CZ" sz="2400" dirty="0" smtClean="0"/>
              <a:t>U dospělých zvyšuje množství svalové hmoty a zvětšuje svalovou sílu.</a:t>
            </a:r>
          </a:p>
          <a:p>
            <a:pPr lvl="1"/>
            <a:r>
              <a:rPr lang="cs-CZ" sz="2400" dirty="0" smtClean="0"/>
              <a:t>Zvyšuje hladinu jaterního a svalového glykogenu, vede k poklesu tělesného tuku.</a:t>
            </a:r>
          </a:p>
          <a:p>
            <a:endParaRPr lang="cs-CZ" sz="2000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Hormony</a:t>
            </a:r>
            <a:endParaRPr lang="cs-CZ" dirty="0"/>
          </a:p>
        </p:txBody>
      </p:sp>
      <p:sp>
        <p:nvSpPr>
          <p:cNvPr id="4" name="Obdélník 3">
            <a:hlinkClick r:id="rId2" action="ppaction://hlinksldjump" highlightClick="1"/>
          </p:cNvPr>
          <p:cNvSpPr/>
          <p:nvPr/>
        </p:nvSpPr>
        <p:spPr>
          <a:xfrm>
            <a:off x="7929586" y="5643578"/>
            <a:ext cx="914400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smtClean="0"/>
              <a:t>Zpět</a:t>
            </a:r>
            <a:endParaRPr lang="cs-CZ" sz="2000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514350" indent="-514350">
              <a:buFont typeface="+mj-lt"/>
              <a:buAutoNum type="arabicPeriod"/>
            </a:pPr>
            <a:r>
              <a:rPr lang="cs-CZ" sz="2400" dirty="0" smtClean="0">
                <a:hlinkClick r:id="rId2" action="ppaction://hlinksldjump"/>
              </a:rPr>
              <a:t>Definuj stručně doping?</a:t>
            </a:r>
            <a:endParaRPr lang="cs-CZ" sz="2400" dirty="0" smtClean="0"/>
          </a:p>
          <a:p>
            <a:pPr marL="514350" indent="-514350">
              <a:buFont typeface="+mj-lt"/>
              <a:buAutoNum type="arabicPeriod"/>
            </a:pPr>
            <a:r>
              <a:rPr lang="cs-CZ" sz="2400" dirty="0" smtClean="0">
                <a:hlinkClick r:id="rId3" action="ppaction://hlinksldjump"/>
              </a:rPr>
              <a:t>Kde je centrálně organizován boj proti dopingu na vládní úrovni?</a:t>
            </a:r>
            <a:endParaRPr lang="cs-CZ" sz="2400" dirty="0" smtClean="0"/>
          </a:p>
          <a:p>
            <a:pPr marL="514350" indent="-514350">
              <a:buFont typeface="+mj-lt"/>
              <a:buAutoNum type="arabicPeriod"/>
            </a:pPr>
            <a:r>
              <a:rPr lang="cs-CZ" sz="2400" dirty="0" smtClean="0">
                <a:hlinkClick r:id="rId4" action="ppaction://hlinksldjump"/>
              </a:rPr>
              <a:t>Pokus se vyjmenovat dělení dopingových látek?</a:t>
            </a:r>
            <a:endParaRPr lang="cs-CZ" sz="2400" dirty="0" smtClean="0"/>
          </a:p>
          <a:p>
            <a:pPr marL="514350" indent="-514350">
              <a:buFont typeface="+mj-lt"/>
              <a:buAutoNum type="arabicPeriod"/>
            </a:pPr>
            <a:r>
              <a:rPr lang="cs-CZ" sz="2400" dirty="0" smtClean="0">
                <a:hlinkClick r:id="rId5" action="ppaction://hlinksldjump"/>
              </a:rPr>
              <a:t>Jakou má výhodu a nevýhodu krevní doping? </a:t>
            </a:r>
            <a:endParaRPr lang="cs-CZ" sz="2400" dirty="0" smtClean="0"/>
          </a:p>
          <a:p>
            <a:pPr marL="514350" indent="-514350">
              <a:buFont typeface="+mj-lt"/>
              <a:buAutoNum type="arabicPeriod"/>
            </a:pPr>
            <a:r>
              <a:rPr lang="cs-CZ" sz="2400" dirty="0" smtClean="0">
                <a:hlinkClick r:id="rId6" action="ppaction://hlinksldjump"/>
              </a:rPr>
              <a:t>S jakým záměrem dopující „sportovci“ užívají farmakologické prostředky?</a:t>
            </a:r>
            <a:endParaRPr lang="cs-CZ" sz="2400" dirty="0" smtClean="0"/>
          </a:p>
          <a:p>
            <a:pPr marL="514350" indent="-514350">
              <a:buFont typeface="+mj-lt"/>
              <a:buAutoNum type="arabicPeriod"/>
            </a:pPr>
            <a:r>
              <a:rPr lang="cs-CZ" sz="2400" dirty="0" smtClean="0">
                <a:hlinkClick r:id="rId7" action="ppaction://hlinksldjump"/>
              </a:rPr>
              <a:t>Jaké znáš psychomotorická farmaka  a co ve sportu zlepšují?</a:t>
            </a:r>
            <a:endParaRPr lang="cs-CZ" sz="2400" dirty="0" smtClean="0"/>
          </a:p>
          <a:p>
            <a:pPr marL="514350" indent="-514350">
              <a:buFont typeface="+mj-lt"/>
              <a:buAutoNum type="arabicPeriod"/>
            </a:pPr>
            <a:r>
              <a:rPr lang="cs-CZ" sz="2400" dirty="0" smtClean="0">
                <a:hlinkClick r:id="rId8" action="ppaction://hlinksldjump"/>
              </a:rPr>
              <a:t>Proč jsou užívána ve sportu anabolika?</a:t>
            </a:r>
            <a:endParaRPr lang="cs-CZ" sz="2400" dirty="0" smtClean="0"/>
          </a:p>
          <a:p>
            <a:pPr marL="514350" indent="-514350">
              <a:buFont typeface="+mj-lt"/>
              <a:buAutoNum type="arabicPeriod"/>
            </a:pPr>
            <a:r>
              <a:rPr lang="cs-CZ" sz="2400" dirty="0" smtClean="0">
                <a:hlinkClick r:id="rId9" action="ppaction://hlinksldjump"/>
              </a:rPr>
              <a:t>Jaká rizika nese užívání anabolik?</a:t>
            </a:r>
            <a:endParaRPr lang="cs-CZ" sz="2400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Otázky k přezkoušení</a:t>
            </a:r>
            <a:endParaRPr lang="cs-CZ" dirty="0"/>
          </a:p>
        </p:txBody>
      </p:sp>
      <p:sp>
        <p:nvSpPr>
          <p:cNvPr id="4" name="Obdélník 3">
            <a:hlinkClick r:id="rId10" action="ppaction://hlinksldjump" highlightClick="1"/>
          </p:cNvPr>
          <p:cNvSpPr/>
          <p:nvPr/>
        </p:nvSpPr>
        <p:spPr>
          <a:xfrm>
            <a:off x="7929586" y="5643578"/>
            <a:ext cx="914400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smtClean="0"/>
              <a:t>Zpět</a:t>
            </a:r>
            <a:endParaRPr lang="cs-CZ" sz="2000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lvl="0"/>
            <a:r>
              <a:rPr lang="cs-CZ" sz="2400" dirty="0" smtClean="0"/>
              <a:t>Za dopink můžeme považovat látku s cílem zvýšit výkonnost organismu nepřirozeným způsobem i za cenu nebezpečí trvalého poškození organismu.</a:t>
            </a: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Otázka č.1</a:t>
            </a:r>
            <a:endParaRPr lang="cs-CZ" dirty="0"/>
          </a:p>
        </p:txBody>
      </p:sp>
      <p:sp>
        <p:nvSpPr>
          <p:cNvPr id="4" name="Obdélník 3">
            <a:hlinkClick r:id="rId2" action="ppaction://hlinksldjump" highlightClick="1"/>
          </p:cNvPr>
          <p:cNvSpPr/>
          <p:nvPr/>
        </p:nvSpPr>
        <p:spPr>
          <a:xfrm>
            <a:off x="7929586" y="5643578"/>
            <a:ext cx="914400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smtClean="0"/>
              <a:t>Zpět</a:t>
            </a:r>
            <a:endParaRPr lang="cs-CZ" sz="20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400" dirty="0" smtClean="0"/>
              <a:t>V Evropě prostřednictvím Sportovního výboru a jeho komise pro kontrolu dopingu Rady Evropy.</a:t>
            </a: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Otázka č.2</a:t>
            </a:r>
            <a:endParaRPr lang="cs-CZ" dirty="0"/>
          </a:p>
        </p:txBody>
      </p:sp>
      <p:sp>
        <p:nvSpPr>
          <p:cNvPr id="4" name="Obdélník 3">
            <a:hlinkClick r:id="rId2" action="ppaction://hlinksldjump" highlightClick="1"/>
          </p:cNvPr>
          <p:cNvSpPr/>
          <p:nvPr/>
        </p:nvSpPr>
        <p:spPr>
          <a:xfrm>
            <a:off x="7929586" y="5643578"/>
            <a:ext cx="914400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smtClean="0"/>
              <a:t>Zpět</a:t>
            </a:r>
            <a:endParaRPr lang="cs-CZ" sz="20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lvl="0"/>
            <a:r>
              <a:rPr lang="cs-CZ" sz="2400" dirty="0" err="1" smtClean="0"/>
              <a:t>Stimulancia</a:t>
            </a:r>
            <a:r>
              <a:rPr lang="cs-CZ" sz="2400" dirty="0" smtClean="0"/>
              <a:t> – amfetamin, kofein, kokain</a:t>
            </a:r>
          </a:p>
          <a:p>
            <a:pPr lvl="0"/>
            <a:r>
              <a:rPr lang="cs-CZ" sz="2400" dirty="0" smtClean="0"/>
              <a:t>Narkotická analgetika – kodein, heroin, morfin</a:t>
            </a:r>
          </a:p>
          <a:p>
            <a:pPr lvl="0"/>
            <a:r>
              <a:rPr lang="cs-CZ" sz="2400" dirty="0" smtClean="0"/>
              <a:t>Anabolické steroidy – </a:t>
            </a:r>
            <a:r>
              <a:rPr lang="cs-CZ" sz="2400" dirty="0" err="1" smtClean="0"/>
              <a:t>nandrolon</a:t>
            </a:r>
            <a:r>
              <a:rPr lang="cs-CZ" sz="2400" dirty="0" smtClean="0"/>
              <a:t>, </a:t>
            </a:r>
            <a:r>
              <a:rPr lang="cs-CZ" sz="2400" dirty="0" err="1" smtClean="0"/>
              <a:t>stanazol</a:t>
            </a:r>
            <a:r>
              <a:rPr lang="cs-CZ" sz="2400" dirty="0" smtClean="0"/>
              <a:t>, testosteron</a:t>
            </a:r>
          </a:p>
          <a:p>
            <a:pPr lvl="0"/>
            <a:r>
              <a:rPr lang="cs-CZ" sz="2400" dirty="0" smtClean="0"/>
              <a:t>Beta-</a:t>
            </a:r>
            <a:r>
              <a:rPr lang="cs-CZ" sz="2400" dirty="0" err="1" smtClean="0"/>
              <a:t>blokátory</a:t>
            </a:r>
            <a:r>
              <a:rPr lang="cs-CZ" sz="2400" dirty="0" smtClean="0"/>
              <a:t> – </a:t>
            </a:r>
            <a:r>
              <a:rPr lang="cs-CZ" sz="2400" dirty="0" err="1" smtClean="0"/>
              <a:t>propranol</a:t>
            </a:r>
            <a:r>
              <a:rPr lang="cs-CZ" sz="2400" dirty="0" smtClean="0"/>
              <a:t> </a:t>
            </a:r>
          </a:p>
          <a:p>
            <a:pPr lvl="0"/>
            <a:r>
              <a:rPr lang="cs-CZ" sz="2400" dirty="0" smtClean="0"/>
              <a:t>Diuretika – </a:t>
            </a:r>
            <a:r>
              <a:rPr lang="cs-CZ" sz="2400" dirty="0" err="1" smtClean="0"/>
              <a:t>furosemid</a:t>
            </a:r>
            <a:r>
              <a:rPr lang="cs-CZ" sz="2400" dirty="0" smtClean="0"/>
              <a:t> </a:t>
            </a:r>
          </a:p>
          <a:p>
            <a:pPr lvl="0"/>
            <a:r>
              <a:rPr lang="cs-CZ" sz="2400" dirty="0" smtClean="0"/>
              <a:t>Alkohol</a:t>
            </a:r>
          </a:p>
          <a:p>
            <a:pPr lvl="0"/>
            <a:r>
              <a:rPr lang="cs-CZ" sz="2400" dirty="0" smtClean="0"/>
              <a:t>Skupina krevního dopinku</a:t>
            </a: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Otázka č.3</a:t>
            </a:r>
            <a:endParaRPr lang="cs-CZ" dirty="0"/>
          </a:p>
        </p:txBody>
      </p:sp>
      <p:sp>
        <p:nvSpPr>
          <p:cNvPr id="4" name="Obdélník 3">
            <a:hlinkClick r:id="rId2" action="ppaction://hlinksldjump" highlightClick="1"/>
          </p:cNvPr>
          <p:cNvSpPr/>
          <p:nvPr/>
        </p:nvSpPr>
        <p:spPr>
          <a:xfrm>
            <a:off x="7929586" y="5643578"/>
            <a:ext cx="914400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smtClean="0"/>
              <a:t>Zpět</a:t>
            </a:r>
            <a:endParaRPr lang="cs-CZ" sz="20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lvl="0"/>
            <a:r>
              <a:rPr lang="cs-CZ" sz="2400" dirty="0" smtClean="0"/>
              <a:t>Výhodou je redukce acidózy způsobené akumulací kyseliny mléčné při maximálním zatížení. </a:t>
            </a:r>
          </a:p>
          <a:p>
            <a:pPr lvl="0"/>
            <a:r>
              <a:rPr lang="cs-CZ" sz="2400" dirty="0" smtClean="0"/>
              <a:t>Nevýhodou je zvýšení počtu krvinek a zvýšení viskozity krve.</a:t>
            </a: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Otázka č.4</a:t>
            </a:r>
            <a:endParaRPr lang="cs-CZ" dirty="0"/>
          </a:p>
        </p:txBody>
      </p:sp>
      <p:sp>
        <p:nvSpPr>
          <p:cNvPr id="4" name="Obdélník 3">
            <a:hlinkClick r:id="rId2" action="ppaction://hlinksldjump" highlightClick="1"/>
          </p:cNvPr>
          <p:cNvSpPr/>
          <p:nvPr/>
        </p:nvSpPr>
        <p:spPr>
          <a:xfrm>
            <a:off x="7929586" y="5643578"/>
            <a:ext cx="914400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smtClean="0"/>
              <a:t>Zpět</a:t>
            </a:r>
            <a:endParaRPr lang="cs-CZ" sz="20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lvl="0"/>
            <a:r>
              <a:rPr lang="cs-CZ" sz="2400" dirty="0" smtClean="0"/>
              <a:t>Sportovci věří, že jejich pomocí oddálí nástup únavy a zvýší svalovou sílu. </a:t>
            </a: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Otázka č.5</a:t>
            </a:r>
            <a:endParaRPr lang="cs-CZ" dirty="0"/>
          </a:p>
        </p:txBody>
      </p:sp>
      <p:sp>
        <p:nvSpPr>
          <p:cNvPr id="4" name="Obdélník 3">
            <a:hlinkClick r:id="rId2" action="ppaction://hlinksldjump" highlightClick="1"/>
          </p:cNvPr>
          <p:cNvSpPr/>
          <p:nvPr/>
        </p:nvSpPr>
        <p:spPr>
          <a:xfrm>
            <a:off x="7929586" y="5643578"/>
            <a:ext cx="914400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smtClean="0"/>
              <a:t>Zpět</a:t>
            </a:r>
            <a:endParaRPr lang="cs-CZ" sz="20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>
              <a:buNone/>
            </a:pPr>
            <a:r>
              <a:rPr lang="cs-CZ" sz="2400" dirty="0" smtClean="0"/>
              <a:t>Amfetamin</a:t>
            </a:r>
          </a:p>
          <a:p>
            <a:pPr lvl="0"/>
            <a:r>
              <a:rPr lang="cs-CZ" sz="2400" dirty="0" smtClean="0"/>
              <a:t>Zvyšuje bdělost, vede k pocitu snížení únavy a způsobuje euforické stavy.</a:t>
            </a:r>
          </a:p>
          <a:p>
            <a:pPr lvl="0"/>
            <a:r>
              <a:rPr lang="cs-CZ" sz="2400" dirty="0" smtClean="0"/>
              <a:t>Zvyšuje krevní tlak, SF, stimuluje respiraci. </a:t>
            </a:r>
          </a:p>
          <a:p>
            <a:pPr lvl="0"/>
            <a:r>
              <a:rPr lang="cs-CZ" sz="2400" dirty="0" smtClean="0"/>
              <a:t>Zvyšuje rychlost a svalovou sílu.</a:t>
            </a:r>
          </a:p>
          <a:p>
            <a:endParaRPr lang="cs-CZ" sz="2800" dirty="0" smtClean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Otázka č.6</a:t>
            </a:r>
            <a:endParaRPr lang="cs-CZ" dirty="0"/>
          </a:p>
        </p:txBody>
      </p:sp>
      <p:sp>
        <p:nvSpPr>
          <p:cNvPr id="4" name="Obdélník 3">
            <a:hlinkClick r:id="rId2" action="ppaction://hlinksldjump" highlightClick="1"/>
          </p:cNvPr>
          <p:cNvSpPr/>
          <p:nvPr/>
        </p:nvSpPr>
        <p:spPr>
          <a:xfrm>
            <a:off x="7929586" y="5643578"/>
            <a:ext cx="914400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smtClean="0"/>
              <a:t>Zpět</a:t>
            </a:r>
            <a:endParaRPr lang="cs-CZ" sz="20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lvl="0"/>
            <a:r>
              <a:rPr lang="cs-CZ" sz="2400" dirty="0" smtClean="0"/>
              <a:t>Podávání anabolik vyvolává vzrůst tělesné hmotnosti.</a:t>
            </a:r>
          </a:p>
          <a:p>
            <a:pPr lvl="1"/>
            <a:r>
              <a:rPr lang="cs-CZ" sz="2400" dirty="0" smtClean="0"/>
              <a:t>Ve svalech dochází k hypertrofii svalových vláken.</a:t>
            </a:r>
          </a:p>
          <a:p>
            <a:pPr lvl="1"/>
            <a:r>
              <a:rPr lang="cs-CZ" sz="2400" dirty="0" smtClean="0"/>
              <a:t>Lépe se hojí rány a zlomeniny, je příznivě ovlivněna tvorba protilátek. </a:t>
            </a:r>
          </a:p>
          <a:p>
            <a:pPr lvl="1"/>
            <a:r>
              <a:rPr lang="cs-CZ" sz="2400" dirty="0" smtClean="0"/>
              <a:t>Zvyšuje se chuť k jídlu.</a:t>
            </a:r>
          </a:p>
          <a:p>
            <a:pPr lvl="1"/>
            <a:r>
              <a:rPr lang="cs-CZ" sz="2400" dirty="0" smtClean="0"/>
              <a:t>Stoupá bojovnost a agresivita. </a:t>
            </a:r>
          </a:p>
          <a:p>
            <a:pPr lvl="1"/>
            <a:r>
              <a:rPr lang="cs-CZ" sz="2400" dirty="0" smtClean="0"/>
              <a:t>Výsledky jsou ovlivnitelné především výživou, tréninkovým procesem, trénovaností jedince, pohlavím a věkem. </a:t>
            </a: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Otázka č.7</a:t>
            </a:r>
            <a:endParaRPr lang="cs-CZ" dirty="0"/>
          </a:p>
        </p:txBody>
      </p:sp>
      <p:sp>
        <p:nvSpPr>
          <p:cNvPr id="4" name="Obdélník 3">
            <a:hlinkClick r:id="rId2" action="ppaction://hlinksldjump" highlightClick="1"/>
          </p:cNvPr>
          <p:cNvSpPr/>
          <p:nvPr/>
        </p:nvSpPr>
        <p:spPr>
          <a:xfrm>
            <a:off x="7929586" y="5643578"/>
            <a:ext cx="914400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smtClean="0"/>
              <a:t>Zpět</a:t>
            </a:r>
            <a:endParaRPr lang="cs-CZ" sz="20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lvl="0"/>
            <a:r>
              <a:rPr lang="cs-CZ" sz="2400" dirty="0" smtClean="0"/>
              <a:t>Anabolika mohou v závislosti na délce podávání, vážně poškozovat lidský organismus. </a:t>
            </a:r>
          </a:p>
          <a:p>
            <a:pPr lvl="1"/>
            <a:r>
              <a:rPr lang="cs-CZ" sz="2400" dirty="0" smtClean="0"/>
              <a:t>Infarkt myokardu, karcinom jater, útlum tvorby spermií.</a:t>
            </a:r>
          </a:p>
          <a:p>
            <a:pPr lvl="1"/>
            <a:r>
              <a:rPr lang="cs-CZ" sz="2400" dirty="0" smtClean="0"/>
              <a:t>U žen dochází k růstu vousů, hrubne hlas, dostavují se poruchy menstruačního cyklu, v těhotenství poruchy vývoje plodu.</a:t>
            </a:r>
          </a:p>
          <a:p>
            <a:pPr lvl="1"/>
            <a:r>
              <a:rPr lang="cs-CZ" sz="2400" dirty="0" smtClean="0"/>
              <a:t>Zvýšená agresivita.</a:t>
            </a: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Otázka č.8</a:t>
            </a:r>
            <a:endParaRPr lang="cs-CZ" dirty="0"/>
          </a:p>
        </p:txBody>
      </p:sp>
      <p:sp>
        <p:nvSpPr>
          <p:cNvPr id="4" name="Obdélník 3">
            <a:hlinkClick r:id="rId2" action="ppaction://hlinksldjump" highlightClick="1"/>
          </p:cNvPr>
          <p:cNvSpPr/>
          <p:nvPr/>
        </p:nvSpPr>
        <p:spPr>
          <a:xfrm>
            <a:off x="7929586" y="5643578"/>
            <a:ext cx="914400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smtClean="0"/>
              <a:t>Zpět</a:t>
            </a:r>
            <a:endParaRPr lang="cs-CZ" sz="20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lvl="0"/>
            <a:r>
              <a:rPr lang="cs-CZ" sz="1200" dirty="0" smtClean="0"/>
              <a:t>Textový obsah – vlastní zdroje autora</a:t>
            </a:r>
          </a:p>
          <a:p>
            <a:pPr lvl="0"/>
            <a:r>
              <a:rPr lang="cs-CZ" sz="1200" dirty="0" smtClean="0"/>
              <a:t>Olympijské kruhy (logo) - GORAN TEK-EN. </a:t>
            </a:r>
            <a:r>
              <a:rPr lang="cs-CZ" sz="1200" i="1" dirty="0" err="1" smtClean="0"/>
              <a:t>Wikipedia</a:t>
            </a:r>
            <a:r>
              <a:rPr lang="cs-CZ" sz="1200" dirty="0" smtClean="0"/>
              <a:t> [online]. [cit. 6.3.2014]. Dostupný na WWW: http://upload.wikimedia.org/wikipedia/commons/5/55/Olympic_rings_with_transparent_rims.svg </a:t>
            </a:r>
          </a:p>
          <a:p>
            <a:pPr lvl="0"/>
            <a:r>
              <a:rPr lang="cs-CZ" sz="1200" dirty="0" smtClean="0"/>
              <a:t>Rada Evropy (vlajka) - PADDU. </a:t>
            </a:r>
            <a:r>
              <a:rPr lang="cs-CZ" sz="1200" i="1" dirty="0" err="1" smtClean="0"/>
              <a:t>Wikipedia</a:t>
            </a:r>
            <a:r>
              <a:rPr lang="cs-CZ" sz="1200" dirty="0" smtClean="0"/>
              <a:t> [online]. [cit. 6.3.2014]. Dostupný na WWW: http://upload.wikimedia.org/wikipedia/commons/5/55/Olympic_rings_with_transparent_rims.svg </a:t>
            </a:r>
          </a:p>
          <a:p>
            <a:pPr lvl="0"/>
            <a:r>
              <a:rPr lang="cs-CZ" sz="1200" dirty="0" err="1" smtClean="0"/>
              <a:t>Anti</a:t>
            </a:r>
            <a:r>
              <a:rPr lang="cs-CZ" sz="1200" dirty="0" smtClean="0"/>
              <a:t>-doping (logo) – RENAMEDUSER01302013. </a:t>
            </a:r>
            <a:r>
              <a:rPr lang="cs-CZ" sz="1200" i="1" dirty="0" err="1" smtClean="0"/>
              <a:t>Wikipedia</a:t>
            </a:r>
            <a:r>
              <a:rPr lang="cs-CZ" sz="1200" dirty="0" smtClean="0"/>
              <a:t> [online]. [cit. 6.3.2014]. Dostupný na WWW: http://upload.wikimedia.org/wikipedia/en/8/8f/WADA_logo.jpg </a:t>
            </a:r>
          </a:p>
          <a:p>
            <a:r>
              <a:rPr lang="cs-CZ" sz="1200" dirty="0" smtClean="0"/>
              <a:t>Obrázek č.1 – PARAVIS. </a:t>
            </a:r>
            <a:r>
              <a:rPr lang="cs-CZ" sz="1200" i="1" dirty="0" err="1" smtClean="0"/>
              <a:t>Wikipedia</a:t>
            </a:r>
            <a:r>
              <a:rPr lang="cs-CZ" sz="1200" dirty="0" smtClean="0"/>
              <a:t> [online]. [cit. 6.3.2014]. Dostupný na WWW: http://upload.wikimedia.org/wikipedia/commons/b/b9/Cocaine_hydrochloride_CII_for_medicinal_use.jpg</a:t>
            </a:r>
          </a:p>
          <a:p>
            <a:r>
              <a:rPr lang="cs-CZ" sz="1200" dirty="0" smtClean="0"/>
              <a:t>Obrázek č.2 – LERIDANT. </a:t>
            </a:r>
            <a:r>
              <a:rPr lang="cs-CZ" sz="1200" i="1" dirty="0" err="1" smtClean="0"/>
              <a:t>Wikipedia</a:t>
            </a:r>
            <a:r>
              <a:rPr lang="cs-CZ" sz="1200" dirty="0" smtClean="0"/>
              <a:t> [online]. [cit. 6.3.2014]. Dostupný na WWW: http://upload.wikimedia.org/wikipedia/commons/f/ff/Bayer_Heroin_bottle.jpg</a:t>
            </a:r>
          </a:p>
          <a:p>
            <a:r>
              <a:rPr lang="cs-CZ" sz="1200" dirty="0" smtClean="0"/>
              <a:t>Obrázek č.3 – </a:t>
            </a:r>
            <a:r>
              <a:rPr lang="cs-CZ" sz="1200" dirty="0" err="1" smtClean="0"/>
              <a:t>Nandrolon</a:t>
            </a:r>
            <a:r>
              <a:rPr lang="cs-CZ" sz="1200" dirty="0" smtClean="0"/>
              <a:t> - SCHUMINWEB. </a:t>
            </a:r>
            <a:r>
              <a:rPr lang="cs-CZ" sz="1200" i="1" dirty="0" err="1" smtClean="0"/>
              <a:t>Wikipedia</a:t>
            </a:r>
            <a:r>
              <a:rPr lang="cs-CZ" sz="1200" dirty="0" smtClean="0"/>
              <a:t> [online]. [cit. 6.3.2014]. Dostupný na WWW: http://upload.wikimedia.org/wikipedia/commons/c/c5/DECA_QV_300.jpg</a:t>
            </a:r>
          </a:p>
          <a:p>
            <a:r>
              <a:rPr lang="cs-CZ" sz="1200" dirty="0" smtClean="0"/>
              <a:t>Obrázek č.4 – PARHAMR. </a:t>
            </a:r>
            <a:r>
              <a:rPr lang="cs-CZ" sz="1200" i="1" dirty="0" err="1" smtClean="0"/>
              <a:t>Wikipedia</a:t>
            </a:r>
            <a:r>
              <a:rPr lang="cs-CZ" sz="1200" dirty="0" smtClean="0"/>
              <a:t> [online]. [cit. 6.3.2014]. Dostupný na WWW: http://upload.wikimedia.org/wikipedia/commons/4/46/Propranolol_80mg.png</a:t>
            </a:r>
          </a:p>
          <a:p>
            <a:r>
              <a:rPr lang="cs-CZ" sz="1200" dirty="0" smtClean="0"/>
              <a:t>Obrázek č.5 – ALAN012. </a:t>
            </a:r>
            <a:r>
              <a:rPr lang="cs-CZ" sz="1200" i="1" dirty="0" err="1" smtClean="0"/>
              <a:t>Wikipedia</a:t>
            </a:r>
            <a:r>
              <a:rPr lang="cs-CZ" sz="1200" dirty="0" smtClean="0"/>
              <a:t> [online]. [cit. 6.3.2014]. Dostupný na WWW: http://upload.wikimedia.org/wikipedia/commons/e/e7/Bloodbags.jpg</a:t>
            </a:r>
          </a:p>
          <a:p>
            <a:pPr lvl="0"/>
            <a:endParaRPr lang="cs-CZ" sz="1200" dirty="0" smtClean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Zdrojové materiály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lvl="0"/>
            <a:r>
              <a:rPr lang="cs-CZ" sz="1200" dirty="0" smtClean="0"/>
              <a:t>Obrázek č.6 - HETLAND, </a:t>
            </a:r>
            <a:r>
              <a:rPr lang="cs-CZ" sz="1200" dirty="0" err="1" smtClean="0"/>
              <a:t>Bjarte</a:t>
            </a:r>
            <a:r>
              <a:rPr lang="cs-CZ" sz="1200" dirty="0" smtClean="0"/>
              <a:t>. </a:t>
            </a:r>
            <a:r>
              <a:rPr lang="cs-CZ" sz="1200" i="1" dirty="0" err="1" smtClean="0"/>
              <a:t>Wikipedia</a:t>
            </a:r>
            <a:r>
              <a:rPr lang="cs-CZ" sz="1200" dirty="0" smtClean="0"/>
              <a:t> [online]. [cit. 6.3.2014]. Dostupný na WWW: http://upload.wikimedia.org/wikipedia/commons/d/d8/Lance_Armstrong_2005.jpg </a:t>
            </a:r>
          </a:p>
          <a:p>
            <a:pPr lvl="0"/>
            <a:r>
              <a:rPr lang="cs-CZ" sz="1200" dirty="0" smtClean="0"/>
              <a:t>Obrázek č.7 - KUEBI. </a:t>
            </a:r>
            <a:r>
              <a:rPr lang="cs-CZ" sz="1200" i="1" dirty="0" err="1" smtClean="0"/>
              <a:t>Wikipedia</a:t>
            </a:r>
            <a:r>
              <a:rPr lang="cs-CZ" sz="1200" dirty="0" smtClean="0"/>
              <a:t> [online]. [cit. 6.3.2014]. Dostupný na WWW: http://upload.wikimedia.org/wikipedia/commons/a/a5/Injection_Syringe_01.jpg </a:t>
            </a:r>
          </a:p>
          <a:p>
            <a:pPr lvl="0"/>
            <a:r>
              <a:rPr lang="cs-CZ" sz="1200" dirty="0" smtClean="0"/>
              <a:t>Obrázek č.8 - RICHFIELD, David. </a:t>
            </a:r>
            <a:r>
              <a:rPr lang="cs-CZ" sz="1200" i="1" dirty="0" err="1" smtClean="0"/>
              <a:t>Wikipedia</a:t>
            </a:r>
            <a:r>
              <a:rPr lang="cs-CZ" sz="1200" dirty="0" smtClean="0"/>
              <a:t> [online]. [cit. 6.3.2014]. Dostupný na WWW: http://upload.wikimedia.org/wikipedia/commons/0/00/FlattenedRoundPills.jpg </a:t>
            </a:r>
          </a:p>
          <a:p>
            <a:pPr lvl="0"/>
            <a:r>
              <a:rPr lang="cs-CZ" sz="1200" dirty="0" smtClean="0"/>
              <a:t>Obrázek č.9 - DE:BENUTZER:HASE. </a:t>
            </a:r>
            <a:r>
              <a:rPr lang="cs-CZ" sz="1200" i="1" dirty="0" err="1" smtClean="0"/>
              <a:t>Wikipedia</a:t>
            </a:r>
            <a:r>
              <a:rPr lang="cs-CZ" sz="1200" dirty="0" smtClean="0"/>
              <a:t> [online]. [cit. 6.3.2014]. Dostupný na WWW: http://upload.wikimedia.org/wikipedia/commons/0/03/Lance_Armstrong_MidiLibre_2002.jpg </a:t>
            </a:r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Zdrojové materiály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hluk">
  <a:themeElements>
    <a:clrScheme name="Shluk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Shluk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inorFont>
    </a:fontScheme>
    <a:fmtScheme name="Shluk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95000" t="-106500" r="5000" b="2065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1127</TotalTime>
  <Words>1114</Words>
  <Application>Microsoft Office PowerPoint</Application>
  <PresentationFormat>Předvádění na obrazovce (4:3)</PresentationFormat>
  <Paragraphs>191</Paragraphs>
  <Slides>28</Slides>
  <Notes>0</Notes>
  <HiddenSlides>2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28</vt:i4>
      </vt:variant>
    </vt:vector>
  </HeadingPairs>
  <TitlesOfParts>
    <vt:vector size="29" baseType="lpstr">
      <vt:lpstr>Shluk</vt:lpstr>
      <vt:lpstr>Snímek 1</vt:lpstr>
      <vt:lpstr>Anotace</vt:lpstr>
      <vt:lpstr>Snímek 3</vt:lpstr>
      <vt:lpstr>Hlavní nabídka</vt:lpstr>
      <vt:lpstr>Co to je doping?</vt:lpstr>
      <vt:lpstr>Program boje proti dopingu</vt:lpstr>
      <vt:lpstr>Dělení dopingových látek</vt:lpstr>
      <vt:lpstr>Krevní doping</vt:lpstr>
      <vt:lpstr>Farmakologické prostředky</vt:lpstr>
      <vt:lpstr>Psychomotorická farmaka</vt:lpstr>
      <vt:lpstr>Sympatomimetické aminy</vt:lpstr>
      <vt:lpstr>Stimulancia CNS</vt:lpstr>
      <vt:lpstr>Analgetika a diuretika</vt:lpstr>
      <vt:lpstr>Beta-blokátory</vt:lpstr>
      <vt:lpstr>Anabolika</vt:lpstr>
      <vt:lpstr>Anabolika</vt:lpstr>
      <vt:lpstr>Hormony</vt:lpstr>
      <vt:lpstr>Otázky k přezkoušení</vt:lpstr>
      <vt:lpstr>Otázka č.1</vt:lpstr>
      <vt:lpstr>Otázka č.2</vt:lpstr>
      <vt:lpstr>Otázka č.3</vt:lpstr>
      <vt:lpstr>Otázka č.4</vt:lpstr>
      <vt:lpstr>Otázka č.5</vt:lpstr>
      <vt:lpstr>Otázka č.6</vt:lpstr>
      <vt:lpstr>Otázka č.7</vt:lpstr>
      <vt:lpstr>Otázka č.8</vt:lpstr>
      <vt:lpstr>Zdrojové materiály</vt:lpstr>
      <vt:lpstr>Zdrojové materiály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Uzivatel</dc:creator>
  <cp:lastModifiedBy>Dum</cp:lastModifiedBy>
  <cp:revision>179</cp:revision>
  <dcterms:created xsi:type="dcterms:W3CDTF">2013-08-12T10:35:42Z</dcterms:created>
  <dcterms:modified xsi:type="dcterms:W3CDTF">2014-04-08T12:37:37Z</dcterms:modified>
</cp:coreProperties>
</file>