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3" r:id="rId2"/>
    <p:sldId id="257" r:id="rId3"/>
    <p:sldId id="274" r:id="rId4"/>
    <p:sldId id="275" r:id="rId5"/>
    <p:sldId id="276" r:id="rId6"/>
    <p:sldId id="289" r:id="rId7"/>
    <p:sldId id="301" r:id="rId8"/>
    <p:sldId id="290" r:id="rId9"/>
    <p:sldId id="302" r:id="rId10"/>
    <p:sldId id="303" r:id="rId11"/>
    <p:sldId id="291" r:id="rId12"/>
    <p:sldId id="292" r:id="rId13"/>
    <p:sldId id="293" r:id="rId14"/>
    <p:sldId id="294" r:id="rId15"/>
    <p:sldId id="295" r:id="rId16"/>
    <p:sldId id="266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65" r:id="rId26"/>
    <p:sldId id="30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5099" autoAdjust="0"/>
    <p:restoredTop sz="94713" autoAdjust="0"/>
  </p:normalViewPr>
  <p:slideViewPr>
    <p:cSldViewPr>
      <p:cViewPr>
        <p:scale>
          <a:sx n="80" d="100"/>
          <a:sy n="80" d="100"/>
        </p:scale>
        <p:origin x="-59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F6F32BD-9E33-454D-93CD-31DE5878B51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48BBB82-E729-4998-BCF0-881938130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3" Type="http://schemas.openxmlformats.org/officeDocument/2006/relationships/slide" Target="slide8.xml"/><Relationship Id="rId7" Type="http://schemas.openxmlformats.org/officeDocument/2006/relationships/slide" Target="slide11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11" Type="http://schemas.openxmlformats.org/officeDocument/2006/relationships/slide" Target="slide15.xml"/><Relationship Id="rId5" Type="http://schemas.openxmlformats.org/officeDocument/2006/relationships/slide" Target="slide10.xml"/><Relationship Id="rId10" Type="http://schemas.openxmlformats.org/officeDocument/2006/relationships/slide" Target="slide14.xml"/><Relationship Id="rId4" Type="http://schemas.openxmlformats.org/officeDocument/2006/relationships/slide" Target="slide9.xml"/><Relationship Id="rId9" Type="http://schemas.openxmlformats.org/officeDocument/2006/relationships/slide" Target="slide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3" Type="http://schemas.openxmlformats.org/officeDocument/2006/relationships/slide" Target="slide18.xml"/><Relationship Id="rId7" Type="http://schemas.openxmlformats.org/officeDocument/2006/relationships/slide" Target="slide22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1.xml"/><Relationship Id="rId5" Type="http://schemas.openxmlformats.org/officeDocument/2006/relationships/slide" Target="slide20.xml"/><Relationship Id="rId10" Type="http://schemas.openxmlformats.org/officeDocument/2006/relationships/slide" Target="slide4.xml"/><Relationship Id="rId4" Type="http://schemas.openxmlformats.org/officeDocument/2006/relationships/slide" Target="slide19.xml"/><Relationship Id="rId9" Type="http://schemas.openxmlformats.org/officeDocument/2006/relationships/slide" Target="slide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071538" y="2291356"/>
            <a:ext cx="65405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VÝŽIVA VE SPORTU</a:t>
            </a:r>
            <a:endParaRPr lang="cs-CZ" sz="40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8728" y="3286124"/>
            <a:ext cx="592501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Vybraná témata teorie tělesné výchovy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1400" dirty="0" smtClean="0"/>
              <a:t>Materiál je určen pro první vyučovací hodinu tělesné výchovy tříd 3. ročníku středních škol a čtyřletých gymnázií, dále pro 7. ročník osmiletých gymnázií.</a:t>
            </a:r>
          </a:p>
          <a:p>
            <a:pPr algn="just"/>
            <a:r>
              <a:rPr lang="cs-CZ" sz="1400" dirty="0" smtClean="0"/>
              <a:t>Některé materiály mohou být využity také v druhém ročníku osmiletých gymnázií a sedmých třídách základních škol.</a:t>
            </a:r>
          </a:p>
          <a:p>
            <a:pPr algn="just"/>
            <a:r>
              <a:rPr lang="cs-CZ" sz="1400" dirty="0" smtClean="0"/>
              <a:t>Časová náročnost teoretické části je 30-45 minut</a:t>
            </a:r>
          </a:p>
          <a:p>
            <a:pPr algn="just"/>
            <a:r>
              <a:rPr lang="cs-CZ" sz="1400" dirty="0" smtClean="0"/>
              <a:t>Interaktivní studijní materiál je zaměřen na téma výživa ve sportu.</a:t>
            </a:r>
          </a:p>
          <a:p>
            <a:pPr algn="just"/>
            <a:r>
              <a:rPr lang="cs-CZ" sz="1400" dirty="0" smtClean="0"/>
              <a:t>V prezentaci jsou rozváděny obecné zásady výživy ve sportu.</a:t>
            </a:r>
          </a:p>
          <a:p>
            <a:pPr algn="just"/>
            <a:r>
              <a:rPr lang="cs-CZ" sz="1400" dirty="0" smtClean="0"/>
              <a:t>Odborné texty jsou doplňovány hodícími se obrázky.</a:t>
            </a:r>
          </a:p>
          <a:p>
            <a:pPr algn="just"/>
            <a:r>
              <a:rPr lang="cs-CZ" sz="1400" dirty="0" smtClean="0"/>
              <a:t>V závěrečné části je uvedeno procvičování teoretických poznatků s následným řešením.</a:t>
            </a:r>
          </a:p>
          <a:p>
            <a:pPr algn="just"/>
            <a:r>
              <a:rPr lang="cs-CZ" sz="1400" dirty="0" smtClean="0"/>
              <a:t>Hlavní nabídka je členěna tematicky do jednotlivých políček. </a:t>
            </a:r>
          </a:p>
          <a:p>
            <a:pPr algn="just"/>
            <a:r>
              <a:rPr lang="cs-CZ" sz="1400" dirty="0" smtClean="0"/>
              <a:t>Při kliknutí na dané políčko je text hypertextově odkázán na příslušné téma.</a:t>
            </a:r>
          </a:p>
          <a:p>
            <a:pPr algn="just"/>
            <a:r>
              <a:rPr lang="cs-CZ" sz="1400" dirty="0" smtClean="0"/>
              <a:t>Text je rolován po odstavcích, případně po jednotlivých odrážkách (dle potřeby k výuce).</a:t>
            </a:r>
          </a:p>
          <a:p>
            <a:pPr algn="just"/>
            <a:r>
              <a:rPr lang="cs-CZ" sz="1400" dirty="0" smtClean="0"/>
              <a:t>Jednotlivé obrázky jsou číslovány s odkazem na danou citaci.</a:t>
            </a:r>
          </a:p>
          <a:p>
            <a:pPr algn="just"/>
            <a:r>
              <a:rPr lang="cs-CZ" sz="1400" dirty="0" smtClean="0"/>
              <a:t>Procvičování je realizováno formou data-projektoru.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10" y="285728"/>
            <a:ext cx="7848872" cy="1512168"/>
          </a:xfrm>
          <a:prstGeom prst="rect">
            <a:avLst/>
          </a:prstGeom>
        </p:spPr>
      </p:pic>
      <p:pic>
        <p:nvPicPr>
          <p:cNvPr id="5" name="Picture 5" descr="GYMLOVO_logo BR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5000636"/>
            <a:ext cx="10715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48" y="2285992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</a:t>
                      </a:r>
                      <a:r>
                        <a:rPr lang="cs-CZ" sz="1700" smtClean="0"/>
                        <a:t>: </a:t>
                      </a:r>
                      <a:r>
                        <a:rPr lang="cs-CZ" sz="1700" smtClean="0"/>
                        <a:t>VY_32_INOVACE_4C_09_Výživa </a:t>
                      </a:r>
                      <a:r>
                        <a:rPr lang="cs-CZ" sz="1700" dirty="0" smtClean="0"/>
                        <a:t>ve sportu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</a:t>
                      </a:r>
                      <a:r>
                        <a:rPr lang="cs-CZ" sz="1700" baseline="0" dirty="0" smtClean="0"/>
                        <a:t>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březen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Hlavní nabídka</a:t>
            </a:r>
            <a:endParaRPr lang="cs-CZ" dirty="0"/>
          </a:p>
        </p:txBody>
      </p:sp>
      <p:sp>
        <p:nvSpPr>
          <p:cNvPr id="7" name="Obdélník 6">
            <a:hlinkClick r:id="rId2" action="ppaction://hlinksldjump" highlightClick="1"/>
          </p:cNvPr>
          <p:cNvSpPr/>
          <p:nvPr/>
        </p:nvSpPr>
        <p:spPr>
          <a:xfrm>
            <a:off x="1571604" y="2571744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ENERGETICKÝ PŘÍJEM-VÝDEJ</a:t>
            </a:r>
            <a:endParaRPr lang="cs-CZ" sz="2000" b="1" dirty="0"/>
          </a:p>
        </p:txBody>
      </p:sp>
      <p:sp>
        <p:nvSpPr>
          <p:cNvPr id="8" name="Obdélník 7">
            <a:hlinkClick r:id="rId3" action="ppaction://hlinksldjump" highlightClick="1"/>
          </p:cNvPr>
          <p:cNvSpPr/>
          <p:nvPr/>
        </p:nvSpPr>
        <p:spPr>
          <a:xfrm>
            <a:off x="3714744" y="2571744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BÍLKOVINY</a:t>
            </a:r>
            <a:endParaRPr lang="cs-CZ" sz="2000" b="1" dirty="0"/>
          </a:p>
        </p:txBody>
      </p:sp>
      <p:sp>
        <p:nvSpPr>
          <p:cNvPr id="11" name="Obdélník 10">
            <a:hlinkClick r:id="rId4" action="ppaction://hlinksldjump" highlightClick="1"/>
          </p:cNvPr>
          <p:cNvSpPr/>
          <p:nvPr/>
        </p:nvSpPr>
        <p:spPr>
          <a:xfrm>
            <a:off x="5857884" y="2571744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SACHARIDY</a:t>
            </a:r>
            <a:endParaRPr lang="cs-CZ" sz="2000" b="1" dirty="0"/>
          </a:p>
        </p:txBody>
      </p:sp>
      <p:sp>
        <p:nvSpPr>
          <p:cNvPr id="12" name="Obdélník 11">
            <a:hlinkClick r:id="rId5" action="ppaction://hlinksldjump" highlightClick="1"/>
          </p:cNvPr>
          <p:cNvSpPr/>
          <p:nvPr/>
        </p:nvSpPr>
        <p:spPr>
          <a:xfrm>
            <a:off x="1571604" y="3729046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TUKY</a:t>
            </a:r>
            <a:endParaRPr lang="cs-CZ" sz="2000" b="1" dirty="0"/>
          </a:p>
        </p:txBody>
      </p:sp>
      <p:sp>
        <p:nvSpPr>
          <p:cNvPr id="13" name="Obdélník 12">
            <a:hlinkClick r:id="rId6" action="ppaction://hlinksldjump" highlightClick="1"/>
          </p:cNvPr>
          <p:cNvSpPr/>
          <p:nvPr/>
        </p:nvSpPr>
        <p:spPr>
          <a:xfrm>
            <a:off x="3714744" y="1428736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ÚVOD</a:t>
            </a:r>
            <a:endParaRPr lang="cs-CZ" sz="2000" b="1" dirty="0"/>
          </a:p>
        </p:txBody>
      </p:sp>
      <p:sp>
        <p:nvSpPr>
          <p:cNvPr id="9" name="Obdélník 8">
            <a:hlinkClick r:id="rId7" action="ppaction://hlinksldjump" highlightClick="1"/>
          </p:cNvPr>
          <p:cNvSpPr/>
          <p:nvPr/>
        </p:nvSpPr>
        <p:spPr>
          <a:xfrm>
            <a:off x="3714744" y="3729046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VITAMÍNY A MINERÁLY</a:t>
            </a:r>
            <a:endParaRPr lang="cs-CZ" sz="2000" b="1" dirty="0"/>
          </a:p>
        </p:txBody>
      </p:sp>
      <p:sp>
        <p:nvSpPr>
          <p:cNvPr id="10" name="Obdélník 9">
            <a:hlinkClick r:id="rId8" action="ppaction://hlinksldjump" highlightClick="1"/>
          </p:cNvPr>
          <p:cNvSpPr/>
          <p:nvPr/>
        </p:nvSpPr>
        <p:spPr>
          <a:xfrm>
            <a:off x="5857884" y="4872054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OTÁZKY K PŘEZKOUŠENÍ</a:t>
            </a:r>
            <a:endParaRPr lang="cs-CZ" sz="2000" b="1" dirty="0"/>
          </a:p>
        </p:txBody>
      </p:sp>
      <p:sp>
        <p:nvSpPr>
          <p:cNvPr id="14" name="Obdélník 13">
            <a:hlinkClick r:id="rId9" action="ppaction://hlinksldjump" highlightClick="1"/>
          </p:cNvPr>
          <p:cNvSpPr/>
          <p:nvPr/>
        </p:nvSpPr>
        <p:spPr>
          <a:xfrm>
            <a:off x="5857884" y="3729046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JÍDLO PŘED VÝKONEM</a:t>
            </a:r>
            <a:endParaRPr lang="cs-CZ" sz="2000" b="1" dirty="0"/>
          </a:p>
        </p:txBody>
      </p:sp>
      <p:sp>
        <p:nvSpPr>
          <p:cNvPr id="15" name="Obdélník 14">
            <a:hlinkClick r:id="rId10" action="ppaction://hlinksldjump" highlightClick="1"/>
          </p:cNvPr>
          <p:cNvSpPr/>
          <p:nvPr/>
        </p:nvSpPr>
        <p:spPr>
          <a:xfrm>
            <a:off x="1571604" y="4857760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JÍDLO PŘI VÝKONU</a:t>
            </a:r>
            <a:endParaRPr lang="cs-CZ" sz="2000" b="1" dirty="0"/>
          </a:p>
        </p:txBody>
      </p:sp>
      <p:sp>
        <p:nvSpPr>
          <p:cNvPr id="16" name="Obdélník 15">
            <a:hlinkClick r:id="rId11" action="ppaction://hlinksldjump" highlightClick="1"/>
          </p:cNvPr>
          <p:cNvSpPr/>
          <p:nvPr/>
        </p:nvSpPr>
        <p:spPr>
          <a:xfrm>
            <a:off x="3714744" y="4872054"/>
            <a:ext cx="19288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JÍDLO PO VÝKONU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572032"/>
          </a:xfrm>
        </p:spPr>
        <p:txBody>
          <a:bodyPr>
            <a:noAutofit/>
          </a:bodyPr>
          <a:lstStyle/>
          <a:p>
            <a:pPr lvl="0"/>
            <a:r>
              <a:rPr lang="cs-CZ" sz="2000" dirty="0" smtClean="0"/>
              <a:t>Je jedním ze základních předpokladů pro udržení života. </a:t>
            </a:r>
          </a:p>
          <a:p>
            <a:pPr lvl="0"/>
            <a:r>
              <a:rPr lang="cs-CZ" sz="2000" dirty="0" smtClean="0"/>
              <a:t>Potřeba výživy člověka se v průběhu života mění. </a:t>
            </a:r>
          </a:p>
          <a:p>
            <a:pPr lvl="0"/>
            <a:r>
              <a:rPr lang="cs-CZ" sz="2000" dirty="0" smtClean="0"/>
              <a:t>Je předurčena věkem jedince, jeho fyzickou aktivitou, pohlavní diferenciací, zdravotním stavem a mnoha dalšími faktory. </a:t>
            </a:r>
          </a:p>
          <a:p>
            <a:pPr lvl="0"/>
            <a:r>
              <a:rPr lang="cs-CZ" sz="2000" dirty="0" smtClean="0"/>
              <a:t>Správnou výživu je třeba kombinovat s vhodnou tělesnou aktivitou, přiměřenou věku. </a:t>
            </a:r>
          </a:p>
          <a:p>
            <a:pPr lvl="0"/>
            <a:r>
              <a:rPr lang="cs-CZ" sz="2000" dirty="0" smtClean="0"/>
              <a:t>Sportovci, kteří absolvují intenzivní a objemově náročný trénink potřebují více stravy, než průměrný zatížený jedinec. </a:t>
            </a:r>
          </a:p>
          <a:p>
            <a:pPr lvl="0"/>
            <a:r>
              <a:rPr lang="cs-CZ" sz="2000" dirty="0" smtClean="0"/>
              <a:t>Doporučuje se smíšená strava s vyváženým podílem bílkovin, tuků a sacharidů, s dostatkem zeleniny, čerstvého ovoce a zrnin, např. vločky, luštěniny, celozrnné produkty.</a:t>
            </a:r>
          </a:p>
          <a:p>
            <a:r>
              <a:rPr lang="cs-CZ" sz="2000" dirty="0" smtClean="0"/>
              <a:t>Rozdělení celkového příjmu na den činí pět až šest jídel.</a:t>
            </a:r>
          </a:p>
          <a:p>
            <a:pPr lvl="0"/>
            <a:endParaRPr lang="cs-CZ" sz="2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Výživa obecně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429156"/>
          </a:xfrm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U dospělých je přibližně výdej 8.400 – 11.700 </a:t>
            </a:r>
            <a:r>
              <a:rPr lang="cs-CZ" sz="2000" dirty="0" err="1" smtClean="0"/>
              <a:t>kJ</a:t>
            </a:r>
            <a:r>
              <a:rPr lang="cs-CZ" sz="2000" dirty="0" smtClean="0"/>
              <a:t> denně, s věkem nad 30 let klesá. </a:t>
            </a:r>
          </a:p>
          <a:p>
            <a:pPr lvl="0"/>
            <a:r>
              <a:rPr lang="cs-CZ" sz="2000" dirty="0" smtClean="0"/>
              <a:t>Těžká zátěž zvyšuje průměrný denní výdej o 2.100 – 4.200 </a:t>
            </a:r>
            <a:r>
              <a:rPr lang="cs-CZ" sz="2000" dirty="0" err="1" smtClean="0"/>
              <a:t>kJ</a:t>
            </a:r>
            <a:r>
              <a:rPr lang="cs-CZ" sz="2000" dirty="0" smtClean="0"/>
              <a:t> za hodinu v závislosti na zdatnosti, délce zátěže, typu a intenzitě výkonu. </a:t>
            </a:r>
          </a:p>
          <a:p>
            <a:pPr lvl="0"/>
            <a:r>
              <a:rPr lang="cs-CZ" sz="2000" dirty="0" smtClean="0"/>
              <a:t>Podle typu zátěže musí sportovci přizpůsobit svůj jídelníček.</a:t>
            </a:r>
          </a:p>
          <a:p>
            <a:pPr lvl="0"/>
            <a:r>
              <a:rPr lang="cs-CZ" sz="2000" b="1" dirty="0" smtClean="0"/>
              <a:t>Základní živiny </a:t>
            </a:r>
            <a:r>
              <a:rPr lang="cs-CZ" sz="2000" dirty="0" smtClean="0"/>
              <a:t>jsou – cukry, tuky, bílkoviny.</a:t>
            </a:r>
          </a:p>
          <a:p>
            <a:pPr lvl="0"/>
            <a:r>
              <a:rPr lang="cs-CZ" sz="2000" b="1" dirty="0" err="1" smtClean="0"/>
              <a:t>Mikroprvky</a:t>
            </a:r>
            <a:r>
              <a:rPr lang="cs-CZ" sz="2000" dirty="0" smtClean="0"/>
              <a:t> jsou – vitamíny, minerály, stopové prvky.</a:t>
            </a:r>
          </a:p>
          <a:p>
            <a:pPr lvl="0"/>
            <a:r>
              <a:rPr lang="cs-CZ" sz="2000" dirty="0" smtClean="0"/>
              <a:t>Ideální </a:t>
            </a:r>
            <a:r>
              <a:rPr lang="cs-CZ" sz="2000" b="1" dirty="0" smtClean="0"/>
              <a:t>rozložení sacharidů, tuků a bílkovin </a:t>
            </a:r>
            <a:r>
              <a:rPr lang="cs-CZ" sz="2000" dirty="0" smtClean="0"/>
              <a:t>je u sportovců podobný jako u normální populace, tj. </a:t>
            </a:r>
            <a:r>
              <a:rPr lang="cs-CZ" sz="2000" b="1" dirty="0" smtClean="0"/>
              <a:t>6:3:1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U dospívajících dětí a fyzicky velmi aktivních sportovců je tento poměr 6,5:2:1,5.</a:t>
            </a:r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Energetický výdej a příjem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14686"/>
            <a:ext cx="8229600" cy="285752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Průměrný energetický příjem sportovců vyjadřujeme v kilojoulech  na kilogram za den.</a:t>
            </a:r>
          </a:p>
          <a:p>
            <a:pPr lvl="0"/>
            <a:r>
              <a:rPr lang="cs-CZ" sz="2000" b="1" dirty="0" smtClean="0"/>
              <a:t>Anaerobních sporty </a:t>
            </a:r>
            <a:r>
              <a:rPr lang="cs-CZ" sz="2000" dirty="0" smtClean="0"/>
              <a:t>– např. sprinty</a:t>
            </a:r>
          </a:p>
          <a:p>
            <a:pPr lvl="1"/>
            <a:r>
              <a:rPr lang="cs-CZ" sz="2000" dirty="0" smtClean="0"/>
              <a:t>muži 96 – 238 </a:t>
            </a:r>
            <a:r>
              <a:rPr lang="cs-CZ" sz="2000" dirty="0" err="1" smtClean="0"/>
              <a:t>kJ.kg</a:t>
            </a:r>
            <a:r>
              <a:rPr lang="cs-CZ" sz="2000" dirty="0" smtClean="0"/>
              <a:t>/den</a:t>
            </a:r>
          </a:p>
          <a:p>
            <a:pPr lvl="1"/>
            <a:r>
              <a:rPr lang="cs-CZ" sz="2000" dirty="0" smtClean="0"/>
              <a:t>ženy 106 – 110 </a:t>
            </a:r>
            <a:r>
              <a:rPr lang="cs-CZ" sz="2000" dirty="0" err="1" smtClean="0"/>
              <a:t>kJ.kg</a:t>
            </a:r>
            <a:r>
              <a:rPr lang="cs-CZ" sz="2000" dirty="0" smtClean="0"/>
              <a:t>/den</a:t>
            </a:r>
          </a:p>
          <a:p>
            <a:pPr lvl="0"/>
            <a:r>
              <a:rPr lang="cs-CZ" sz="2000" b="1" dirty="0" smtClean="0"/>
              <a:t>Aerobní sporty </a:t>
            </a:r>
            <a:r>
              <a:rPr lang="cs-CZ" sz="2000" dirty="0" smtClean="0"/>
              <a:t>– např. dlouhé běhy</a:t>
            </a:r>
          </a:p>
          <a:p>
            <a:pPr lvl="1"/>
            <a:r>
              <a:rPr lang="cs-CZ" sz="2000" dirty="0" smtClean="0"/>
              <a:t>muži 188 – 364 </a:t>
            </a:r>
            <a:r>
              <a:rPr lang="cs-CZ" sz="2000" dirty="0" err="1" smtClean="0"/>
              <a:t>kJ.kg</a:t>
            </a:r>
            <a:r>
              <a:rPr lang="cs-CZ" sz="2000" dirty="0" smtClean="0"/>
              <a:t>/den</a:t>
            </a:r>
          </a:p>
          <a:p>
            <a:pPr lvl="1"/>
            <a:r>
              <a:rPr lang="cs-CZ" sz="2000" dirty="0" smtClean="0"/>
              <a:t>ženy 123 – 194 </a:t>
            </a:r>
            <a:r>
              <a:rPr lang="cs-CZ" sz="2000" dirty="0" err="1" smtClean="0"/>
              <a:t>kJ.kg</a:t>
            </a:r>
            <a:r>
              <a:rPr lang="cs-CZ" sz="2000" dirty="0" smtClean="0"/>
              <a:t>/den</a:t>
            </a:r>
          </a:p>
          <a:p>
            <a:pPr lvl="0"/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Energetický výdej a příjem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738px-Osaka07_D2A_Torri_Edward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43042" y="1214422"/>
            <a:ext cx="2388572" cy="1940715"/>
          </a:xfrm>
          <a:prstGeom prst="rect">
            <a:avLst/>
          </a:prstGeom>
        </p:spPr>
      </p:pic>
      <p:pic>
        <p:nvPicPr>
          <p:cNvPr id="6" name="Obrázek 5" descr="Osaka07_D6A_M5000M_Heat2-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6248" y="1214422"/>
            <a:ext cx="2928958" cy="19495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52964"/>
            <a:ext cx="8229600" cy="3090680"/>
          </a:xfrm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Pro sportovce se doporučuje 1,0 g.kg/den, přičemž maximální dávka činí 1,6 g.kg/den. </a:t>
            </a:r>
          </a:p>
          <a:p>
            <a:pPr lvl="0"/>
            <a:r>
              <a:rPr lang="cs-CZ" sz="2000" dirty="0" smtClean="0"/>
              <a:t>Nadměrný příjem bílkovin má za následek dehydrataci, nadměrné ztráty Ca či ledvinové problémy. </a:t>
            </a:r>
          </a:p>
          <a:p>
            <a:pPr lvl="0"/>
            <a:r>
              <a:rPr lang="cs-CZ" sz="2000" dirty="0" smtClean="0"/>
              <a:t>Nadměrně množství přijatých bílkovina je využito jako zdroj energie, případně uloženo jako energetické zásoby v podobě tuku.</a:t>
            </a:r>
          </a:p>
          <a:p>
            <a:r>
              <a:rPr lang="cs-CZ" sz="2000" b="1" dirty="0" smtClean="0"/>
              <a:t>Zdroje bílkovin</a:t>
            </a:r>
            <a:r>
              <a:rPr lang="cs-CZ" sz="2000" dirty="0" smtClean="0"/>
              <a:t> – maso, mléko, sýry, zakysané mléčné výrobky, drůbež, ryby, vajíčka, luštěniny a ořechy.</a:t>
            </a:r>
          </a:p>
          <a:p>
            <a:pPr lvl="0"/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Bílkoviny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Fried_egg,_sunny_side_u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34" y="1172117"/>
            <a:ext cx="2143140" cy="1851807"/>
          </a:xfrm>
          <a:prstGeom prst="rect">
            <a:avLst/>
          </a:prstGeom>
        </p:spPr>
      </p:pic>
      <p:pic>
        <p:nvPicPr>
          <p:cNvPr id="6" name="Obrázek 5" descr="3_types_of_lenti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4612" y="1214422"/>
            <a:ext cx="3175022" cy="1785950"/>
          </a:xfrm>
          <a:prstGeom prst="rect">
            <a:avLst/>
          </a:prstGeom>
        </p:spPr>
      </p:pic>
      <p:pic>
        <p:nvPicPr>
          <p:cNvPr id="7" name="Obrázek 6" descr="FoodMeat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0898" y="1214422"/>
            <a:ext cx="2724506" cy="18049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7562"/>
            <a:ext cx="8229600" cy="2714644"/>
          </a:xfrm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Sacharidy jsou v organismu uloženy ve formě svalového a jaterního glykogenu. </a:t>
            </a:r>
          </a:p>
          <a:p>
            <a:pPr lvl="0"/>
            <a:r>
              <a:rPr lang="cs-CZ" sz="2000" dirty="0" smtClean="0"/>
              <a:t>Současná doporučení pro sacharidy je 60 – 65 % celkového energetického příjmu, přičemž z toho 80 % by mělo být hrazeno polysacharidy a 20 % jednoduchými cukry. </a:t>
            </a:r>
          </a:p>
          <a:p>
            <a:r>
              <a:rPr lang="cs-CZ" sz="2000" b="1" dirty="0" smtClean="0"/>
              <a:t>Zdroje sacharidů</a:t>
            </a:r>
            <a:r>
              <a:rPr lang="cs-CZ" sz="2000" dirty="0" smtClean="0"/>
              <a:t> – cukr, ovoce, rýže, chléb, těstoviny, brambory, cereálie, sladké pečivo, cukrovinky a sladké nápoje.  </a:t>
            </a:r>
          </a:p>
          <a:p>
            <a:pPr lvl="0"/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Sacharidy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Glazed-Donu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596" y="1571612"/>
            <a:ext cx="2509707" cy="1643074"/>
          </a:xfrm>
          <a:prstGeom prst="rect">
            <a:avLst/>
          </a:prstGeom>
        </p:spPr>
      </p:pic>
      <p:pic>
        <p:nvPicPr>
          <p:cNvPr id="6" name="Obrázek 5" descr="Russet_potato_cultivar_with_sprout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3240" y="1571612"/>
            <a:ext cx="3214706" cy="1622422"/>
          </a:xfrm>
          <a:prstGeom prst="rect">
            <a:avLst/>
          </a:prstGeom>
        </p:spPr>
      </p:pic>
      <p:pic>
        <p:nvPicPr>
          <p:cNvPr id="8" name="Obrázek 7" descr="Tortelin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40103" y="1500174"/>
            <a:ext cx="2175301" cy="17062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00372"/>
            <a:ext cx="8229600" cy="3357586"/>
          </a:xfrm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Ve srovnání se sacharidy jsou zásoby tuků v organismu prakticky neomezené, 1 kg tukové hmoty dodá energii na 10-20 hodin tělesné činnosti. </a:t>
            </a:r>
          </a:p>
          <a:p>
            <a:pPr lvl="0"/>
            <a:r>
              <a:rPr lang="cs-CZ" sz="2000" dirty="0" smtClean="0"/>
              <a:t>Zásoby tuku jsou přítomny ve třech formách:</a:t>
            </a:r>
          </a:p>
          <a:p>
            <a:pPr lvl="1"/>
            <a:r>
              <a:rPr lang="cs-CZ" sz="2000" dirty="0" err="1" smtClean="0"/>
              <a:t>Triacylglycerol</a:t>
            </a:r>
            <a:r>
              <a:rPr lang="cs-CZ" sz="2000" dirty="0" smtClean="0"/>
              <a:t> v tukové tkáni (hlavní zdroj).</a:t>
            </a:r>
          </a:p>
          <a:p>
            <a:pPr lvl="1"/>
            <a:r>
              <a:rPr lang="cs-CZ" sz="2000" dirty="0" err="1" smtClean="0"/>
              <a:t>Triacylglycerol</a:t>
            </a:r>
            <a:r>
              <a:rPr lang="cs-CZ" sz="2000" dirty="0" smtClean="0"/>
              <a:t> ve svalech.</a:t>
            </a:r>
          </a:p>
          <a:p>
            <a:pPr lvl="1"/>
            <a:r>
              <a:rPr lang="cs-CZ" sz="2000" dirty="0" err="1" smtClean="0"/>
              <a:t>Triacylglycerol</a:t>
            </a:r>
            <a:r>
              <a:rPr lang="cs-CZ" sz="2000" dirty="0" smtClean="0"/>
              <a:t> cirkulující v celém těle.</a:t>
            </a:r>
          </a:p>
          <a:p>
            <a:pPr lvl="0"/>
            <a:r>
              <a:rPr lang="cs-CZ" sz="2000" dirty="0" smtClean="0"/>
              <a:t>Optimální denní příjem by měl činit 24-30% celkového denního energetického příjmu. </a:t>
            </a:r>
          </a:p>
          <a:p>
            <a:pPr lvl="0"/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300px-McDonald's_Golden_Arches.sv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100" y="1133781"/>
            <a:ext cx="2333239" cy="1866591"/>
          </a:xfrm>
          <a:prstGeom prst="rect">
            <a:avLst/>
          </a:prstGeom>
        </p:spPr>
      </p:pic>
      <p:pic>
        <p:nvPicPr>
          <p:cNvPr id="6" name="Obrázek 5" descr="McD-Big-Ma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00430" y="1071546"/>
            <a:ext cx="2236320" cy="1928826"/>
          </a:xfrm>
          <a:prstGeom prst="rect">
            <a:avLst/>
          </a:prstGeom>
        </p:spPr>
      </p:pic>
      <p:pic>
        <p:nvPicPr>
          <p:cNvPr id="7" name="Obrázek 6" descr="Obesity-waist_circumference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29323" y="1052236"/>
            <a:ext cx="2214578" cy="1948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57562"/>
            <a:ext cx="8229600" cy="2714644"/>
          </a:xfrm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Hrají důležitou roli v metabolismu živin. </a:t>
            </a:r>
          </a:p>
          <a:p>
            <a:pPr lvl="0"/>
            <a:r>
              <a:rPr lang="cs-CZ" sz="2000" dirty="0" smtClean="0"/>
              <a:t>Tělesná zátěž zvyšuje potřeby některých vitamínu a minerálů, které jedinec může lehce přijmout v dobře vyvážené dietě. </a:t>
            </a:r>
          </a:p>
          <a:p>
            <a:r>
              <a:rPr lang="cs-CZ" sz="2000" dirty="0" smtClean="0"/>
              <a:t>U sportovců by pod doporučené denní dávky neměly klesnout hodnoty zinku, železa, vápníku, hořčíku, mědi,                        a vitamínů B1, B2, B6, B12, D2, a D3. </a:t>
            </a:r>
          </a:p>
          <a:p>
            <a:r>
              <a:rPr lang="cs-CZ" sz="2000" b="1" dirty="0" smtClean="0"/>
              <a:t>Zdrojem vitamínů, ale i minerálů je </a:t>
            </a:r>
            <a:r>
              <a:rPr lang="cs-CZ" sz="2000" dirty="0" smtClean="0"/>
              <a:t>- zelenina, ovoce, ryby, maso, vajíčka, mléčné výrobky a cereálie. </a:t>
            </a:r>
          </a:p>
          <a:p>
            <a:pPr lvl="0"/>
            <a:endParaRPr lang="cs-CZ" sz="2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Vitamíny a minerály</a:t>
            </a:r>
            <a:endParaRPr lang="cs-CZ" dirty="0"/>
          </a:p>
        </p:txBody>
      </p:sp>
      <p:pic>
        <p:nvPicPr>
          <p:cNvPr id="4" name="Obrázek 3" descr="Culinary_fruits_front_view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357298"/>
            <a:ext cx="2857520" cy="1897572"/>
          </a:xfrm>
          <a:prstGeom prst="rect">
            <a:avLst/>
          </a:prstGeom>
        </p:spPr>
      </p:pic>
      <p:pic>
        <p:nvPicPr>
          <p:cNvPr id="5" name="Obrázek 4" descr="Veggie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1357297"/>
            <a:ext cx="2857520" cy="1902037"/>
          </a:xfrm>
          <a:prstGeom prst="rect">
            <a:avLst/>
          </a:prstGeom>
        </p:spPr>
      </p:pic>
      <p:pic>
        <p:nvPicPr>
          <p:cNvPr id="6" name="Obrázek 5" descr="Obstjoghurt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86512" y="1357297"/>
            <a:ext cx="2571768" cy="19288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3429024"/>
          </a:xfrm>
        </p:spPr>
        <p:txBody>
          <a:bodyPr>
            <a:normAutofit/>
          </a:bodyPr>
          <a:lstStyle/>
          <a:p>
            <a:pPr lvl="0"/>
            <a:r>
              <a:rPr lang="cs-CZ" sz="2000" b="1" dirty="0" smtClean="0"/>
              <a:t>Železo (</a:t>
            </a:r>
            <a:r>
              <a:rPr lang="cs-CZ" sz="2000" b="1" dirty="0" err="1" smtClean="0"/>
              <a:t>Fe</a:t>
            </a:r>
            <a:r>
              <a:rPr lang="cs-CZ" sz="2000" b="1" dirty="0" smtClean="0"/>
              <a:t>)</a:t>
            </a:r>
            <a:r>
              <a:rPr lang="cs-CZ" sz="2000" dirty="0" smtClean="0"/>
              <a:t> a </a:t>
            </a:r>
            <a:r>
              <a:rPr lang="cs-CZ" sz="2000" b="1" dirty="0" smtClean="0"/>
              <a:t>vápník (Ca)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err="1" smtClean="0"/>
              <a:t>Fe</a:t>
            </a:r>
            <a:r>
              <a:rPr lang="cs-CZ" sz="2000" dirty="0" smtClean="0"/>
              <a:t> je součástí hemoglobinu a myoglobinu a je důležité při oxidativním metabolismu.</a:t>
            </a:r>
          </a:p>
          <a:p>
            <a:pPr lvl="0"/>
            <a:r>
              <a:rPr lang="cs-CZ" sz="2000" dirty="0" smtClean="0"/>
              <a:t>Nedostatek </a:t>
            </a:r>
            <a:r>
              <a:rPr lang="cs-CZ" sz="2000" dirty="0" err="1" smtClean="0"/>
              <a:t>Fe</a:t>
            </a:r>
            <a:r>
              <a:rPr lang="cs-CZ" sz="2000" dirty="0" smtClean="0"/>
              <a:t> se projevuje snížením hladiny hemoglobinu v krvi (anémie) a může dojít k negativnímu ovlivnění výkonu. </a:t>
            </a:r>
          </a:p>
          <a:p>
            <a:pPr lvl="0"/>
            <a:r>
              <a:rPr lang="cs-CZ" sz="2000" dirty="0" smtClean="0"/>
              <a:t>Nedostatek Ca je jedna z hlavních příčin vzniku </a:t>
            </a:r>
            <a:r>
              <a:rPr lang="cs-CZ" sz="2000" dirty="0" err="1" smtClean="0"/>
              <a:t>osteopórozy</a:t>
            </a:r>
            <a:r>
              <a:rPr lang="cs-CZ" sz="2000" dirty="0" smtClean="0"/>
              <a:t>. </a:t>
            </a:r>
          </a:p>
          <a:p>
            <a:pPr lvl="0"/>
            <a:r>
              <a:rPr lang="cs-CZ" sz="2000" dirty="0" smtClean="0"/>
              <a:t>Množství Ca</a:t>
            </a:r>
            <a:r>
              <a:rPr lang="cs-CZ" sz="2000" baseline="30000" dirty="0" smtClean="0"/>
              <a:t>2+</a:t>
            </a:r>
            <a:r>
              <a:rPr lang="cs-CZ" sz="2000" dirty="0" smtClean="0"/>
              <a:t> zajišťující prevenci osteoporózy je 800-1.200 mg Ca denně.</a:t>
            </a:r>
          </a:p>
          <a:p>
            <a:r>
              <a:rPr lang="cs-CZ" sz="2000" b="1" dirty="0" smtClean="0"/>
              <a:t>Zvýšená konzumace </a:t>
            </a:r>
            <a:r>
              <a:rPr lang="cs-CZ" sz="2000" dirty="0" smtClean="0"/>
              <a:t>vitamínů a minerálů </a:t>
            </a:r>
            <a:r>
              <a:rPr lang="cs-CZ" sz="2000" b="1" dirty="0" smtClean="0"/>
              <a:t>nezvyšuje výkon</a:t>
            </a:r>
            <a:r>
              <a:rPr lang="cs-CZ" sz="2000" dirty="0" smtClean="0"/>
              <a:t>, nedostatek ale může zhoršit výkonnost. </a:t>
            </a:r>
          </a:p>
          <a:p>
            <a:pPr lvl="0"/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Vitamíny a minerály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14686"/>
            <a:ext cx="8229600" cy="2714644"/>
          </a:xfrm>
        </p:spPr>
        <p:txBody>
          <a:bodyPr>
            <a:noAutofit/>
          </a:bodyPr>
          <a:lstStyle/>
          <a:p>
            <a:pPr lvl="0"/>
            <a:r>
              <a:rPr lang="cs-CZ" sz="2000" dirty="0" smtClean="0"/>
              <a:t>Jídlo před výkonem by mělo obsahovat polysacharidy (chléb, cereálie, ovoce, zeleninu). </a:t>
            </a:r>
          </a:p>
          <a:p>
            <a:pPr lvl="0"/>
            <a:r>
              <a:rPr lang="cs-CZ" sz="2000" dirty="0" smtClean="0"/>
              <a:t>Snídaně by měla být na bázi sacharidů a to mezi 6–8 hodinou ranní (chléb, cereálie, ovoce, ovocný džus).</a:t>
            </a:r>
          </a:p>
          <a:p>
            <a:pPr lvl="0"/>
            <a:r>
              <a:rPr lang="cs-CZ" sz="2000" dirty="0" smtClean="0"/>
              <a:t>Jídlo či nápoj konzumovaný 1 hod před výkonem by měl obsahovat 1–2 g sacharidů na kg tělesné hmotnosti. </a:t>
            </a:r>
          </a:p>
          <a:p>
            <a:pPr lvl="0"/>
            <a:r>
              <a:rPr lang="cs-CZ" sz="2000" dirty="0" smtClean="0"/>
              <a:t>Jídlo či nápoj přijatý 4 hod před výkonem může obsahovat 5 g sacharidů na kg tělesné hmotnosti.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Jídlo před sportovním výkonem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FD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1217771"/>
            <a:ext cx="1785950" cy="1925477"/>
          </a:xfrm>
          <a:prstGeom prst="rect">
            <a:avLst/>
          </a:prstGeom>
        </p:spPr>
      </p:pic>
      <p:pic>
        <p:nvPicPr>
          <p:cNvPr id="6" name="Obrázek 5" descr="Various_grains_edit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735" y="1214423"/>
            <a:ext cx="2857521" cy="1928826"/>
          </a:xfrm>
          <a:prstGeom prst="rect">
            <a:avLst/>
          </a:prstGeom>
        </p:spPr>
      </p:pic>
      <p:pic>
        <p:nvPicPr>
          <p:cNvPr id="7" name="Obrázek 6" descr="Culinary_fruits_front_view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2132" y="1214421"/>
            <a:ext cx="2928958" cy="19450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195840"/>
            <a:ext cx="8229600" cy="2733490"/>
          </a:xfrm>
        </p:spPr>
        <p:txBody>
          <a:bodyPr>
            <a:norm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2000" dirty="0" smtClean="0"/>
              <a:t>Mezi jednotlivými závody můžou sportovci doplňovat energii vysoce sacharidovou stravou a energetickými nápoji:</a:t>
            </a:r>
          </a:p>
          <a:p>
            <a:pPr lvl="0"/>
            <a:r>
              <a:rPr lang="cs-CZ" sz="2000" dirty="0" smtClean="0"/>
              <a:t>Do 30 min mezi závody – sportovní nápoje, hroznový cukr.</a:t>
            </a:r>
          </a:p>
          <a:p>
            <a:pPr lvl="0"/>
            <a:r>
              <a:rPr lang="cs-CZ" sz="2000" dirty="0" smtClean="0"/>
              <a:t>30 – 60 min mezi závody – chleba s medem, džemem, banán.</a:t>
            </a:r>
          </a:p>
          <a:p>
            <a:pPr lvl="0"/>
            <a:r>
              <a:rPr lang="cs-CZ" sz="2000" dirty="0" smtClean="0"/>
              <a:t>60 – 120 min mezi závody – těstoviny, rýže, nudle s nízkotučnou omáčkou.</a:t>
            </a:r>
          </a:p>
          <a:p>
            <a:pPr lvl="0"/>
            <a:r>
              <a:rPr lang="cs-CZ" sz="2000" dirty="0" smtClean="0"/>
              <a:t>Více než 120 minut mezi závody – větší jídlo dle obecných zásad .</a:t>
            </a:r>
          </a:p>
          <a:p>
            <a:pPr>
              <a:buNone/>
            </a:pPr>
            <a:endParaRPr lang="cs-CZ" sz="2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Jídlo při sportovním výkonu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GatoradeG4typ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1214422"/>
            <a:ext cx="3161511" cy="1857388"/>
          </a:xfrm>
          <a:prstGeom prst="rect">
            <a:avLst/>
          </a:prstGeom>
        </p:spPr>
      </p:pic>
      <p:pic>
        <p:nvPicPr>
          <p:cNvPr id="6" name="Obrázek 5" descr="Bananas_white_backgroun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4744" y="1214422"/>
            <a:ext cx="2786082" cy="1854486"/>
          </a:xfrm>
          <a:prstGeom prst="rect">
            <a:avLst/>
          </a:prstGeom>
        </p:spPr>
      </p:pic>
      <p:pic>
        <p:nvPicPr>
          <p:cNvPr id="7" name="Obrázek 6" descr="Rice_p116000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43702" y="1214422"/>
            <a:ext cx="2000264" cy="18658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2643206"/>
          </a:xfrm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Svalové buňky jsou </a:t>
            </a:r>
            <a:r>
              <a:rPr lang="cs-CZ" sz="2000" b="1" dirty="0" smtClean="0"/>
              <a:t>po skončení závodu </a:t>
            </a:r>
            <a:r>
              <a:rPr lang="cs-CZ" sz="2000" dirty="0" smtClean="0"/>
              <a:t>po dobu 1–2 hod velmi vnímavé na přísun sacharidů, je nutné zahájit </a:t>
            </a:r>
            <a:r>
              <a:rPr lang="cs-CZ" sz="2000" b="1" dirty="0" smtClean="0"/>
              <a:t>doplňování cukrů </a:t>
            </a:r>
            <a:r>
              <a:rPr lang="cs-CZ" sz="2000" dirty="0" smtClean="0"/>
              <a:t>a to co možná nejdříve po závodě, nejprve tekutou resp. kašovitou stravou, později tuhou. Dávky by měly být menší a častější. Vhodné jsou ovocné kaše, banány, nikoli tučné a bílkovinné výrobky.</a:t>
            </a:r>
          </a:p>
          <a:p>
            <a:pPr lvl="0"/>
            <a:r>
              <a:rPr lang="cs-CZ" sz="2000" dirty="0" smtClean="0"/>
              <a:t>Co se týče pití po závodě, jsou vhodné džusy, iontové nápoje, mošt, voda s bublinkami (do jedné hodiny až 1 litr).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Jídlo po sportovním výkonu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  <p:pic>
        <p:nvPicPr>
          <p:cNvPr id="5" name="Obrázek 4" descr="Orange_juice_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2" y="1149342"/>
            <a:ext cx="1500198" cy="2136782"/>
          </a:xfrm>
          <a:prstGeom prst="rect">
            <a:avLst/>
          </a:prstGeom>
        </p:spPr>
      </p:pic>
      <p:pic>
        <p:nvPicPr>
          <p:cNvPr id="6" name="Obrázek 5" descr="Stilles_Mineralwasse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7950" y="1142982"/>
            <a:ext cx="1571636" cy="2131032"/>
          </a:xfrm>
          <a:prstGeom prst="rect">
            <a:avLst/>
          </a:prstGeom>
        </p:spPr>
      </p:pic>
      <p:pic>
        <p:nvPicPr>
          <p:cNvPr id="8" name="Obrázek 7" descr="Bananas_white_backgroun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8662" y="1142984"/>
            <a:ext cx="3214710" cy="21397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2" action="ppaction://hlinksldjump"/>
              </a:rPr>
              <a:t>Čím je předurčena výživa?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3" action="ppaction://hlinksldjump"/>
              </a:rPr>
              <a:t>Jaký je denní výdej u běžného člověka?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4" action="ppaction://hlinksldjump"/>
              </a:rPr>
              <a:t>Jaké je ideální rozložení sacharidů, tuků a bílkovin u sportovce?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5" action="ppaction://hlinksldjump"/>
              </a:rPr>
              <a:t>Jak vyjadřujeme průměrný energetický příjem? 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6" action="ppaction://hlinksldjump"/>
              </a:rPr>
              <a:t>Jaké znáš zdroje bílkovin?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7" action="ppaction://hlinksldjump"/>
              </a:rPr>
              <a:t>Jaké znáš zdroje sacharidů?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8" action="ppaction://hlinksldjump"/>
              </a:rPr>
              <a:t>V kolika formách jsou přítomny zásoby tuku?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hlinkClick r:id="rId9" action="ppaction://hlinksldjump"/>
              </a:rPr>
              <a:t>Jaké znáš zdroje vitamínů?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přezkoušení</a:t>
            </a:r>
            <a:endParaRPr lang="cs-CZ" dirty="0"/>
          </a:p>
        </p:txBody>
      </p:sp>
      <p:sp>
        <p:nvSpPr>
          <p:cNvPr id="4" name="Obdélník 3">
            <a:hlinkClick r:id="rId10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2400" dirty="0" smtClean="0"/>
              <a:t>Výživa je předurčena:</a:t>
            </a:r>
          </a:p>
          <a:p>
            <a:pPr lvl="1"/>
            <a:r>
              <a:rPr lang="cs-CZ" sz="2400" dirty="0" smtClean="0"/>
              <a:t>věkem jedince,</a:t>
            </a:r>
          </a:p>
          <a:p>
            <a:pPr lvl="1"/>
            <a:r>
              <a:rPr lang="cs-CZ" sz="2400" dirty="0" smtClean="0"/>
              <a:t>jeho fyzickou aktivitou,</a:t>
            </a:r>
          </a:p>
          <a:p>
            <a:pPr lvl="1"/>
            <a:r>
              <a:rPr lang="cs-CZ" sz="2400" dirty="0" smtClean="0"/>
              <a:t>pohlavní diferenciací,</a:t>
            </a:r>
          </a:p>
          <a:p>
            <a:pPr lvl="1"/>
            <a:r>
              <a:rPr lang="cs-CZ" sz="2400" dirty="0" smtClean="0"/>
              <a:t>zdravotním stavem,</a:t>
            </a:r>
          </a:p>
          <a:p>
            <a:pPr lvl="1"/>
            <a:r>
              <a:rPr lang="cs-CZ" sz="2400" dirty="0" smtClean="0"/>
              <a:t>a mnoha dalšími faktory.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U dospělých je přibližně výdej 8.400 – 11.700 </a:t>
            </a:r>
            <a:r>
              <a:rPr lang="cs-CZ" sz="2400" dirty="0" err="1" smtClean="0"/>
              <a:t>kJ</a:t>
            </a:r>
            <a:r>
              <a:rPr lang="cs-CZ" sz="2400" dirty="0" smtClean="0"/>
              <a:t> denně.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Ideální rozložení sacharidů, tuků a bílkovin je u sportovců podobný jako u normální populace, tj. 6:3:1.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Průměrný energetický příjem vyjadřujeme v kilojoulech  na kilogram za den, tj. </a:t>
            </a:r>
            <a:r>
              <a:rPr lang="cs-CZ" sz="2400" dirty="0" err="1" smtClean="0"/>
              <a:t>kJ.kg</a:t>
            </a:r>
            <a:r>
              <a:rPr lang="cs-CZ" sz="2400" dirty="0" smtClean="0"/>
              <a:t>/den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č.4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Zdroje bílkovin:</a:t>
            </a:r>
          </a:p>
          <a:p>
            <a:pPr lvl="1"/>
            <a:r>
              <a:rPr lang="cs-CZ" sz="2400" dirty="0" smtClean="0"/>
              <a:t>maso,</a:t>
            </a:r>
          </a:p>
          <a:p>
            <a:pPr lvl="1"/>
            <a:r>
              <a:rPr lang="cs-CZ" sz="2400" dirty="0" smtClean="0"/>
              <a:t>mléko,</a:t>
            </a:r>
          </a:p>
          <a:p>
            <a:pPr lvl="1"/>
            <a:r>
              <a:rPr lang="cs-CZ" sz="2400" dirty="0" smtClean="0"/>
              <a:t>sýry,</a:t>
            </a:r>
          </a:p>
          <a:p>
            <a:pPr lvl="1"/>
            <a:r>
              <a:rPr lang="cs-CZ" sz="2400" dirty="0" smtClean="0"/>
              <a:t>zakysané mléčné výrobky,</a:t>
            </a:r>
          </a:p>
          <a:p>
            <a:pPr lvl="1"/>
            <a:r>
              <a:rPr lang="cs-CZ" sz="2400" dirty="0" smtClean="0"/>
              <a:t>drůbež,</a:t>
            </a:r>
          </a:p>
          <a:p>
            <a:pPr lvl="1"/>
            <a:r>
              <a:rPr lang="cs-CZ" sz="2400" dirty="0" smtClean="0"/>
              <a:t>ryby,</a:t>
            </a:r>
          </a:p>
          <a:p>
            <a:pPr lvl="1"/>
            <a:r>
              <a:rPr lang="cs-CZ" sz="2400" dirty="0" smtClean="0"/>
              <a:t>vajíčka,</a:t>
            </a:r>
          </a:p>
          <a:p>
            <a:pPr lvl="1"/>
            <a:r>
              <a:rPr lang="cs-CZ" sz="2400" dirty="0" smtClean="0"/>
              <a:t>Luštěniny a ořechy.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Zdroje sacharidů:</a:t>
            </a:r>
          </a:p>
          <a:p>
            <a:pPr lvl="1"/>
            <a:r>
              <a:rPr lang="cs-CZ" sz="2400" dirty="0" smtClean="0"/>
              <a:t>cukr,</a:t>
            </a:r>
          </a:p>
          <a:p>
            <a:pPr lvl="1"/>
            <a:r>
              <a:rPr lang="cs-CZ" sz="2400" dirty="0" smtClean="0"/>
              <a:t>ovoce,</a:t>
            </a:r>
          </a:p>
          <a:p>
            <a:pPr lvl="1"/>
            <a:r>
              <a:rPr lang="cs-CZ" sz="2400" dirty="0" smtClean="0"/>
              <a:t>rýže,</a:t>
            </a:r>
          </a:p>
          <a:p>
            <a:pPr lvl="1"/>
            <a:r>
              <a:rPr lang="cs-CZ" sz="2400" dirty="0" smtClean="0"/>
              <a:t>chléb,</a:t>
            </a:r>
          </a:p>
          <a:p>
            <a:pPr lvl="1"/>
            <a:r>
              <a:rPr lang="cs-CZ" sz="2400" dirty="0" smtClean="0"/>
              <a:t>těstoviny,</a:t>
            </a:r>
          </a:p>
          <a:p>
            <a:pPr lvl="1"/>
            <a:r>
              <a:rPr lang="cs-CZ" sz="2400" dirty="0" smtClean="0"/>
              <a:t>brambory,</a:t>
            </a:r>
          </a:p>
          <a:p>
            <a:pPr lvl="1"/>
            <a:r>
              <a:rPr lang="cs-CZ" sz="2400" dirty="0" smtClean="0"/>
              <a:t>cereálie,</a:t>
            </a:r>
          </a:p>
          <a:p>
            <a:pPr lvl="1"/>
            <a:r>
              <a:rPr lang="cs-CZ" sz="2400" dirty="0" smtClean="0"/>
              <a:t>sladké pečivo,</a:t>
            </a:r>
          </a:p>
          <a:p>
            <a:pPr lvl="1"/>
            <a:r>
              <a:rPr lang="cs-CZ" sz="2400" dirty="0" smtClean="0"/>
              <a:t>cukrovinky a sladké nápoje.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 smtClean="0"/>
              <a:t>Zásoby tuku jsou přítomny ve třech formách:</a:t>
            </a:r>
          </a:p>
          <a:p>
            <a:pPr lvl="1"/>
            <a:r>
              <a:rPr lang="cs-CZ" sz="2400" dirty="0" err="1" smtClean="0"/>
              <a:t>Triacylglycerol</a:t>
            </a:r>
            <a:r>
              <a:rPr lang="cs-CZ" sz="2400" dirty="0" smtClean="0"/>
              <a:t> v tukové tkáni (hlavní zdroj).</a:t>
            </a:r>
          </a:p>
          <a:p>
            <a:pPr lvl="1"/>
            <a:r>
              <a:rPr lang="cs-CZ" sz="2400" dirty="0" err="1" smtClean="0"/>
              <a:t>Triacylglycerol</a:t>
            </a:r>
            <a:r>
              <a:rPr lang="cs-CZ" sz="2400" dirty="0" smtClean="0"/>
              <a:t> ve svalech.</a:t>
            </a:r>
          </a:p>
          <a:p>
            <a:pPr lvl="1"/>
            <a:r>
              <a:rPr lang="cs-CZ" sz="2400" dirty="0" err="1" smtClean="0"/>
              <a:t>Triacylglycerol</a:t>
            </a:r>
            <a:r>
              <a:rPr lang="cs-CZ" sz="2400" dirty="0" smtClean="0"/>
              <a:t> cirkulující v celém těle.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Zdrojem vitamínů a minerálů:</a:t>
            </a:r>
          </a:p>
          <a:p>
            <a:pPr lvl="1"/>
            <a:r>
              <a:rPr lang="cs-CZ" sz="2400" dirty="0" smtClean="0"/>
              <a:t>zelenina,</a:t>
            </a:r>
          </a:p>
          <a:p>
            <a:pPr lvl="1"/>
            <a:r>
              <a:rPr lang="cs-CZ" sz="2400" dirty="0" smtClean="0"/>
              <a:t>ovoce,</a:t>
            </a:r>
          </a:p>
          <a:p>
            <a:pPr lvl="1"/>
            <a:r>
              <a:rPr lang="cs-CZ" sz="2400" dirty="0" smtClean="0"/>
              <a:t>ryby,</a:t>
            </a:r>
          </a:p>
          <a:p>
            <a:pPr lvl="1"/>
            <a:r>
              <a:rPr lang="cs-CZ" sz="2400" dirty="0" smtClean="0"/>
              <a:t>maso,</a:t>
            </a:r>
          </a:p>
          <a:p>
            <a:pPr lvl="1"/>
            <a:r>
              <a:rPr lang="cs-CZ" sz="2400" dirty="0" smtClean="0"/>
              <a:t>vajíčka,</a:t>
            </a:r>
          </a:p>
          <a:p>
            <a:pPr lvl="1"/>
            <a:r>
              <a:rPr lang="cs-CZ" sz="2400" dirty="0" smtClean="0"/>
              <a:t>mléčné výrobky a cereálie.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929586" y="56435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525963"/>
          </a:xfrm>
        </p:spPr>
        <p:txBody>
          <a:bodyPr>
            <a:normAutofit/>
          </a:bodyPr>
          <a:lstStyle/>
          <a:p>
            <a:pPr lvl="0"/>
            <a:r>
              <a:rPr lang="cs-CZ" sz="1200" dirty="0" smtClean="0"/>
              <a:t>Textový obsah – vlastní zdroje</a:t>
            </a:r>
          </a:p>
          <a:p>
            <a:pPr lvl="0"/>
            <a:r>
              <a:rPr lang="cs-CZ" sz="1200" dirty="0" smtClean="0"/>
              <a:t>Obrázek č.1 - PECHER, </a:t>
            </a:r>
            <a:r>
              <a:rPr lang="cs-CZ" sz="1200" dirty="0" err="1" smtClean="0"/>
              <a:t>Eckhard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http://upload.wikimedia.org/wikipedia/commons/2/22/Osaka07_D2A_Torri_Edwards.jpg </a:t>
            </a:r>
          </a:p>
          <a:p>
            <a:pPr lvl="0"/>
            <a:r>
              <a:rPr lang="cs-CZ" sz="1200" dirty="0" smtClean="0"/>
              <a:t>Obrázek č.2 - PECHER, </a:t>
            </a:r>
            <a:r>
              <a:rPr lang="cs-CZ" sz="1200" dirty="0" err="1" smtClean="0"/>
              <a:t>Eckhard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http://upload.wikimedia.org/wikipedia/commons/d/d3/Osaka07_D6A_M5000M_Heat2-2.jpg </a:t>
            </a:r>
          </a:p>
          <a:p>
            <a:pPr lvl="0"/>
            <a:r>
              <a:rPr lang="cs-CZ" sz="1200" dirty="0" smtClean="0"/>
              <a:t>Obrázek č.3 – </a:t>
            </a:r>
            <a:r>
              <a:rPr lang="it-IT" sz="1200" dirty="0" smtClean="0"/>
              <a:t>BENBENNICK, David. </a:t>
            </a:r>
            <a:r>
              <a:rPr lang="it-IT" sz="1200" i="1" dirty="0" smtClean="0"/>
              <a:t>Wikipedia</a:t>
            </a:r>
            <a:r>
              <a:rPr lang="it-IT" sz="1200" dirty="0" smtClean="0"/>
              <a:t> [online]. [cit. 6.</a:t>
            </a:r>
            <a:r>
              <a:rPr lang="cs-CZ" sz="1200" dirty="0" smtClean="0"/>
              <a:t>3</a:t>
            </a:r>
            <a:r>
              <a:rPr lang="it-IT" sz="1200" dirty="0" smtClean="0"/>
              <a:t>.2014]. Dostupný na WWW: http://upload.wikimedia.org/wikipedia/commons/0/02/Fried_egg%2C_sunny_side_up.jpg </a:t>
            </a:r>
            <a:endParaRPr lang="cs-CZ" sz="1200" dirty="0" smtClean="0"/>
          </a:p>
          <a:p>
            <a:pPr lvl="0"/>
            <a:r>
              <a:rPr lang="cs-CZ" sz="1200" dirty="0" smtClean="0"/>
              <a:t>Obrázek č.4 - HOHUM.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http://upload.wikimedia.org/wikipedia/commons/d/da/3_types_of_lentil.jpg </a:t>
            </a:r>
          </a:p>
          <a:p>
            <a:pPr lvl="0"/>
            <a:r>
              <a:rPr lang="cs-CZ" sz="1200" dirty="0" smtClean="0"/>
              <a:t>Obrázek č.5 - EVAN-AMOS.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http://upload.wikimedia.org/wikipedia/commons/a/a5/Glazed-Donut.jpg </a:t>
            </a:r>
          </a:p>
          <a:p>
            <a:pPr lvl="0"/>
            <a:r>
              <a:rPr lang="cs-CZ" sz="1200" dirty="0" smtClean="0"/>
              <a:t>Obrázek č.6 - DOODLEDOO.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http://upload.wikimedia.org/wikipedia/commons/a/ae/FoodMeat.jpg </a:t>
            </a:r>
          </a:p>
          <a:p>
            <a:pPr lvl="0"/>
            <a:r>
              <a:rPr lang="cs-CZ" sz="1200" dirty="0" smtClean="0"/>
              <a:t>Obrázek č.7 - ZOOFARI.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http://upload.wikimedia.org/wikipedia/commons/4/47/Russet_potato_cultivar_with_sprouts.jpg </a:t>
            </a:r>
          </a:p>
          <a:p>
            <a:pPr lvl="0"/>
            <a:r>
              <a:rPr lang="cs-CZ" sz="1200" dirty="0" smtClean="0"/>
              <a:t>Obrázek č.8 - GYFIS.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http://upload.wikimedia.org/wikipedia/commons/5/59/Torteliny.jpg </a:t>
            </a:r>
          </a:p>
          <a:p>
            <a:pPr lvl="0"/>
            <a:r>
              <a:rPr lang="cs-CZ" sz="1200" dirty="0" smtClean="0"/>
              <a:t>Obrázek č.9 - MANSKE, </a:t>
            </a:r>
            <a:r>
              <a:rPr lang="cs-CZ" sz="1200" dirty="0" err="1" smtClean="0"/>
              <a:t>Magnus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http://upload.wikimedia.org/wikipedia/commons/3/36/McDonald´s_Golden_Arches.svg</a:t>
            </a:r>
          </a:p>
          <a:p>
            <a:r>
              <a:rPr lang="cs-CZ" sz="1200" dirty="0" smtClean="0"/>
              <a:t>Obrázek č.10 - EVAN-AMOS.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http://upload.wikimedia.org/wikipedia/commons/2/2c/McD-Big-Mac.jpg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805192"/>
          </a:xfrm>
        </p:spPr>
        <p:txBody>
          <a:bodyPr>
            <a:normAutofit/>
          </a:bodyPr>
          <a:lstStyle/>
          <a:p>
            <a:pPr lvl="0"/>
            <a:r>
              <a:rPr lang="cs-CZ" sz="1200" dirty="0" smtClean="0"/>
              <a:t>Obrázek č.11 - PHAROS.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http://upload.wikimedia.org/wikipedia/commons/9/9e/Obesity-waist_circumference.PNG </a:t>
            </a:r>
          </a:p>
          <a:p>
            <a:pPr lvl="0"/>
            <a:r>
              <a:rPr lang="cs-CZ" sz="1200" dirty="0" smtClean="0"/>
              <a:t>Obrázek č.12 – IONUTZMOVIE.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http://upload.wikimedia.org/wikipedia/commons/2/2f/Culinary_fruits_front_view.jpg </a:t>
            </a:r>
          </a:p>
          <a:p>
            <a:pPr lvl="0"/>
            <a:r>
              <a:rPr lang="cs-CZ" sz="1200" dirty="0" smtClean="0"/>
              <a:t>Obrázek č.13 - AHURA21.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http://upload.wikimedia.org/wikipedia/commons/3/31/Veggies.jpg</a:t>
            </a:r>
          </a:p>
          <a:p>
            <a:pPr lvl="0"/>
            <a:r>
              <a:rPr lang="cs-CZ" sz="1200" dirty="0" smtClean="0"/>
              <a:t>Obrázek č.14 - </a:t>
            </a:r>
            <a:r>
              <a:rPr lang="pl-PL" sz="1200" dirty="0" smtClean="0"/>
              <a:t>SCHWÄBIN. </a:t>
            </a:r>
            <a:r>
              <a:rPr lang="pl-PL" sz="1200" i="1" dirty="0" smtClean="0"/>
              <a:t>Wikipedia</a:t>
            </a:r>
            <a:r>
              <a:rPr lang="pl-PL" sz="1200" dirty="0" smtClean="0"/>
              <a:t> [online]. [cit. 6.3.2014]. Dostupný na WWW: http://upload.wikimedia.org/wikipedia/commons/7/77/Obstjoghurt01.jpg </a:t>
            </a:r>
            <a:endParaRPr lang="cs-CZ" sz="1200" dirty="0" smtClean="0"/>
          </a:p>
          <a:p>
            <a:pPr lvl="0"/>
            <a:r>
              <a:rPr lang="cs-CZ" sz="1200" dirty="0" smtClean="0"/>
              <a:t>Obrázek č.15 - HÖPFNER, Klaus.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http://upload.wikimedia.org/wikipedia/commons/1/1f/FD_1.jpg </a:t>
            </a:r>
          </a:p>
          <a:p>
            <a:pPr lvl="0"/>
            <a:r>
              <a:rPr lang="cs-CZ" sz="1200" dirty="0" smtClean="0"/>
              <a:t>Obrázek č.16 - FIR0002.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http://upload.wikimedia.org/wikipedia/commons/1/17/Various_grains_edit2.jpg </a:t>
            </a:r>
          </a:p>
          <a:p>
            <a:pPr lvl="0"/>
            <a:r>
              <a:rPr lang="cs-CZ" sz="1200" dirty="0" smtClean="0"/>
              <a:t>Obrázek č.17 - BEDFORD, </a:t>
            </a:r>
            <a:r>
              <a:rPr lang="cs-CZ" sz="1200" dirty="0" err="1" smtClean="0"/>
              <a:t>Jeff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http://upload.wikimedia.org/wikipedia/en/e/e1/GatoradeG4types.png </a:t>
            </a:r>
          </a:p>
          <a:p>
            <a:pPr lvl="0"/>
            <a:r>
              <a:rPr lang="cs-CZ" sz="1200" dirty="0" smtClean="0"/>
              <a:t>Obrázek č.18 - FIR0002.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http://upload.wikimedia.org/wikipedia/commons/1/1c/Bananas_white_background.jpg </a:t>
            </a:r>
          </a:p>
          <a:p>
            <a:pPr lvl="0"/>
            <a:r>
              <a:rPr lang="cs-CZ" sz="1200" dirty="0" smtClean="0"/>
              <a:t>Obrázek č.19 - TAKEAWAY.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http://upload.wikimedia.org/wikipedia/commons/b/b7/Rice_p1160004.jpg </a:t>
            </a:r>
          </a:p>
          <a:p>
            <a:pPr lvl="0"/>
            <a:r>
              <a:rPr lang="cs-CZ" sz="1200" dirty="0" smtClean="0"/>
              <a:t>Obrázek č.20 - STING.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http://upload.wikimedia.org/wikipedia/commons/f/fd/Orange_juice_1.jpg </a:t>
            </a:r>
          </a:p>
          <a:p>
            <a:pPr lvl="0"/>
            <a:r>
              <a:rPr lang="cs-CZ" sz="1200" dirty="0" smtClean="0"/>
              <a:t>Obrázek č.21 – ZINNNMANN.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[cit. 6.3.2014]. Dostupný na WWW: http://upload.wikimedia.org/wikipedia/commons/0/02/Stilles_Mineralwasser.jpg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1410</TotalTime>
  <Words>1262</Words>
  <Application>Microsoft Office PowerPoint</Application>
  <PresentationFormat>Předvádění na obrazovce (4:3)</PresentationFormat>
  <Paragraphs>199</Paragraphs>
  <Slides>26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Shluk</vt:lpstr>
      <vt:lpstr>Snímek 1</vt:lpstr>
      <vt:lpstr>Anotace</vt:lpstr>
      <vt:lpstr>Snímek 3</vt:lpstr>
      <vt:lpstr>Hlavní nabídka</vt:lpstr>
      <vt:lpstr>Výživa obecně</vt:lpstr>
      <vt:lpstr>Energetický výdej a příjem</vt:lpstr>
      <vt:lpstr>Energetický výdej a příjem</vt:lpstr>
      <vt:lpstr>Bílkoviny</vt:lpstr>
      <vt:lpstr>Sacharidy</vt:lpstr>
      <vt:lpstr>Tuky</vt:lpstr>
      <vt:lpstr>Vitamíny a minerály</vt:lpstr>
      <vt:lpstr>Vitamíny a minerály</vt:lpstr>
      <vt:lpstr>Jídlo před sportovním výkonem</vt:lpstr>
      <vt:lpstr>Jídlo při sportovním výkonu</vt:lpstr>
      <vt:lpstr>Jídlo po sportovním výkonu</vt:lpstr>
      <vt:lpstr>Otázky k přezkoušení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Zdrojové materiály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192</cp:revision>
  <dcterms:created xsi:type="dcterms:W3CDTF">2013-08-12T10:35:42Z</dcterms:created>
  <dcterms:modified xsi:type="dcterms:W3CDTF">2014-04-08T12:22:18Z</dcterms:modified>
</cp:coreProperties>
</file>