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4"/>
  </p:notesMasterIdLst>
  <p:sldIdLst>
    <p:sldId id="530" r:id="rId2"/>
    <p:sldId id="531" r:id="rId3"/>
    <p:sldId id="533" r:id="rId4"/>
    <p:sldId id="550" r:id="rId5"/>
    <p:sldId id="565" r:id="rId6"/>
    <p:sldId id="564" r:id="rId7"/>
    <p:sldId id="568" r:id="rId8"/>
    <p:sldId id="569" r:id="rId9"/>
    <p:sldId id="570" r:id="rId10"/>
    <p:sldId id="539" r:id="rId11"/>
    <p:sldId id="571" r:id="rId12"/>
    <p:sldId id="532" r:id="rId13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  <p:extLst>
    <p:ext uri="{521415D9-36F7-43E2-AB2F-B90AF26B5E84}">
      <p14:sectionLst xmlns="" xmlns:p14="http://schemas.microsoft.com/office/powerpoint/2010/main">
        <p14:section name="Výchozí oddíl" id="{3329DB14-DFFC-48CA-8497-F82CB405A1BB}">
          <p14:sldIdLst>
            <p14:sldId id="530"/>
            <p14:sldId id="531"/>
            <p14:sldId id="549"/>
            <p14:sldId id="550"/>
            <p14:sldId id="551"/>
            <p14:sldId id="555"/>
            <p14:sldId id="556"/>
            <p14:sldId id="552"/>
            <p14:sldId id="557"/>
            <p14:sldId id="559"/>
            <p14:sldId id="558"/>
            <p14:sldId id="553"/>
            <p14:sldId id="562"/>
            <p14:sldId id="560"/>
            <p14:sldId id="532"/>
          </p14:sldIdLst>
        </p14:section>
      </p14:sectionLst>
    </p:ex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369" autoAdjust="0"/>
    <p:restoredTop sz="94201" autoAdjust="0"/>
  </p:normalViewPr>
  <p:slideViewPr>
    <p:cSldViewPr>
      <p:cViewPr varScale="1">
        <p:scale>
          <a:sx n="87" d="100"/>
          <a:sy n="87" d="100"/>
        </p:scale>
        <p:origin x="-40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image" Target="../media/image9.wmf"/><Relationship Id="rId4" Type="http://schemas.openxmlformats.org/officeDocument/2006/relationships/image" Target="../media/image12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882BE70D-4CFC-49E4-BC38-263CF2206983}" type="datetimeFigureOut">
              <a:rPr lang="cs-CZ"/>
              <a:pPr>
                <a:defRPr/>
              </a:pPr>
              <a:t>8.4.2014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16B978D2-0E56-456D-81FE-AA95F24888B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6140128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EBC75F-4005-488D-8371-73C0437742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  <a:lvl2pPr>
              <a:lnSpc>
                <a:spcPct val="150000"/>
              </a:lnSpc>
              <a:defRPr>
                <a:solidFill>
                  <a:schemeClr val="tx2"/>
                </a:solidFill>
              </a:defRPr>
            </a:lvl2pPr>
            <a:lvl3pPr>
              <a:lnSpc>
                <a:spcPct val="150000"/>
              </a:lnSpc>
              <a:defRPr>
                <a:solidFill>
                  <a:schemeClr val="tx2"/>
                </a:solidFill>
              </a:defRPr>
            </a:lvl3pPr>
            <a:lvl4pPr>
              <a:lnSpc>
                <a:spcPct val="150000"/>
              </a:lnSpc>
              <a:defRPr>
                <a:solidFill>
                  <a:schemeClr val="tx2"/>
                </a:solidFill>
              </a:defRPr>
            </a:lvl4pPr>
            <a:lvl5pPr>
              <a:lnSpc>
                <a:spcPct val="150000"/>
              </a:lnSpc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B8D87C-EDF4-421A-B98D-FD84BB8B4C6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2567BB-3CC0-4D53-B69E-6F418564768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8F8EDB-DB75-4FEB-B26E-37A05921850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C869BA-1DA8-408D-9041-FBE357E3154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8DFE61-429F-4F1D-B7A3-FE882D33406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FF8BC9-768C-438D-A76A-8C610D7B6F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B09A9F-96FF-4670-8259-8E4EEA32C52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19E7C1-C649-4FCB-9CBB-1C4BCF757E3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BA48B1-AF52-4EA9-AFB7-D63821EF0C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35C65B-ECFE-47E0-8085-40809EFE08A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A322D2-FA4B-46F7-8088-6B9F8FE9FA7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6275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09CDB507-9753-4543-A0BD-4A683DEFB38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Calibri" pitchFamily="34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Calibri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Calibri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Calibri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Calibri" pitchFamily="34" charset="0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oleObject" Target="../embeddings/oleObject9.bin"/><Relationship Id="rId5" Type="http://schemas.openxmlformats.org/officeDocument/2006/relationships/oleObject" Target="../embeddings/oleObject8.bin"/><Relationship Id="rId4" Type="http://schemas.openxmlformats.org/officeDocument/2006/relationships/oleObject" Target="../embeddings/oleObject7.bin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1844554" y="5733256"/>
            <a:ext cx="5643602" cy="9976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251520" y="2132856"/>
            <a:ext cx="8892480" cy="3323987"/>
          </a:xfrm>
          <a:prstGeom prst="rect">
            <a:avLst/>
          </a:prstGeom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itchFamily="18" charset="0"/>
              </a:rPr>
              <a:t>Název školy: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Gymnázium Lovosice, Sady pionýrů 600/6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Číslo projektu: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CZ.1.07/1.5.00/34.1073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Název materiálu: </a:t>
            </a:r>
            <a:r>
              <a:rPr lang="cs-CZ" sz="2000" b="1" i="1" dirty="0" smtClean="0">
                <a:ea typeface="Calibri" pitchFamily="34" charset="0"/>
                <a:cs typeface="Times New Roman" pitchFamily="18" charset="0"/>
              </a:rPr>
              <a:t>VY_32_INOVACE_2C_20_Chemické </a:t>
            </a:r>
            <a:r>
              <a:rPr lang="cs-CZ" sz="2000" b="1" i="1" dirty="0" smtClean="0">
                <a:ea typeface="Calibri" pitchFamily="34" charset="0"/>
                <a:cs typeface="Times New Roman" pitchFamily="18" charset="0"/>
              </a:rPr>
              <a:t>reakce </a:t>
            </a:r>
            <a:r>
              <a:rPr lang="cs-CZ" sz="2000" b="1" i="1" dirty="0" err="1" smtClean="0">
                <a:ea typeface="Calibri" pitchFamily="34" charset="0"/>
                <a:cs typeface="Times New Roman" pitchFamily="18" charset="0"/>
              </a:rPr>
              <a:t>arenů</a:t>
            </a:r>
            <a:endParaRPr lang="cs-CZ" sz="2000" b="1" i="1" dirty="0" smtClean="0">
              <a:latin typeface="Calibri" panose="020F0502020204030204" pitchFamily="34" charset="0"/>
              <a:ea typeface="Calibri" pitchFamily="34" charset="0"/>
              <a:cs typeface="Times New Roman" pitchFamily="18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Téma sady: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Organická chemie</a:t>
            </a:r>
            <a:endParaRPr lang="cs-CZ" sz="1000" i="1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Datum vzniku: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duben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2014</a:t>
            </a:r>
            <a:endParaRPr lang="cs-CZ" sz="1000" i="1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Třída: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Sexta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Autor: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Mgr. Miroslav Pražienka</a:t>
            </a:r>
            <a:endParaRPr lang="cs-CZ" sz="2000" dirty="0">
              <a:latin typeface="Calibri" panose="020F0502020204030204" pitchFamily="34" charset="0"/>
            </a:endParaRPr>
          </a:p>
        </p:txBody>
      </p:sp>
      <p:pic>
        <p:nvPicPr>
          <p:cNvPr id="1026" name="Picture 2" descr="GYMLOVO_logo BRV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96652"/>
            <a:ext cx="1620180" cy="16201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259318506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ANOTACE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748972" cy="5004555"/>
          </a:xfrm>
        </p:spPr>
        <p:txBody>
          <a:bodyPr>
            <a:normAutofit/>
          </a:bodyPr>
          <a:lstStyle/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>
                <a:solidFill>
                  <a:schemeClr val="tx1"/>
                </a:solidFill>
              </a:rPr>
              <a:t>Materiál slouží k aktivní výuce o </a:t>
            </a:r>
            <a:r>
              <a:rPr lang="cs-CZ" sz="2400" dirty="0" smtClean="0">
                <a:solidFill>
                  <a:schemeClr val="tx1"/>
                </a:solidFill>
              </a:rPr>
              <a:t>reakcích </a:t>
            </a:r>
            <a:r>
              <a:rPr lang="cs-CZ" sz="2400" dirty="0" err="1" smtClean="0">
                <a:solidFill>
                  <a:schemeClr val="tx1"/>
                </a:solidFill>
              </a:rPr>
              <a:t>arenů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</a:p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Fakta </a:t>
            </a:r>
            <a:r>
              <a:rPr lang="cs-CZ" sz="2400" dirty="0">
                <a:solidFill>
                  <a:schemeClr val="tx1"/>
                </a:solidFill>
              </a:rPr>
              <a:t>psána písmem žluté barvy jsou pro žáky povinné poznámky k zápisu do jejich sešitů, bílé písmo označuje doplňující údaje.</a:t>
            </a:r>
          </a:p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>
                <a:solidFill>
                  <a:schemeClr val="tx1"/>
                </a:solidFill>
              </a:rPr>
              <a:t>Aktivita je připravena pro druhý ročník středních škol či odpovídající ročníky víceletých gymnázií.</a:t>
            </a:r>
          </a:p>
        </p:txBody>
      </p:sp>
    </p:spTree>
    <p:extLst>
      <p:ext uri="{BB962C8B-B14F-4D97-AF65-F5344CB8AC3E}">
        <p14:creationId xmlns="" xmlns:p14="http://schemas.microsoft.com/office/powerpoint/2010/main" val="2763844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32656"/>
            <a:ext cx="9144000" cy="1143000"/>
          </a:xfrm>
        </p:spPr>
        <p:txBody>
          <a:bodyPr/>
          <a:lstStyle/>
          <a:p>
            <a:r>
              <a:rPr lang="cs-CZ" sz="4000" dirty="0" smtClean="0"/>
              <a:t>Chemické vlastnosti </a:t>
            </a:r>
            <a:r>
              <a:rPr lang="cs-CZ" sz="4000" dirty="0" err="1" smtClean="0"/>
              <a:t>arenů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dirty="0" smtClean="0"/>
              <a:t>(= reakce)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4994" name="Picture 2" descr="File:Reaction of C60 with anthracene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034" y="2564904"/>
            <a:ext cx="8980462" cy="295232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4201854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04664"/>
            <a:ext cx="7772400" cy="1143000"/>
          </a:xfrm>
        </p:spPr>
        <p:txBody>
          <a:bodyPr/>
          <a:lstStyle/>
          <a:p>
            <a:r>
              <a:rPr lang="cs-CZ" dirty="0" smtClean="0"/>
              <a:t>Oxidace (=hoření)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772816"/>
            <a:ext cx="7772400" cy="4323184"/>
          </a:xfrm>
        </p:spPr>
        <p:txBody>
          <a:bodyPr/>
          <a:lstStyle/>
          <a:p>
            <a:r>
              <a:rPr lang="cs-CZ" dirty="0" smtClean="0"/>
              <a:t>v laboratorních podmínkách některé hoří </a:t>
            </a:r>
            <a:r>
              <a:rPr lang="cs-CZ" dirty="0" smtClean="0"/>
              <a:t>nedokonale: vznik CO nebo C</a:t>
            </a:r>
            <a:endParaRPr lang="cs-CZ" dirty="0" smtClean="0"/>
          </a:p>
          <a:p>
            <a:r>
              <a:rPr lang="cs-CZ" dirty="0" smtClean="0"/>
              <a:t>d</a:t>
            </a:r>
            <a:r>
              <a:rPr lang="cs-CZ" dirty="0" smtClean="0"/>
              <a:t>okonalé hoření toluenu</a:t>
            </a:r>
            <a:endParaRPr lang="cs-CZ" dirty="0" smtClean="0"/>
          </a:p>
          <a:p>
            <a:pPr lvl="0">
              <a:buNone/>
            </a:pPr>
            <a:endParaRPr lang="cs-CZ" dirty="0" smtClean="0"/>
          </a:p>
          <a:p>
            <a:endParaRPr lang="cs-CZ" dirty="0" smtClean="0"/>
          </a:p>
        </p:txBody>
      </p:sp>
      <p:graphicFrame>
        <p:nvGraphicFramePr>
          <p:cNvPr id="66561" name="Object 1"/>
          <p:cNvGraphicFramePr>
            <a:graphicFrameLocks noChangeAspect="1"/>
          </p:cNvGraphicFramePr>
          <p:nvPr/>
        </p:nvGraphicFramePr>
        <p:xfrm>
          <a:off x="467544" y="4293096"/>
          <a:ext cx="8230845" cy="2520280"/>
        </p:xfrm>
        <a:graphic>
          <a:graphicData uri="http://schemas.openxmlformats.org/presentationml/2006/ole">
            <p:oleObj spid="_x0000_s66561" name="ChemSketch" r:id="rId3" imgW="2944440" imgH="902160" progId="ACD.ChemSketch.20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2704448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65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65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88640"/>
            <a:ext cx="7772400" cy="1143000"/>
          </a:xfrm>
        </p:spPr>
        <p:txBody>
          <a:bodyPr/>
          <a:lstStyle/>
          <a:p>
            <a:r>
              <a:rPr lang="cs-CZ" dirty="0" smtClean="0"/>
              <a:t>Adice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268760"/>
            <a:ext cx="7772400" cy="4827240"/>
          </a:xfrm>
        </p:spPr>
        <p:txBody>
          <a:bodyPr/>
          <a:lstStyle/>
          <a:p>
            <a:r>
              <a:rPr lang="cs-CZ" dirty="0" smtClean="0"/>
              <a:t>vý</a:t>
            </a:r>
            <a:r>
              <a:rPr lang="cs-CZ" dirty="0" smtClean="0"/>
              <a:t>jimečně, za extrémních podmínek teplot a tlaků</a:t>
            </a:r>
          </a:p>
          <a:p>
            <a:r>
              <a:rPr lang="cs-CZ" dirty="0" smtClean="0"/>
              <a:t>z</a:t>
            </a:r>
            <a:r>
              <a:rPr lang="cs-CZ" dirty="0" smtClean="0"/>
              <a:t>ruší se </a:t>
            </a:r>
            <a:r>
              <a:rPr lang="cs-CZ" b="1" dirty="0" smtClean="0"/>
              <a:t>všechny</a:t>
            </a:r>
            <a:r>
              <a:rPr lang="cs-CZ" dirty="0" smtClean="0"/>
              <a:t> násobné vazby:</a:t>
            </a:r>
            <a:endParaRPr lang="cs-CZ" dirty="0"/>
          </a:p>
        </p:txBody>
      </p:sp>
      <p:graphicFrame>
        <p:nvGraphicFramePr>
          <p:cNvPr id="98306" name="Object 2"/>
          <p:cNvGraphicFramePr>
            <a:graphicFrameLocks noChangeAspect="1"/>
          </p:cNvGraphicFramePr>
          <p:nvPr/>
        </p:nvGraphicFramePr>
        <p:xfrm>
          <a:off x="683568" y="3645024"/>
          <a:ext cx="7488832" cy="3043768"/>
        </p:xfrm>
        <a:graphic>
          <a:graphicData uri="http://schemas.openxmlformats.org/presentationml/2006/ole">
            <p:oleObj spid="_x0000_s98306" name="ChemSketch" r:id="rId3" imgW="2859120" imgH="1161360" progId="ACD.ChemSketch.20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3439123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83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83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Elektrofilní substituce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</a:t>
            </a:r>
            <a:r>
              <a:rPr lang="cs-CZ" dirty="0" smtClean="0"/>
              <a:t>ypická reakce pro </a:t>
            </a:r>
            <a:r>
              <a:rPr lang="cs-CZ" dirty="0" err="1" smtClean="0"/>
              <a:t>areny</a:t>
            </a:r>
            <a:endParaRPr lang="cs-CZ" dirty="0" smtClean="0"/>
          </a:p>
          <a:p>
            <a:r>
              <a:rPr lang="cs-CZ" dirty="0" smtClean="0"/>
              <a:t>r</a:t>
            </a:r>
            <a:r>
              <a:rPr lang="cs-CZ" dirty="0" smtClean="0"/>
              <a:t>eakci předchází vznik elektrofilní částice (kladný náboj) </a:t>
            </a:r>
          </a:p>
          <a:p>
            <a:pPr>
              <a:buNone/>
            </a:pPr>
            <a:r>
              <a:rPr lang="cs-CZ" dirty="0" smtClean="0"/>
              <a:t>	XY </a:t>
            </a:r>
            <a:r>
              <a:rPr lang="cs-CZ" dirty="0" smtClean="0"/>
              <a:t>→ X</a:t>
            </a:r>
            <a:r>
              <a:rPr lang="cs-CZ" baseline="30000" dirty="0" smtClean="0"/>
              <a:t>+</a:t>
            </a:r>
            <a:r>
              <a:rPr lang="cs-CZ" dirty="0" smtClean="0"/>
              <a:t> + Y</a:t>
            </a:r>
            <a:r>
              <a:rPr lang="cs-CZ" baseline="30000" dirty="0" smtClean="0"/>
              <a:t>-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	Cl</a:t>
            </a:r>
            <a:r>
              <a:rPr lang="cs-CZ" baseline="-25000" dirty="0" smtClean="0"/>
              <a:t>2</a:t>
            </a:r>
            <a:r>
              <a:rPr lang="cs-CZ" dirty="0" smtClean="0"/>
              <a:t> </a:t>
            </a:r>
            <a:r>
              <a:rPr lang="cs-CZ" dirty="0" smtClean="0"/>
              <a:t>→ Cl</a:t>
            </a:r>
            <a:r>
              <a:rPr lang="cs-CZ" baseline="30000" dirty="0" smtClean="0"/>
              <a:t>+</a:t>
            </a:r>
            <a:r>
              <a:rPr lang="cs-CZ" dirty="0" smtClean="0"/>
              <a:t> + </a:t>
            </a:r>
            <a:r>
              <a:rPr lang="cs-CZ" dirty="0" err="1" smtClean="0"/>
              <a:t>Cl</a:t>
            </a:r>
            <a:r>
              <a:rPr lang="cs-CZ" baseline="30000" dirty="0" smtClean="0"/>
              <a:t>-</a:t>
            </a:r>
            <a:r>
              <a:rPr lang="cs-CZ" dirty="0" smtClean="0"/>
              <a:t> </a:t>
            </a:r>
            <a:endParaRPr lang="cs-CZ" baseline="-25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87860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Halogenace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</a:t>
            </a:r>
            <a:r>
              <a:rPr lang="cs-CZ" dirty="0" smtClean="0"/>
              <a:t>hlorace:</a:t>
            </a:r>
            <a:endParaRPr lang="cs-CZ" dirty="0"/>
          </a:p>
        </p:txBody>
      </p:sp>
      <p:graphicFrame>
        <p:nvGraphicFramePr>
          <p:cNvPr id="99330" name="Object 2"/>
          <p:cNvGraphicFramePr>
            <a:graphicFrameLocks noChangeAspect="1"/>
          </p:cNvGraphicFramePr>
          <p:nvPr/>
        </p:nvGraphicFramePr>
        <p:xfrm>
          <a:off x="340450" y="3284984"/>
          <a:ext cx="8552030" cy="2376264"/>
        </p:xfrm>
        <a:graphic>
          <a:graphicData uri="http://schemas.openxmlformats.org/presentationml/2006/ole">
            <p:oleObj spid="_x0000_s99330" name="ChemSketch" r:id="rId3" imgW="3233880" imgH="899280" progId="ACD.ChemSketch.20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Nitrace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981200"/>
            <a:ext cx="8352928" cy="4114800"/>
          </a:xfrm>
        </p:spPr>
        <p:txBody>
          <a:bodyPr/>
          <a:lstStyle/>
          <a:p>
            <a:r>
              <a:rPr lang="cs-CZ" dirty="0" smtClean="0"/>
              <a:t>r</a:t>
            </a:r>
            <a:r>
              <a:rPr lang="cs-CZ" dirty="0" smtClean="0"/>
              <a:t>eakce </a:t>
            </a:r>
            <a:r>
              <a:rPr lang="cs-CZ" dirty="0" err="1" smtClean="0"/>
              <a:t>arenu</a:t>
            </a:r>
            <a:r>
              <a:rPr lang="cs-CZ" dirty="0" smtClean="0"/>
              <a:t> s nitrační směsí (H</a:t>
            </a:r>
            <a:r>
              <a:rPr lang="cs-CZ" baseline="-25000" dirty="0" smtClean="0"/>
              <a:t>2</a:t>
            </a:r>
            <a:r>
              <a:rPr lang="cs-CZ" dirty="0" smtClean="0"/>
              <a:t>SO</a:t>
            </a:r>
            <a:r>
              <a:rPr lang="cs-CZ" baseline="-25000" dirty="0" smtClean="0"/>
              <a:t>3</a:t>
            </a:r>
            <a:r>
              <a:rPr lang="cs-CZ" dirty="0" smtClean="0"/>
              <a:t> + HNO</a:t>
            </a:r>
            <a:r>
              <a:rPr lang="cs-CZ" baseline="-25000" dirty="0" smtClean="0"/>
              <a:t>3</a:t>
            </a:r>
            <a:r>
              <a:rPr lang="cs-CZ" dirty="0" smtClean="0"/>
              <a:t>)</a:t>
            </a:r>
            <a:endParaRPr lang="cs-CZ" dirty="0"/>
          </a:p>
        </p:txBody>
      </p:sp>
      <p:graphicFrame>
        <p:nvGraphicFramePr>
          <p:cNvPr id="100354" name="Object 2"/>
          <p:cNvGraphicFramePr>
            <a:graphicFrameLocks noChangeAspect="1"/>
          </p:cNvGraphicFramePr>
          <p:nvPr/>
        </p:nvGraphicFramePr>
        <p:xfrm>
          <a:off x="467544" y="3356992"/>
          <a:ext cx="8151153" cy="3096344"/>
        </p:xfrm>
        <a:graphic>
          <a:graphicData uri="http://schemas.openxmlformats.org/presentationml/2006/ole">
            <p:oleObj spid="_x0000_s100354" name="ChemSketch" r:id="rId3" imgW="2365200" imgH="899280" progId="ACD.ChemSketch.20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Alkylace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</a:t>
            </a:r>
            <a:r>
              <a:rPr lang="cs-CZ" dirty="0" smtClean="0"/>
              <a:t>řipojování uhlovodíkových zbytků</a:t>
            </a:r>
            <a:endParaRPr lang="cs-CZ" dirty="0"/>
          </a:p>
        </p:txBody>
      </p:sp>
      <p:graphicFrame>
        <p:nvGraphicFramePr>
          <p:cNvPr id="101379" name="Object 3"/>
          <p:cNvGraphicFramePr>
            <a:graphicFrameLocks noChangeAspect="1"/>
          </p:cNvGraphicFramePr>
          <p:nvPr/>
        </p:nvGraphicFramePr>
        <p:xfrm>
          <a:off x="179512" y="3501008"/>
          <a:ext cx="8736757" cy="2376264"/>
        </p:xfrm>
        <a:graphic>
          <a:graphicData uri="http://schemas.openxmlformats.org/presentationml/2006/ole">
            <p:oleObj spid="_x0000_s101379" name="ChemSketch" r:id="rId3" imgW="3304080" imgH="899280" progId="ACD.ChemSketch.20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934072"/>
            <a:ext cx="7772400" cy="1143000"/>
          </a:xfrm>
        </p:spPr>
        <p:txBody>
          <a:bodyPr/>
          <a:lstStyle/>
          <a:p>
            <a:r>
              <a:rPr lang="cs-CZ" dirty="0" smtClean="0"/>
              <a:t>benzen</a:t>
            </a:r>
            <a:endParaRPr lang="cs-CZ" dirty="0"/>
          </a:p>
        </p:txBody>
      </p:sp>
      <p:cxnSp>
        <p:nvCxnSpPr>
          <p:cNvPr id="9" name="Přímá spojnice se šipkou 8"/>
          <p:cNvCxnSpPr/>
          <p:nvPr/>
        </p:nvCxnSpPr>
        <p:spPr bwMode="auto">
          <a:xfrm flipH="1" flipV="1">
            <a:off x="2183894" y="1880579"/>
            <a:ext cx="1584176" cy="1368152"/>
          </a:xfrm>
          <a:prstGeom prst="straightConnector1">
            <a:avLst/>
          </a:prstGeom>
          <a:solidFill>
            <a:schemeClr val="accent1"/>
          </a:solidFill>
          <a:ln w="22225" cap="flat" cmpd="sng" algn="ctr">
            <a:solidFill>
              <a:schemeClr val="tx2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10" name="Přímá spojnice se šipkou 9"/>
          <p:cNvCxnSpPr/>
          <p:nvPr/>
        </p:nvCxnSpPr>
        <p:spPr bwMode="auto">
          <a:xfrm flipH="1">
            <a:off x="1907704" y="3824299"/>
            <a:ext cx="1860367" cy="1116869"/>
          </a:xfrm>
          <a:prstGeom prst="straightConnector1">
            <a:avLst/>
          </a:prstGeom>
          <a:solidFill>
            <a:schemeClr val="accent1"/>
          </a:solidFill>
          <a:ln w="22225" cap="flat" cmpd="sng" algn="ctr">
            <a:solidFill>
              <a:schemeClr val="tx2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13" name="Přímá spojnice se šipkou 12"/>
          <p:cNvCxnSpPr/>
          <p:nvPr/>
        </p:nvCxnSpPr>
        <p:spPr bwMode="auto">
          <a:xfrm>
            <a:off x="5408470" y="3824299"/>
            <a:ext cx="1899834" cy="1332893"/>
          </a:xfrm>
          <a:prstGeom prst="straightConnector1">
            <a:avLst/>
          </a:prstGeom>
          <a:solidFill>
            <a:schemeClr val="accent1"/>
          </a:solidFill>
          <a:ln w="22225" cap="flat" cmpd="sng" algn="ctr">
            <a:solidFill>
              <a:schemeClr val="tx2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15" name="Přímá spojnice se šipkou 14"/>
          <p:cNvCxnSpPr/>
          <p:nvPr/>
        </p:nvCxnSpPr>
        <p:spPr bwMode="auto">
          <a:xfrm flipV="1">
            <a:off x="5408470" y="2096603"/>
            <a:ext cx="1611801" cy="1152128"/>
          </a:xfrm>
          <a:prstGeom prst="straightConnector1">
            <a:avLst/>
          </a:prstGeom>
          <a:solidFill>
            <a:schemeClr val="accent1"/>
          </a:solidFill>
          <a:ln w="22225" cap="flat" cmpd="sng" algn="ctr">
            <a:solidFill>
              <a:schemeClr val="tx2"/>
            </a:solidFill>
            <a:prstDash val="solid"/>
            <a:round/>
            <a:headEnd type="none" w="med" len="med"/>
            <a:tailEnd type="arrow"/>
          </a:ln>
          <a:effectLst/>
        </p:spPr>
      </p:cxnSp>
      <p:sp>
        <p:nvSpPr>
          <p:cNvPr id="17" name="TextovéPole 16"/>
          <p:cNvSpPr txBox="1"/>
          <p:nvPr/>
        </p:nvSpPr>
        <p:spPr>
          <a:xfrm rot="2478985">
            <a:off x="2774757" y="2095924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+3 H</a:t>
            </a:r>
            <a:r>
              <a:rPr lang="cs-CZ" baseline="-25000" dirty="0" smtClean="0">
                <a:solidFill>
                  <a:schemeClr val="tx2"/>
                </a:solidFill>
              </a:rPr>
              <a:t>2</a:t>
            </a:r>
            <a:endParaRPr lang="cs-CZ" baseline="-25000" dirty="0">
              <a:solidFill>
                <a:schemeClr val="tx2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 rot="19317519">
            <a:off x="5558567" y="2246074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+ Br</a:t>
            </a:r>
            <a:r>
              <a:rPr lang="cs-CZ" baseline="-25000" dirty="0" smtClean="0">
                <a:solidFill>
                  <a:schemeClr val="tx2"/>
                </a:solidFill>
              </a:rPr>
              <a:t>2</a:t>
            </a:r>
            <a:endParaRPr lang="cs-CZ" baseline="-25000" dirty="0">
              <a:solidFill>
                <a:schemeClr val="tx2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 rot="19639487">
            <a:off x="1864612" y="3907023"/>
            <a:ext cx="1799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+ </a:t>
            </a:r>
            <a:r>
              <a:rPr lang="cs-CZ" dirty="0" smtClean="0">
                <a:solidFill>
                  <a:schemeClr val="tx2"/>
                </a:solidFill>
              </a:rPr>
              <a:t>CH</a:t>
            </a:r>
            <a:r>
              <a:rPr lang="cs-CZ" baseline="-25000" dirty="0" smtClean="0">
                <a:solidFill>
                  <a:schemeClr val="tx2"/>
                </a:solidFill>
              </a:rPr>
              <a:t>3</a:t>
            </a:r>
            <a:r>
              <a:rPr lang="cs-CZ" dirty="0" smtClean="0">
                <a:solidFill>
                  <a:schemeClr val="tx2"/>
                </a:solidFill>
              </a:rPr>
              <a:t>CH</a:t>
            </a:r>
            <a:r>
              <a:rPr lang="cs-CZ" baseline="-25000" dirty="0" smtClean="0">
                <a:solidFill>
                  <a:schemeClr val="tx2"/>
                </a:solidFill>
              </a:rPr>
              <a:t>2</a:t>
            </a:r>
            <a:r>
              <a:rPr lang="cs-CZ" dirty="0" smtClean="0">
                <a:solidFill>
                  <a:schemeClr val="tx2"/>
                </a:solidFill>
              </a:rPr>
              <a:t>Cl</a:t>
            </a:r>
            <a:endParaRPr lang="cs-CZ" baseline="-25000" dirty="0">
              <a:solidFill>
                <a:schemeClr val="tx2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 rot="2106483">
            <a:off x="5893705" y="3954632"/>
            <a:ext cx="11386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H</a:t>
            </a:r>
            <a:r>
              <a:rPr lang="cs-CZ" baseline="-25000" dirty="0" smtClean="0">
                <a:solidFill>
                  <a:schemeClr val="tx2"/>
                </a:solidFill>
              </a:rPr>
              <a:t>2</a:t>
            </a:r>
            <a:r>
              <a:rPr lang="cs-CZ" dirty="0" smtClean="0">
                <a:solidFill>
                  <a:schemeClr val="tx2"/>
                </a:solidFill>
              </a:rPr>
              <a:t>SO</a:t>
            </a:r>
            <a:r>
              <a:rPr lang="cs-CZ" baseline="-25000" dirty="0" smtClean="0">
                <a:solidFill>
                  <a:schemeClr val="tx2"/>
                </a:solidFill>
              </a:rPr>
              <a:t>4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</a:p>
          <a:p>
            <a:endParaRPr lang="cs-CZ" dirty="0" smtClean="0">
              <a:solidFill>
                <a:schemeClr val="tx2"/>
              </a:solidFill>
            </a:endParaRPr>
          </a:p>
          <a:p>
            <a:r>
              <a:rPr lang="cs-CZ" dirty="0" smtClean="0">
                <a:solidFill>
                  <a:schemeClr val="tx2"/>
                </a:solidFill>
              </a:rPr>
              <a:t>HNO</a:t>
            </a:r>
            <a:r>
              <a:rPr lang="cs-CZ" baseline="-25000" dirty="0" smtClean="0">
                <a:solidFill>
                  <a:schemeClr val="tx2"/>
                </a:solidFill>
              </a:rPr>
              <a:t>3</a:t>
            </a:r>
            <a:endParaRPr lang="cs-CZ" baseline="-25000" dirty="0">
              <a:solidFill>
                <a:schemeClr val="tx2"/>
              </a:solidFill>
            </a:endParaRPr>
          </a:p>
        </p:txBody>
      </p:sp>
      <p:cxnSp>
        <p:nvCxnSpPr>
          <p:cNvPr id="11" name="Přímá spojnice se šipkou 9"/>
          <p:cNvCxnSpPr/>
          <p:nvPr/>
        </p:nvCxnSpPr>
        <p:spPr bwMode="auto">
          <a:xfrm>
            <a:off x="4630196" y="3861048"/>
            <a:ext cx="13812" cy="1224136"/>
          </a:xfrm>
          <a:prstGeom prst="straightConnector1">
            <a:avLst/>
          </a:prstGeom>
          <a:solidFill>
            <a:schemeClr val="accent1"/>
          </a:solidFill>
          <a:ln w="22225" cap="flat" cmpd="sng" algn="ctr">
            <a:solidFill>
              <a:schemeClr val="tx2"/>
            </a:solidFill>
            <a:prstDash val="solid"/>
            <a:round/>
            <a:headEnd type="none" w="med" len="med"/>
            <a:tailEnd type="arrow"/>
          </a:ln>
          <a:effectLst/>
        </p:spPr>
      </p:cxnSp>
      <p:sp>
        <p:nvSpPr>
          <p:cNvPr id="22" name="TextovéPole 21"/>
          <p:cNvSpPr txBox="1"/>
          <p:nvPr/>
        </p:nvSpPr>
        <p:spPr>
          <a:xfrm>
            <a:off x="4601175" y="4221088"/>
            <a:ext cx="8349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+ O</a:t>
            </a:r>
            <a:r>
              <a:rPr lang="cs-CZ" baseline="-25000" dirty="0" smtClean="0">
                <a:solidFill>
                  <a:schemeClr val="tx2"/>
                </a:solidFill>
              </a:rPr>
              <a:t>2</a:t>
            </a:r>
            <a:endParaRPr lang="cs-CZ" baseline="-250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36802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934072"/>
            <a:ext cx="7772400" cy="1143000"/>
          </a:xfrm>
        </p:spPr>
        <p:txBody>
          <a:bodyPr/>
          <a:lstStyle/>
          <a:p>
            <a:r>
              <a:rPr lang="cs-CZ" dirty="0" smtClean="0"/>
              <a:t>benzen</a:t>
            </a:r>
            <a:endParaRPr lang="cs-CZ" dirty="0"/>
          </a:p>
        </p:txBody>
      </p:sp>
      <p:cxnSp>
        <p:nvCxnSpPr>
          <p:cNvPr id="9" name="Přímá spojnice se šipkou 8"/>
          <p:cNvCxnSpPr/>
          <p:nvPr/>
        </p:nvCxnSpPr>
        <p:spPr bwMode="auto">
          <a:xfrm flipH="1" flipV="1">
            <a:off x="2195736" y="2276872"/>
            <a:ext cx="1572334" cy="971859"/>
          </a:xfrm>
          <a:prstGeom prst="straightConnector1">
            <a:avLst/>
          </a:prstGeom>
          <a:solidFill>
            <a:schemeClr val="accent1"/>
          </a:solidFill>
          <a:ln w="22225" cap="flat" cmpd="sng" algn="ctr">
            <a:solidFill>
              <a:schemeClr val="tx2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10" name="Přímá spojnice se šipkou 9"/>
          <p:cNvCxnSpPr/>
          <p:nvPr/>
        </p:nvCxnSpPr>
        <p:spPr bwMode="auto">
          <a:xfrm flipH="1">
            <a:off x="1907704" y="3824299"/>
            <a:ext cx="1860367" cy="1116869"/>
          </a:xfrm>
          <a:prstGeom prst="straightConnector1">
            <a:avLst/>
          </a:prstGeom>
          <a:solidFill>
            <a:schemeClr val="accent1"/>
          </a:solidFill>
          <a:ln w="22225" cap="flat" cmpd="sng" algn="ctr">
            <a:solidFill>
              <a:schemeClr val="tx2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13" name="Přímá spojnice se šipkou 12"/>
          <p:cNvCxnSpPr/>
          <p:nvPr/>
        </p:nvCxnSpPr>
        <p:spPr bwMode="auto">
          <a:xfrm>
            <a:off x="5408470" y="3824299"/>
            <a:ext cx="1611802" cy="1116869"/>
          </a:xfrm>
          <a:prstGeom prst="straightConnector1">
            <a:avLst/>
          </a:prstGeom>
          <a:solidFill>
            <a:schemeClr val="accent1"/>
          </a:solidFill>
          <a:ln w="22225" cap="flat" cmpd="sng" algn="ctr">
            <a:solidFill>
              <a:schemeClr val="tx2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15" name="Přímá spojnice se šipkou 14"/>
          <p:cNvCxnSpPr/>
          <p:nvPr/>
        </p:nvCxnSpPr>
        <p:spPr bwMode="auto">
          <a:xfrm flipV="1">
            <a:off x="5408470" y="2420888"/>
            <a:ext cx="1467786" cy="827843"/>
          </a:xfrm>
          <a:prstGeom prst="straightConnector1">
            <a:avLst/>
          </a:prstGeom>
          <a:solidFill>
            <a:schemeClr val="accent1"/>
          </a:solidFill>
          <a:ln w="22225" cap="flat" cmpd="sng" algn="ctr">
            <a:solidFill>
              <a:schemeClr val="tx2"/>
            </a:solidFill>
            <a:prstDash val="solid"/>
            <a:round/>
            <a:headEnd type="none" w="med" len="med"/>
            <a:tailEnd type="arrow"/>
          </a:ln>
          <a:effectLst/>
        </p:spPr>
      </p:cxnSp>
      <p:sp>
        <p:nvSpPr>
          <p:cNvPr id="17" name="TextovéPole 16"/>
          <p:cNvSpPr txBox="1"/>
          <p:nvPr/>
        </p:nvSpPr>
        <p:spPr>
          <a:xfrm rot="1940323">
            <a:off x="2774757" y="2339976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+3 H</a:t>
            </a:r>
            <a:r>
              <a:rPr lang="cs-CZ" baseline="-25000" dirty="0" smtClean="0">
                <a:solidFill>
                  <a:schemeClr val="tx2"/>
                </a:solidFill>
              </a:rPr>
              <a:t>2</a:t>
            </a:r>
            <a:endParaRPr lang="cs-CZ" baseline="-25000" dirty="0">
              <a:solidFill>
                <a:schemeClr val="tx2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 rot="19664208">
            <a:off x="5558567" y="2268287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+ Br</a:t>
            </a:r>
            <a:r>
              <a:rPr lang="cs-CZ" baseline="-25000" dirty="0" smtClean="0">
                <a:solidFill>
                  <a:schemeClr val="tx2"/>
                </a:solidFill>
              </a:rPr>
              <a:t>2</a:t>
            </a:r>
            <a:endParaRPr lang="cs-CZ" baseline="-25000" dirty="0">
              <a:solidFill>
                <a:schemeClr val="tx2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 rot="19639487">
            <a:off x="1864612" y="3907023"/>
            <a:ext cx="1799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+ </a:t>
            </a:r>
            <a:r>
              <a:rPr lang="cs-CZ" dirty="0" smtClean="0">
                <a:solidFill>
                  <a:schemeClr val="tx2"/>
                </a:solidFill>
              </a:rPr>
              <a:t>CH</a:t>
            </a:r>
            <a:r>
              <a:rPr lang="cs-CZ" baseline="-25000" dirty="0" smtClean="0">
                <a:solidFill>
                  <a:schemeClr val="tx2"/>
                </a:solidFill>
              </a:rPr>
              <a:t>3</a:t>
            </a:r>
            <a:r>
              <a:rPr lang="cs-CZ" dirty="0" smtClean="0">
                <a:solidFill>
                  <a:schemeClr val="tx2"/>
                </a:solidFill>
              </a:rPr>
              <a:t>CH</a:t>
            </a:r>
            <a:r>
              <a:rPr lang="cs-CZ" baseline="-25000" dirty="0" smtClean="0">
                <a:solidFill>
                  <a:schemeClr val="tx2"/>
                </a:solidFill>
              </a:rPr>
              <a:t>2</a:t>
            </a:r>
            <a:r>
              <a:rPr lang="cs-CZ" dirty="0" smtClean="0">
                <a:solidFill>
                  <a:schemeClr val="tx2"/>
                </a:solidFill>
              </a:rPr>
              <a:t>Cl</a:t>
            </a:r>
            <a:endParaRPr lang="cs-CZ" baseline="-25000" dirty="0">
              <a:solidFill>
                <a:schemeClr val="tx2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 rot="2106483">
            <a:off x="5893705" y="3954632"/>
            <a:ext cx="11386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H</a:t>
            </a:r>
            <a:r>
              <a:rPr lang="cs-CZ" baseline="-25000" dirty="0" smtClean="0">
                <a:solidFill>
                  <a:schemeClr val="tx2"/>
                </a:solidFill>
              </a:rPr>
              <a:t>2</a:t>
            </a:r>
            <a:r>
              <a:rPr lang="cs-CZ" dirty="0" smtClean="0">
                <a:solidFill>
                  <a:schemeClr val="tx2"/>
                </a:solidFill>
              </a:rPr>
              <a:t>SO</a:t>
            </a:r>
            <a:r>
              <a:rPr lang="cs-CZ" baseline="-25000" dirty="0" smtClean="0">
                <a:solidFill>
                  <a:schemeClr val="tx2"/>
                </a:solidFill>
              </a:rPr>
              <a:t>4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</a:p>
          <a:p>
            <a:endParaRPr lang="cs-CZ" dirty="0" smtClean="0">
              <a:solidFill>
                <a:schemeClr val="tx2"/>
              </a:solidFill>
            </a:endParaRPr>
          </a:p>
          <a:p>
            <a:r>
              <a:rPr lang="cs-CZ" dirty="0" smtClean="0">
                <a:solidFill>
                  <a:schemeClr val="tx2"/>
                </a:solidFill>
              </a:rPr>
              <a:t>HNO</a:t>
            </a:r>
            <a:r>
              <a:rPr lang="cs-CZ" baseline="-25000" dirty="0" smtClean="0">
                <a:solidFill>
                  <a:schemeClr val="tx2"/>
                </a:solidFill>
              </a:rPr>
              <a:t>3</a:t>
            </a:r>
            <a:endParaRPr lang="cs-CZ" baseline="-25000" dirty="0">
              <a:solidFill>
                <a:schemeClr val="tx2"/>
              </a:solidFill>
            </a:endParaRPr>
          </a:p>
        </p:txBody>
      </p:sp>
      <p:cxnSp>
        <p:nvCxnSpPr>
          <p:cNvPr id="11" name="Přímá spojnice se šipkou 9"/>
          <p:cNvCxnSpPr/>
          <p:nvPr/>
        </p:nvCxnSpPr>
        <p:spPr bwMode="auto">
          <a:xfrm>
            <a:off x="4630196" y="3861048"/>
            <a:ext cx="13812" cy="1224136"/>
          </a:xfrm>
          <a:prstGeom prst="straightConnector1">
            <a:avLst/>
          </a:prstGeom>
          <a:solidFill>
            <a:schemeClr val="accent1"/>
          </a:solidFill>
          <a:ln w="22225" cap="flat" cmpd="sng" algn="ctr">
            <a:solidFill>
              <a:schemeClr val="tx2"/>
            </a:solidFill>
            <a:prstDash val="solid"/>
            <a:round/>
            <a:headEnd type="none" w="med" len="med"/>
            <a:tailEnd type="arrow"/>
          </a:ln>
          <a:effectLst/>
        </p:spPr>
      </p:cxnSp>
      <p:sp>
        <p:nvSpPr>
          <p:cNvPr id="22" name="TextovéPole 21"/>
          <p:cNvSpPr txBox="1"/>
          <p:nvPr/>
        </p:nvSpPr>
        <p:spPr>
          <a:xfrm>
            <a:off x="4601175" y="4221088"/>
            <a:ext cx="8349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+ O</a:t>
            </a:r>
            <a:r>
              <a:rPr lang="cs-CZ" baseline="-25000" dirty="0" smtClean="0">
                <a:solidFill>
                  <a:schemeClr val="tx2"/>
                </a:solidFill>
              </a:rPr>
              <a:t>2</a:t>
            </a:r>
            <a:endParaRPr lang="cs-CZ" baseline="-25000" dirty="0">
              <a:solidFill>
                <a:schemeClr val="tx2"/>
              </a:solidFill>
            </a:endParaRPr>
          </a:p>
        </p:txBody>
      </p:sp>
      <p:graphicFrame>
        <p:nvGraphicFramePr>
          <p:cNvPr id="102402" name="Object 2"/>
          <p:cNvGraphicFramePr>
            <a:graphicFrameLocks noChangeAspect="1"/>
          </p:cNvGraphicFramePr>
          <p:nvPr/>
        </p:nvGraphicFramePr>
        <p:xfrm>
          <a:off x="683568" y="1019463"/>
          <a:ext cx="1224136" cy="1401425"/>
        </p:xfrm>
        <a:graphic>
          <a:graphicData uri="http://schemas.openxmlformats.org/presentationml/2006/ole">
            <p:oleObj spid="_x0000_s102402" name="ChemSketch" r:id="rId3" imgW="460080" imgH="527400" progId="ACD.ChemSketch.20">
              <p:embed/>
            </p:oleObj>
          </a:graphicData>
        </a:graphic>
      </p:graphicFrame>
      <p:graphicFrame>
        <p:nvGraphicFramePr>
          <p:cNvPr id="102403" name="Object 3"/>
          <p:cNvGraphicFramePr>
            <a:graphicFrameLocks noChangeAspect="1"/>
          </p:cNvGraphicFramePr>
          <p:nvPr/>
        </p:nvGraphicFramePr>
        <p:xfrm>
          <a:off x="7165166" y="1196752"/>
          <a:ext cx="1799322" cy="1440160"/>
        </p:xfrm>
        <a:graphic>
          <a:graphicData uri="http://schemas.openxmlformats.org/presentationml/2006/ole">
            <p:oleObj spid="_x0000_s102403" name="ChemSketch" r:id="rId4" imgW="810720" imgH="649080" progId="ACD.ChemSketch.20">
              <p:embed/>
            </p:oleObj>
          </a:graphicData>
        </a:graphic>
      </p:graphicFrame>
      <p:graphicFrame>
        <p:nvGraphicFramePr>
          <p:cNvPr id="102404" name="Object 4"/>
          <p:cNvGraphicFramePr>
            <a:graphicFrameLocks noChangeAspect="1"/>
          </p:cNvGraphicFramePr>
          <p:nvPr/>
        </p:nvGraphicFramePr>
        <p:xfrm>
          <a:off x="7020272" y="4725143"/>
          <a:ext cx="2016224" cy="1407227"/>
        </p:xfrm>
        <a:graphic>
          <a:graphicData uri="http://schemas.openxmlformats.org/presentationml/2006/ole">
            <p:oleObj spid="_x0000_s102404" name="ChemSketch" r:id="rId5" imgW="929520" imgH="649080" progId="ACD.ChemSketch.20">
              <p:embed/>
            </p:oleObj>
          </a:graphicData>
        </a:graphic>
      </p:graphicFrame>
      <p:sp>
        <p:nvSpPr>
          <p:cNvPr id="24" name="TextovéPole 23"/>
          <p:cNvSpPr txBox="1"/>
          <p:nvPr/>
        </p:nvSpPr>
        <p:spPr>
          <a:xfrm>
            <a:off x="3923928" y="5229200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H</a:t>
            </a:r>
            <a:r>
              <a:rPr lang="cs-CZ" baseline="-25000" dirty="0" smtClean="0">
                <a:solidFill>
                  <a:schemeClr val="tx2"/>
                </a:solidFill>
              </a:rPr>
              <a:t>2</a:t>
            </a:r>
            <a:r>
              <a:rPr lang="cs-CZ" dirty="0" smtClean="0">
                <a:solidFill>
                  <a:schemeClr val="tx2"/>
                </a:solidFill>
              </a:rPr>
              <a:t>O + </a:t>
            </a:r>
            <a:r>
              <a:rPr lang="cs-CZ" dirty="0" smtClean="0">
                <a:solidFill>
                  <a:schemeClr val="tx2"/>
                </a:solidFill>
              </a:rPr>
              <a:t>CO</a:t>
            </a:r>
            <a:r>
              <a:rPr lang="cs-CZ" baseline="-25000" dirty="0" smtClean="0">
                <a:solidFill>
                  <a:schemeClr val="tx2"/>
                </a:solidFill>
              </a:rPr>
              <a:t>2</a:t>
            </a:r>
            <a:endParaRPr lang="cs-CZ" baseline="-25000" dirty="0">
              <a:solidFill>
                <a:schemeClr val="tx2"/>
              </a:solidFill>
            </a:endParaRPr>
          </a:p>
        </p:txBody>
      </p:sp>
      <p:graphicFrame>
        <p:nvGraphicFramePr>
          <p:cNvPr id="102405" name="Object 5"/>
          <p:cNvGraphicFramePr>
            <a:graphicFrameLocks noChangeAspect="1"/>
          </p:cNvGraphicFramePr>
          <p:nvPr/>
        </p:nvGraphicFramePr>
        <p:xfrm>
          <a:off x="467543" y="5229200"/>
          <a:ext cx="2247363" cy="1440160"/>
        </p:xfrm>
        <a:graphic>
          <a:graphicData uri="http://schemas.openxmlformats.org/presentationml/2006/ole">
            <p:oleObj spid="_x0000_s102405" name="ChemSketch" r:id="rId6" imgW="1002960" imgH="642960" progId="ACD.ChemSketch.20">
              <p:embed/>
            </p:oleObj>
          </a:graphicData>
        </a:graphic>
      </p:graphicFrame>
    </p:spTree>
    <p:extLst>
      <p:ext uri="{BB962C8B-B14F-4D97-AF65-F5344CB8AC3E}">
        <p14:creationId xmlns="" xmlns:p14="http://schemas.microsoft.com/office/powerpoint/2010/main" val="1536802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4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4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4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36912"/>
            <a:ext cx="8229600" cy="1008112"/>
          </a:xfrm>
        </p:spPr>
        <p:txBody>
          <a:bodyPr/>
          <a:lstStyle/>
          <a:p>
            <a:pPr algn="l"/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>
                <a:solidFill>
                  <a:schemeClr val="tx1"/>
                </a:solidFill>
              </a:rPr>
              <a:t>Zdroje obrázků: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717031"/>
            <a:ext cx="8229600" cy="5400601"/>
          </a:xfrm>
        </p:spPr>
        <p:txBody>
          <a:bodyPr/>
          <a:lstStyle/>
          <a:p>
            <a:r>
              <a:rPr lang="cs-CZ" sz="1100" dirty="0" smtClean="0">
                <a:solidFill>
                  <a:schemeClr val="tx1"/>
                </a:solidFill>
              </a:rPr>
              <a:t>archiv autora s pomocí freewarového programu </a:t>
            </a:r>
            <a:r>
              <a:rPr lang="cs-CZ" sz="1100" dirty="0" err="1" smtClean="0">
                <a:solidFill>
                  <a:schemeClr val="tx1"/>
                </a:solidFill>
              </a:rPr>
              <a:t>ChemSketch</a:t>
            </a:r>
            <a:r>
              <a:rPr lang="cs-CZ" sz="1100" dirty="0" smtClean="0">
                <a:solidFill>
                  <a:schemeClr val="tx1"/>
                </a:solidFill>
              </a:rPr>
              <a:t> pro tvorbu chemických vzorců </a:t>
            </a:r>
            <a:endParaRPr lang="cs-CZ" sz="1100" dirty="0">
              <a:solidFill>
                <a:schemeClr val="tx1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 bwMode="auto">
          <a:xfrm>
            <a:off x="10344" y="0"/>
            <a:ext cx="9144000" cy="27089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alibri" pitchFamily="34" charset="0"/>
                <a:ea typeface="+mj-ea"/>
                <a:cs typeface="Calibri" pitchFamily="34" charset="0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cs-CZ" sz="2400" kern="0" dirty="0" smtClean="0"/>
              <a:t/>
            </a:r>
            <a:br>
              <a:rPr lang="cs-CZ" sz="2400" kern="0" dirty="0" smtClean="0"/>
            </a:br>
            <a:r>
              <a:rPr lang="cs-CZ" sz="2000" dirty="0">
                <a:solidFill>
                  <a:schemeClr val="tx1"/>
                </a:solidFill>
                <a:cs typeface="+mj-cs"/>
              </a:rPr>
              <a:t>Použitá literatura</a:t>
            </a:r>
            <a:r>
              <a:rPr lang="cs-CZ" sz="2000" dirty="0" smtClean="0">
                <a:solidFill>
                  <a:schemeClr val="tx1"/>
                </a:solidFill>
                <a:cs typeface="+mj-cs"/>
              </a:rPr>
              <a:t>:</a:t>
            </a:r>
          </a:p>
          <a:p>
            <a:endParaRPr lang="cs-CZ" sz="2000" dirty="0">
              <a:solidFill>
                <a:schemeClr val="tx1"/>
              </a:solidFill>
              <a:cs typeface="+mj-cs"/>
            </a:endParaRP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400" dirty="0" smtClean="0">
                <a:solidFill>
                  <a:schemeClr val="tx1"/>
                </a:solidFill>
                <a:cs typeface="Arial" pitchFamily="34" charset="0"/>
              </a:rPr>
              <a:t>Kotlík </a:t>
            </a:r>
            <a:r>
              <a:rPr lang="cs-CZ" sz="1400" dirty="0">
                <a:solidFill>
                  <a:schemeClr val="tx1"/>
                </a:solidFill>
                <a:cs typeface="Arial" pitchFamily="34" charset="0"/>
              </a:rPr>
              <a:t>B., Růžičková K. </a:t>
            </a:r>
            <a:r>
              <a:rPr lang="cs-CZ" sz="1400" i="1" dirty="0">
                <a:solidFill>
                  <a:schemeClr val="tx1"/>
                </a:solidFill>
                <a:cs typeface="Arial" pitchFamily="34" charset="0"/>
              </a:rPr>
              <a:t>Chemie I v kostce</a:t>
            </a:r>
            <a:r>
              <a:rPr lang="cs-CZ" sz="1400" dirty="0">
                <a:solidFill>
                  <a:schemeClr val="tx1"/>
                </a:solidFill>
                <a:cs typeface="Arial" pitchFamily="34" charset="0"/>
              </a:rPr>
              <a:t>, Havlíčkův Brod: Fragment, 1996. ISBN </a:t>
            </a:r>
            <a:r>
              <a:rPr lang="cs-CZ" sz="1400" dirty="0" smtClean="0">
                <a:solidFill>
                  <a:schemeClr val="tx1"/>
                </a:solidFill>
                <a:cs typeface="Arial" pitchFamily="34" charset="0"/>
              </a:rPr>
              <a:t>80-7200-056-X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endParaRPr lang="cs-CZ" sz="1400" dirty="0" smtClean="0">
              <a:solidFill>
                <a:schemeClr val="tx1"/>
              </a:solidFill>
              <a:cs typeface="Arial" pitchFamily="34" charset="0"/>
            </a:endParaRP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400" dirty="0" err="1" smtClean="0">
                <a:solidFill>
                  <a:schemeClr val="tx1"/>
                </a:solidFill>
                <a:cs typeface="Times New Roman" pitchFamily="18" charset="0"/>
              </a:rPr>
              <a:t>Beneš.P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, </a:t>
            </a:r>
            <a:r>
              <a:rPr lang="cs-CZ" sz="1400" dirty="0" err="1">
                <a:solidFill>
                  <a:schemeClr val="tx1"/>
                </a:solidFill>
                <a:cs typeface="Times New Roman" pitchFamily="18" charset="0"/>
              </a:rPr>
              <a:t>Pumpr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 V., </a:t>
            </a:r>
            <a:r>
              <a:rPr lang="cs-CZ" sz="1400" dirty="0" err="1">
                <a:solidFill>
                  <a:schemeClr val="tx1"/>
                </a:solidFill>
                <a:cs typeface="Times New Roman" pitchFamily="18" charset="0"/>
              </a:rPr>
              <a:t>Banýr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 J. </a:t>
            </a:r>
            <a:r>
              <a:rPr lang="cs-CZ" sz="1400" i="1" dirty="0">
                <a:solidFill>
                  <a:schemeClr val="tx1"/>
                </a:solidFill>
                <a:cs typeface="Times New Roman" pitchFamily="18" charset="0"/>
              </a:rPr>
              <a:t>Základy praktické chemie 2.díl pro 9.ročník základní školy. 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Praha: Fortuna, 2006. ISBN </a:t>
            </a:r>
            <a:r>
              <a:rPr lang="cs-CZ" sz="1400" dirty="0" smtClean="0">
                <a:solidFill>
                  <a:schemeClr val="tx1"/>
                </a:solidFill>
                <a:cs typeface="Times New Roman" pitchFamily="18" charset="0"/>
              </a:rPr>
              <a:t>80-7168-879-7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endParaRPr lang="cs-CZ" sz="1400" dirty="0" smtClean="0">
              <a:solidFill>
                <a:schemeClr val="tx1"/>
              </a:solidFill>
              <a:ea typeface="+mn-ea"/>
            </a:endParaRP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endParaRPr lang="cs-CZ" sz="1400" dirty="0">
              <a:solidFill>
                <a:schemeClr val="tx1"/>
              </a:solidFill>
              <a:ea typeface="+mn-ea"/>
            </a:endParaRP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400" dirty="0" smtClean="0">
                <a:solidFill>
                  <a:schemeClr val="tx1"/>
                </a:solidFill>
                <a:ea typeface="+mn-ea"/>
              </a:rPr>
              <a:t>archiv autora</a:t>
            </a:r>
            <a:endParaRPr lang="cs-CZ" sz="1400" dirty="0">
              <a:solidFill>
                <a:schemeClr val="tx1"/>
              </a:solidFill>
              <a:ea typeface="+mn-ea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52724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2">
      <a:dk1>
        <a:srgbClr val="000000"/>
      </a:dk1>
      <a:lt1>
        <a:srgbClr val="FFFFFF"/>
      </a:lt1>
      <a:dk2>
        <a:srgbClr val="0000FF"/>
      </a:dk2>
      <a:lt2>
        <a:srgbClr val="FFFF00"/>
      </a:lt2>
      <a:accent1>
        <a:srgbClr val="FF9900"/>
      </a:accent1>
      <a:accent2>
        <a:srgbClr val="00FFFF"/>
      </a:accent2>
      <a:accent3>
        <a:srgbClr val="AAAAFF"/>
      </a:accent3>
      <a:accent4>
        <a:srgbClr val="DADADA"/>
      </a:accent4>
      <a:accent5>
        <a:srgbClr val="FFCAAA"/>
      </a:accent5>
      <a:accent6>
        <a:srgbClr val="00E7E7"/>
      </a:accent6>
      <a:hlink>
        <a:srgbClr val="FF0000"/>
      </a:hlink>
      <a:folHlink>
        <a:srgbClr val="969696"/>
      </a:folHlink>
    </a:clrScheme>
    <a:fontScheme name="Výchozí návrh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6953</TotalTime>
  <Words>149</Words>
  <Application>Microsoft Office PowerPoint</Application>
  <PresentationFormat>Předvádění na obrazovce (4:3)</PresentationFormat>
  <Paragraphs>56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Výchozí návrh</vt:lpstr>
      <vt:lpstr>ACD/ChemSketch</vt:lpstr>
      <vt:lpstr>Snímek 1</vt:lpstr>
      <vt:lpstr>ANOTACE</vt:lpstr>
      <vt:lpstr>Chemické vlastnosti arenů (= reakce)</vt:lpstr>
      <vt:lpstr>Oxidace (=hoření)</vt:lpstr>
      <vt:lpstr>Adice </vt:lpstr>
      <vt:lpstr>Elektrofilní substituce</vt:lpstr>
      <vt:lpstr>Halogenace</vt:lpstr>
      <vt:lpstr>Nitrace</vt:lpstr>
      <vt:lpstr>Alkylace</vt:lpstr>
      <vt:lpstr>benzen</vt:lpstr>
      <vt:lpstr>benzen</vt:lpstr>
      <vt:lpstr> 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Myologie</dc:title>
  <dc:creator>Miroslav Pražienka</dc:creator>
  <cp:lastModifiedBy>prazienkam</cp:lastModifiedBy>
  <cp:revision>783</cp:revision>
  <dcterms:created xsi:type="dcterms:W3CDTF">2004-03-24T18:19:47Z</dcterms:created>
  <dcterms:modified xsi:type="dcterms:W3CDTF">2014-04-08T13:38:39Z</dcterms:modified>
</cp:coreProperties>
</file>