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5" r:id="rId3"/>
    <p:sldId id="269" r:id="rId4"/>
    <p:sldId id="261" r:id="rId5"/>
    <p:sldId id="258" r:id="rId6"/>
    <p:sldId id="259" r:id="rId7"/>
    <p:sldId id="257" r:id="rId8"/>
    <p:sldId id="266" r:id="rId9"/>
    <p:sldId id="270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6" d="100"/>
        <a:sy n="96" d="100"/>
      </p:scale>
      <p:origin x="0" y="1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76C2F2C5-F627-4CE0-BC88-FB49EB867D4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58E3BE1-8900-44E9-8036-B4EA999558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dovky.cz/prace-cini-lidi-stastnymi" TargetMode="External"/><Relationship Id="rId3" Type="http://schemas.openxmlformats.org/officeDocument/2006/relationships/hyperlink" Target="http://www.pasivnipenize.cz/stanovte-si-svoje-zivotni-cile-dejte-vasemu-zivotu-smer" TargetMode="External"/><Relationship Id="rId7" Type="http://schemas.openxmlformats.org/officeDocument/2006/relationships/hyperlink" Target="http://mladazena.maminka.cz/assets/mlada-zena/maminka/materstvi/28b_2.jpg" TargetMode="External"/><Relationship Id="rId12" Type="http://schemas.openxmlformats.org/officeDocument/2006/relationships/hyperlink" Target="http://www.wikipedie.osobn&#237;c&#237;le.cz/" TargetMode="External"/><Relationship Id="rId2" Type="http://schemas.openxmlformats.org/officeDocument/2006/relationships/hyperlink" Target="http://www.topgun.cz/planovani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ana-bydleni.cz/sitewizard/km_uploads/mediumsize/dum-hof-5c6bbb.jpg" TargetMode="External"/><Relationship Id="rId11" Type="http://schemas.openxmlformats.org/officeDocument/2006/relationships/hyperlink" Target="http://fanmotion.cz/cs/lode" TargetMode="External"/><Relationship Id="rId5" Type="http://schemas.openxmlformats.org/officeDocument/2006/relationships/hyperlink" Target="http://images.google.com/imgres?q=firma" TargetMode="External"/><Relationship Id="rId10" Type="http://schemas.openxmlformats.org/officeDocument/2006/relationships/hyperlink" Target="http://www.google.com/imgres?q=lo&#271;ka" TargetMode="External"/><Relationship Id="rId4" Type="http://schemas.openxmlformats.org/officeDocument/2006/relationships/hyperlink" Target="http://images.google.com/imgres?q=man&#382;el&#233;" TargetMode="External"/><Relationship Id="rId9" Type="http://schemas.openxmlformats.org/officeDocument/2006/relationships/hyperlink" Target="http://www.farej.cz/fashion-style/zjisteno/245-vytvorte-si-svuj-zivotni-plan-a-budte-uspesn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tx2">
                <a:lumMod val="75000"/>
              </a:schemeClr>
            </a:gs>
            <a:gs pos="31000">
              <a:srgbClr val="C00000"/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5517232"/>
            <a:ext cx="4176464" cy="1008112"/>
          </a:xfrm>
        </p:spPr>
        <p:txBody>
          <a:bodyPr/>
          <a:lstStyle/>
          <a:p>
            <a:pPr algn="r"/>
            <a:r>
              <a:rPr lang="cs-CZ" dirty="0" smtClean="0"/>
              <a:t>Bc. Kateřina Cuperová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STANOVENÍ OSOBNÍCH CÍLŮ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KROKY K JEJICH DOSAŽENÍ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475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548681"/>
            <a:ext cx="4163888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   </a:t>
            </a:r>
            <a:r>
              <a:rPr lang="cs-CZ" sz="4000" b="1" dirty="0" smtClean="0">
                <a:solidFill>
                  <a:srgbClr val="FFC000"/>
                </a:solidFill>
              </a:rPr>
              <a:t>Přirovnali </a:t>
            </a:r>
            <a:r>
              <a:rPr lang="cs-CZ" sz="4000" b="1" dirty="0">
                <a:solidFill>
                  <a:srgbClr val="FFC000"/>
                </a:solidFill>
              </a:rPr>
              <a:t>byste se k lodi, která sleduje svůj přesně stanovený </a:t>
            </a:r>
            <a:r>
              <a:rPr lang="cs-CZ" sz="4000" b="1" dirty="0" smtClean="0">
                <a:solidFill>
                  <a:srgbClr val="FFC000"/>
                </a:solidFill>
              </a:rPr>
              <a:t>cíl, </a:t>
            </a:r>
            <a:r>
              <a:rPr lang="cs-CZ" sz="4000" b="1" dirty="0">
                <a:solidFill>
                  <a:srgbClr val="FFC000"/>
                </a:solidFill>
              </a:rPr>
              <a:t>nebo spíše k </a:t>
            </a:r>
            <a:r>
              <a:rPr lang="cs-CZ" sz="4000" b="1">
                <a:solidFill>
                  <a:srgbClr val="FFC000"/>
                </a:solidFill>
              </a:rPr>
              <a:t>loďce </a:t>
            </a:r>
            <a:r>
              <a:rPr lang="cs-CZ" sz="4000" b="1" smtClean="0">
                <a:solidFill>
                  <a:srgbClr val="FFC000"/>
                </a:solidFill>
              </a:rPr>
              <a:t>zmítané </a:t>
            </a:r>
            <a:r>
              <a:rPr lang="cs-CZ" sz="4000" b="1" dirty="0">
                <a:solidFill>
                  <a:srgbClr val="FFC000"/>
                </a:solidFill>
              </a:rPr>
              <a:t>vlnami a větrem</a:t>
            </a:r>
            <a:r>
              <a:rPr lang="cs-CZ" sz="4000" b="1" dirty="0" smtClean="0">
                <a:solidFill>
                  <a:srgbClr val="FFC000"/>
                </a:solidFill>
              </a:rPr>
              <a:t>?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580112" y="1600200"/>
            <a:ext cx="2376264" cy="411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64088" y="908720"/>
            <a:ext cx="2880320" cy="50891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92696"/>
            <a:ext cx="374441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 descr="http://www.wallpaper.cz/primo/ir2/plachetnice--400x3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717032"/>
            <a:ext cx="3744416" cy="2857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831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692696"/>
            <a:ext cx="8424936" cy="2592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   </a:t>
            </a:r>
            <a:r>
              <a:rPr lang="cs-CZ" sz="3600" b="1" dirty="0" smtClean="0">
                <a:solidFill>
                  <a:srgbClr val="FFC000"/>
                </a:solidFill>
              </a:rPr>
              <a:t>Abyste dokázali řídit svůj vlastní život, musíte držet kormidlo své lodě pevně oběma rukama a plout za svým životním cílem.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100392" y="274638"/>
            <a:ext cx="434008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80928"/>
            <a:ext cx="5318845" cy="3815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6">
                <a:lumMod val="40000"/>
                <a:lumOff val="60000"/>
              </a:schemeClr>
            </a:gs>
            <a:gs pos="31000">
              <a:schemeClr val="accent6">
                <a:lumMod val="75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i="1" u="sng" dirty="0" smtClean="0">
                <a:solidFill>
                  <a:srgbClr val="FFFF00"/>
                </a:solidFill>
              </a:rPr>
              <a:t>Plánování je  základ  úspěchu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124744"/>
            <a:ext cx="7994848" cy="459025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Hlavním přínosem  životního plánovaní je pocit bezpečí a jistoty, že víte kam jdete a co přesně od života </a:t>
            </a:r>
            <a:r>
              <a:rPr lang="cs-CZ" sz="2800" dirty="0" smtClean="0"/>
              <a:t>chcete.</a:t>
            </a:r>
            <a:endParaRPr lang="cs-CZ" sz="2800" dirty="0" smtClean="0"/>
          </a:p>
          <a:p>
            <a:r>
              <a:rPr lang="cs-CZ" sz="2800" dirty="0" smtClean="0"/>
              <a:t>Stanete se člověkem, který se nevymlouvá, </a:t>
            </a:r>
            <a:r>
              <a:rPr lang="cs-CZ" sz="2800" dirty="0" smtClean="0"/>
              <a:t>                         ale </a:t>
            </a:r>
            <a:r>
              <a:rPr lang="cs-CZ" sz="2800" dirty="0" smtClean="0"/>
              <a:t>důsledně pracuje na splnění svých cílů. 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56992"/>
            <a:ext cx="6401263" cy="322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874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6">
                <a:lumMod val="60000"/>
                <a:lumOff val="40000"/>
              </a:schemeClr>
            </a:gs>
            <a:gs pos="81000">
              <a:srgbClr val="92D050"/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24800" cy="1143000"/>
          </a:xfrm>
        </p:spPr>
        <p:txBody>
          <a:bodyPr/>
          <a:lstStyle/>
          <a:p>
            <a:r>
              <a:rPr lang="cs-CZ" sz="5400" b="1" i="1" u="sng" dirty="0" smtClean="0">
                <a:solidFill>
                  <a:srgbClr val="FFC000"/>
                </a:solidFill>
              </a:rPr>
              <a:t>1) </a:t>
            </a:r>
            <a:r>
              <a:rPr lang="cs-CZ" sz="3200" b="1" i="1" u="sng" dirty="0" smtClean="0">
                <a:solidFill>
                  <a:srgbClr val="FFC000"/>
                </a:solidFill>
              </a:rPr>
              <a:t>MŮJ CÍL </a:t>
            </a:r>
            <a:r>
              <a:rPr lang="cs-CZ" sz="3200" b="1" i="1" u="sng" dirty="0" smtClean="0">
                <a:solidFill>
                  <a:srgbClr val="FFC000"/>
                </a:solidFill>
              </a:rPr>
              <a:t>JE:</a:t>
            </a:r>
            <a:endParaRPr lang="cs-CZ" sz="3200" b="1" i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7056784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buFontTx/>
              <a:buChar char="-"/>
            </a:pPr>
            <a:r>
              <a:rPr lang="cs-CZ" sz="2800" dirty="0" smtClean="0"/>
              <a:t>  </a:t>
            </a:r>
            <a:r>
              <a:rPr lang="cs-CZ" sz="3300" b="1" dirty="0" smtClean="0"/>
              <a:t>umět opravit všechno na co sáhnu</a:t>
            </a:r>
          </a:p>
          <a:p>
            <a:pPr marL="0" indent="0">
              <a:buNone/>
            </a:pPr>
            <a:endParaRPr lang="cs-CZ" sz="3300" b="1" dirty="0" smtClean="0"/>
          </a:p>
          <a:p>
            <a:pPr marL="0" indent="0">
              <a:buFontTx/>
              <a:buChar char="-"/>
            </a:pPr>
            <a:r>
              <a:rPr lang="cs-CZ" sz="3300" b="1" dirty="0" smtClean="0"/>
              <a:t>  být spokojený a být finančně nezávislý</a:t>
            </a:r>
          </a:p>
          <a:p>
            <a:pPr marL="0" indent="0">
              <a:buNone/>
            </a:pPr>
            <a:r>
              <a:rPr lang="cs-CZ" sz="3300" b="1" dirty="0" smtClean="0"/>
              <a:t/>
            </a:r>
            <a:br>
              <a:rPr lang="cs-CZ" sz="3300" b="1" dirty="0" smtClean="0"/>
            </a:br>
            <a:r>
              <a:rPr lang="cs-CZ" sz="3300" b="1" dirty="0" smtClean="0"/>
              <a:t>-  postavit si svůj dům, zasadit strom</a:t>
            </a:r>
          </a:p>
          <a:p>
            <a:pPr marL="0" indent="0">
              <a:buNone/>
            </a:pPr>
            <a:endParaRPr lang="cs-CZ" sz="3300" b="1" dirty="0"/>
          </a:p>
          <a:p>
            <a:pPr marL="0" indent="0">
              <a:buNone/>
            </a:pPr>
            <a:r>
              <a:rPr lang="cs-CZ" sz="3300" b="1" dirty="0" smtClean="0"/>
              <a:t>-  mít dítě</a:t>
            </a:r>
            <a:r>
              <a:rPr lang="cs-CZ" sz="2800" b="1" dirty="0" smtClean="0"/>
              <a:t> 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6672"/>
            <a:ext cx="168275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 descr="http://www.brana-bydleni.cz/sitewizard/km_uploads/mediumsize/dum-hof-5c6bb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365104"/>
            <a:ext cx="3860219" cy="2175760"/>
          </a:xfrm>
          <a:prstGeom prst="rect">
            <a:avLst/>
          </a:prstGeom>
          <a:noFill/>
        </p:spPr>
      </p:pic>
      <p:pic>
        <p:nvPicPr>
          <p:cNvPr id="10244" name="Picture 4" descr="http://mladazena.maminka.cz/assets/mlada-zena/maminka/materstvi/28b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437112"/>
            <a:ext cx="1440160" cy="202028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67544" y="0"/>
            <a:ext cx="58190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FFC000"/>
                </a:solidFill>
              </a:rPr>
              <a:t>Seznamy </a:t>
            </a:r>
            <a:r>
              <a:rPr lang="cs-CZ" sz="2800" b="1" i="1" dirty="0" smtClean="0">
                <a:solidFill>
                  <a:srgbClr val="FFC000"/>
                </a:solidFill>
              </a:rPr>
              <a:t>osobních cílů tří různých lidí: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817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5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500"/>
                            </p:stCondLst>
                            <p:childTnLst>
                              <p:par>
                                <p:cTn id="4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500"/>
                            </p:stCondLst>
                            <p:childTnLst>
                              <p:par>
                                <p:cTn id="4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1500"/>
                            </p:stCondLst>
                            <p:childTnLst>
                              <p:par>
                                <p:cTn id="5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31000">
              <a:schemeClr val="accent2">
                <a:lumMod val="50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i="1" u="sng" dirty="0" smtClean="0">
                <a:solidFill>
                  <a:srgbClr val="FFC000"/>
                </a:solidFill>
              </a:rPr>
              <a:t>2) </a:t>
            </a:r>
            <a:r>
              <a:rPr lang="cs-CZ" sz="3200" b="1" i="1" u="sng" dirty="0" smtClean="0">
                <a:solidFill>
                  <a:srgbClr val="FFC000"/>
                </a:solidFill>
              </a:rPr>
              <a:t>MŮJ CÍL </a:t>
            </a:r>
            <a:r>
              <a:rPr lang="cs-CZ" sz="3200" b="1" i="1" u="sng" dirty="0" smtClean="0">
                <a:solidFill>
                  <a:srgbClr val="FFC000"/>
                </a:solidFill>
              </a:rPr>
              <a:t>JE:</a:t>
            </a:r>
            <a:endParaRPr lang="cs-CZ" sz="3200" b="1" i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268760"/>
            <a:ext cx="4536504" cy="58326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 smtClean="0"/>
              <a:t/>
            </a:r>
            <a:br>
              <a:rPr lang="cs-CZ" sz="3400" dirty="0" smtClean="0"/>
            </a:br>
            <a:r>
              <a:rPr lang="cs-CZ" sz="3400" b="1" dirty="0" smtClean="0">
                <a:solidFill>
                  <a:srgbClr val="FFC000"/>
                </a:solidFill>
              </a:rPr>
              <a:t>1. postavit pro mou rodinu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>    </a:t>
            </a:r>
            <a:r>
              <a:rPr lang="cs-CZ" sz="3400" b="1" dirty="0" smtClean="0">
                <a:solidFill>
                  <a:srgbClr val="FFC000"/>
                </a:solidFill>
              </a:rPr>
              <a:t>dům</a:t>
            </a:r>
            <a:endParaRPr lang="cs-CZ" sz="34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/>
            </a:r>
            <a:br>
              <a:rPr lang="cs-CZ" sz="3400" b="1" dirty="0" smtClean="0">
                <a:solidFill>
                  <a:srgbClr val="FFC000"/>
                </a:solidFill>
              </a:rPr>
            </a:br>
            <a:r>
              <a:rPr lang="cs-CZ" sz="3400" b="1" dirty="0" smtClean="0">
                <a:solidFill>
                  <a:srgbClr val="FFC000"/>
                </a:solidFill>
              </a:rPr>
              <a:t>2. vydělat dost </a:t>
            </a:r>
            <a:r>
              <a:rPr lang="cs-CZ" sz="3400" b="1" dirty="0" smtClean="0">
                <a:solidFill>
                  <a:srgbClr val="FFC000"/>
                </a:solidFill>
              </a:rPr>
              <a:t>peněz,</a:t>
            </a:r>
            <a:endParaRPr lang="cs-CZ" sz="34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>    abych si mohl koupit auto 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>    a všechno, co potřebuji já 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>    a má </a:t>
            </a:r>
            <a:r>
              <a:rPr lang="cs-CZ" sz="3400" b="1" dirty="0" smtClean="0">
                <a:solidFill>
                  <a:srgbClr val="FFC000"/>
                </a:solidFill>
              </a:rPr>
              <a:t>rodina</a:t>
            </a:r>
            <a:endParaRPr lang="cs-CZ" sz="34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/>
            </a:r>
            <a:br>
              <a:rPr lang="cs-CZ" sz="3400" b="1" dirty="0" smtClean="0">
                <a:solidFill>
                  <a:srgbClr val="FFC000"/>
                </a:solidFill>
              </a:rPr>
            </a:br>
            <a:r>
              <a:rPr lang="cs-CZ" sz="3400" b="1" dirty="0" smtClean="0">
                <a:solidFill>
                  <a:srgbClr val="FFC000"/>
                </a:solidFill>
              </a:rPr>
              <a:t>3. dobře vychovat své děti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/>
            </a:r>
            <a:br>
              <a:rPr lang="cs-CZ" sz="3400" b="1" dirty="0" smtClean="0">
                <a:solidFill>
                  <a:srgbClr val="FFC000"/>
                </a:solidFill>
              </a:rPr>
            </a:br>
            <a:r>
              <a:rPr lang="cs-CZ" sz="3400" b="1" dirty="0" smtClean="0">
                <a:solidFill>
                  <a:srgbClr val="FFC000"/>
                </a:solidFill>
              </a:rPr>
              <a:t>4. šířit kolem sebe pohodu </a:t>
            </a: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C000"/>
                </a:solidFill>
              </a:rPr>
              <a:t>    a přitahovat k sobě úspěšné lidi</a:t>
            </a:r>
          </a:p>
          <a:p>
            <a:pPr marL="0" indent="0"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966015"/>
            <a:ext cx="3456384" cy="4973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595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70C0"/>
            </a:gs>
            <a:gs pos="31000">
              <a:schemeClr val="accent5">
                <a:lumMod val="75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936104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sz="5400" b="1" i="1" u="sng" dirty="0" smtClean="0">
                <a:solidFill>
                  <a:srgbClr val="FFC000"/>
                </a:solidFill>
              </a:rPr>
              <a:t>3) </a:t>
            </a:r>
            <a:r>
              <a:rPr lang="cs-CZ" sz="3200" b="1" i="1" u="sng" dirty="0" smtClean="0">
                <a:solidFill>
                  <a:srgbClr val="FFC000"/>
                </a:solidFill>
              </a:rPr>
              <a:t>můj cíl </a:t>
            </a:r>
            <a:r>
              <a:rPr lang="cs-CZ" sz="3200" b="1" i="1" u="sng" dirty="0" smtClean="0">
                <a:solidFill>
                  <a:srgbClr val="FFC000"/>
                </a:solidFill>
              </a:rPr>
              <a:t>je:</a:t>
            </a:r>
            <a:endParaRPr lang="cs-CZ" sz="3200" b="1" i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84784"/>
            <a:ext cx="8640960" cy="432048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být nejlepším manželem /manželkou/, jakým mohu být </a:t>
            </a:r>
          </a:p>
          <a:p>
            <a:r>
              <a:rPr lang="cs-CZ" sz="2800" dirty="0" smtClean="0"/>
              <a:t>být úspěšným v práci</a:t>
            </a:r>
          </a:p>
          <a:p>
            <a:pPr marL="0" indent="0"/>
            <a:r>
              <a:rPr lang="cs-CZ" sz="2800" dirty="0" smtClean="0"/>
              <a:t>   přispívat k tomu, aby Země byla lepším místem k životu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2600325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73016"/>
            <a:ext cx="24384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645024"/>
            <a:ext cx="2367854" cy="1740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574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124744"/>
            <a:ext cx="4464496" cy="52565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Přečtěte </a:t>
            </a:r>
            <a:r>
              <a:rPr lang="cs-CZ" sz="3600" dirty="0">
                <a:solidFill>
                  <a:srgbClr val="FF0000"/>
                </a:solidFill>
              </a:rPr>
              <a:t>si </a:t>
            </a:r>
            <a:r>
              <a:rPr lang="cs-CZ" sz="3600" dirty="0" smtClean="0">
                <a:solidFill>
                  <a:srgbClr val="FF0000"/>
                </a:solidFill>
              </a:rPr>
              <a:t>tyto životních </a:t>
            </a:r>
            <a:r>
              <a:rPr lang="cs-CZ" sz="3600" dirty="0" smtClean="0">
                <a:solidFill>
                  <a:srgbClr val="FF0000"/>
                </a:solidFill>
              </a:rPr>
              <a:t>hodnoty. Zatímco </a:t>
            </a:r>
            <a:r>
              <a:rPr lang="cs-CZ" sz="3600" dirty="0">
                <a:solidFill>
                  <a:srgbClr val="FF0000"/>
                </a:solidFill>
              </a:rPr>
              <a:t>si jej pročítáte, </a:t>
            </a:r>
            <a:r>
              <a:rPr lang="cs-CZ" sz="3600" dirty="0" smtClean="0">
                <a:solidFill>
                  <a:srgbClr val="FF0000"/>
                </a:solidFill>
              </a:rPr>
              <a:t>vypište si na papír 6 nejdůležitějších, pro které </a:t>
            </a:r>
            <a:r>
              <a:rPr lang="cs-CZ" sz="3600" dirty="0">
                <a:solidFill>
                  <a:srgbClr val="FF0000"/>
                </a:solidFill>
              </a:rPr>
              <a:t>byste byli ochotni </a:t>
            </a:r>
            <a:r>
              <a:rPr lang="cs-CZ" sz="3600" dirty="0" smtClean="0">
                <a:solidFill>
                  <a:srgbClr val="FF0000"/>
                </a:solidFill>
              </a:rPr>
              <a:t>riskovat.</a:t>
            </a:r>
            <a:endParaRPr lang="cs-CZ" sz="36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800600" y="1268760"/>
            <a:ext cx="481196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štěstí                    láska        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spolehlivost         spravedlnost               </a:t>
            </a:r>
          </a:p>
          <a:p>
            <a:pPr marL="0" indent="0">
              <a:buNone/>
            </a:pPr>
            <a:r>
              <a:rPr lang="cs-CZ" sz="2400" b="1" i="1" dirty="0">
                <a:solidFill>
                  <a:srgbClr val="FFC000"/>
                </a:solidFill>
              </a:rPr>
              <a:t>z</a:t>
            </a:r>
            <a:r>
              <a:rPr lang="cs-CZ" sz="2400" b="1" i="1" dirty="0" smtClean="0">
                <a:solidFill>
                  <a:srgbClr val="FFC000"/>
                </a:solidFill>
              </a:rPr>
              <a:t>draví                   úspěch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poznání                bohatství    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klid                       radost          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rodina                   přátelství     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sláva                     síla   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kariéra                  postavení</a:t>
            </a:r>
            <a:endParaRPr lang="cs-CZ" sz="2400" b="1" i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b="1" i="1" dirty="0">
                <a:solidFill>
                  <a:srgbClr val="FFC000"/>
                </a:solidFill>
              </a:rPr>
              <a:t>pravda </a:t>
            </a:r>
            <a:r>
              <a:rPr lang="cs-CZ" sz="2400" b="1" i="1" dirty="0" smtClean="0">
                <a:solidFill>
                  <a:srgbClr val="FFC000"/>
                </a:solidFill>
              </a:rPr>
              <a:t>                 moudrost </a:t>
            </a:r>
            <a:endParaRPr lang="cs-CZ" sz="2400" b="1" i="1" dirty="0">
              <a:solidFill>
                <a:srgbClr val="FFC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94122"/>
          </a:xfrm>
        </p:spPr>
        <p:txBody>
          <a:bodyPr/>
          <a:lstStyle/>
          <a:p>
            <a:r>
              <a:rPr lang="cs-CZ" sz="3200" b="1" i="1" dirty="0">
                <a:solidFill>
                  <a:srgbClr val="00B050"/>
                </a:solidFill>
              </a:rPr>
              <a:t>Určete si své hlavní životní </a:t>
            </a:r>
            <a:r>
              <a:rPr lang="cs-CZ" sz="3200" b="1" i="1" dirty="0" smtClean="0">
                <a:solidFill>
                  <a:srgbClr val="00B050"/>
                </a:solidFill>
              </a:rPr>
              <a:t>hodnoty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24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1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1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1000"/>
                            </p:stCondLst>
                            <p:childTnLst>
                              <p:par>
                                <p:cTn id="5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60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Představte si nyní, že byste z těchto šesti nejdůležitějších hodnot měli vybrat pouze </a:t>
            </a:r>
            <a:r>
              <a:rPr lang="cs-CZ" sz="3600" dirty="0" smtClean="0">
                <a:solidFill>
                  <a:srgbClr val="92D050"/>
                </a:solidFill>
              </a:rPr>
              <a:t>3.</a:t>
            </a:r>
            <a:endParaRPr lang="cs-CZ" sz="3600" dirty="0" smtClean="0">
              <a:solidFill>
                <a:srgbClr val="92D050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33CC33"/>
                </a:solidFill>
              </a:rPr>
              <a:t>Seřaďte je tedy do pořadí podle důležitosti. Která z nich by stála na prvním, druhém a třetím místě?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33CC33"/>
                </a:solidFill>
              </a:rPr>
              <a:t>Definujte své životní hodnoty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268760"/>
            <a:ext cx="8820472" cy="444624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33CC33"/>
                </a:solidFill>
              </a:rPr>
              <a:t>1</a:t>
            </a:r>
            <a:r>
              <a:rPr lang="cs-CZ" sz="2400" b="1" dirty="0">
                <a:solidFill>
                  <a:srgbClr val="33CC33"/>
                </a:solidFill>
              </a:rPr>
              <a:t>. hodnota: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Co můžu udělat pro naplnění této hodnoty?</a:t>
            </a:r>
            <a:endParaRPr lang="cs-CZ" sz="2400" dirty="0"/>
          </a:p>
          <a:p>
            <a:r>
              <a:rPr lang="cs-CZ" sz="2400" b="1" dirty="0">
                <a:solidFill>
                  <a:srgbClr val="33CC33"/>
                </a:solidFill>
              </a:rPr>
              <a:t>2. hodnota: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dirty="0" smtClean="0"/>
              <a:t>Co můžu udělat pro naplnění této hodnoty?</a:t>
            </a:r>
            <a:endParaRPr lang="cs-CZ" sz="2400" dirty="0"/>
          </a:p>
          <a:p>
            <a:r>
              <a:rPr lang="cs-CZ" sz="2400" b="1" dirty="0">
                <a:solidFill>
                  <a:srgbClr val="33CC33"/>
                </a:solidFill>
              </a:rPr>
              <a:t>3. hodnota: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Co můžu udělat pro naplnění této hodnoty?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>
                <a:solidFill>
                  <a:srgbClr val="FFC000"/>
                </a:solidFill>
              </a:rPr>
              <a:t>Právě jste vytvořili svůj vlastní životní plán, který vám pomůže </a:t>
            </a:r>
            <a:r>
              <a:rPr lang="cs-CZ" sz="2400" b="1" dirty="0" smtClean="0">
                <a:solidFill>
                  <a:srgbClr val="FFC000"/>
                </a:solidFill>
              </a:rPr>
              <a:t>plnit cíle ve </a:t>
            </a:r>
            <a:r>
              <a:rPr lang="cs-CZ" sz="2400" b="1" dirty="0">
                <a:solidFill>
                  <a:srgbClr val="FFC000"/>
                </a:solidFill>
              </a:rPr>
              <a:t>vašem </a:t>
            </a:r>
            <a:r>
              <a:rPr lang="cs-CZ" sz="2400" b="1" dirty="0" smtClean="0">
                <a:solidFill>
                  <a:srgbClr val="FFC000"/>
                </a:solidFill>
              </a:rPr>
              <a:t>osobním životě</a:t>
            </a:r>
            <a:r>
              <a:rPr lang="cs-CZ" sz="2400" b="1" dirty="0">
                <a:solidFill>
                  <a:srgbClr val="FFC00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9112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http://www.topgun.cz/planovani.htm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http://www.pasivnipenize.cz/stanovte-si-svoje-zivotni-cile-dejte-vasemu-zivotu-smer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images.google.com/</a:t>
            </a:r>
            <a:r>
              <a:rPr lang="cs-CZ" dirty="0" err="1" smtClean="0">
                <a:hlinkClick r:id="rId4"/>
              </a:rPr>
              <a:t>imgres?q</a:t>
            </a:r>
            <a:r>
              <a:rPr lang="cs-CZ" dirty="0" smtClean="0">
                <a:hlinkClick r:id="rId4"/>
              </a:rPr>
              <a:t>=manželé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images.google.com/imgres?q=firma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brana</a:t>
            </a:r>
            <a:r>
              <a:rPr lang="cs-CZ" dirty="0" smtClean="0">
                <a:hlinkClick r:id="rId6"/>
              </a:rPr>
              <a:t>-bydleni.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sitewizard</a:t>
            </a:r>
            <a:r>
              <a:rPr lang="cs-CZ" dirty="0" smtClean="0">
                <a:hlinkClick r:id="rId6"/>
              </a:rPr>
              <a:t>/km_</a:t>
            </a:r>
            <a:r>
              <a:rPr lang="cs-CZ" dirty="0" err="1" smtClean="0">
                <a:hlinkClick r:id="rId6"/>
              </a:rPr>
              <a:t>uploads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mediumsize</a:t>
            </a:r>
            <a:r>
              <a:rPr lang="cs-CZ" dirty="0" smtClean="0">
                <a:hlinkClick r:id="rId6"/>
              </a:rPr>
              <a:t>/dum-</a:t>
            </a:r>
            <a:r>
              <a:rPr lang="cs-CZ" dirty="0" err="1" smtClean="0">
                <a:hlinkClick r:id="rId6"/>
              </a:rPr>
              <a:t>hof</a:t>
            </a:r>
            <a:r>
              <a:rPr lang="cs-CZ" dirty="0" smtClean="0">
                <a:hlinkClick r:id="rId6"/>
              </a:rPr>
              <a:t>-5c6bbb.jpg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http://mladazena.maminka.cz/assets/mlada-zena/maminka/materstvi/28b_2.jpg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www.lidovky.cz/prace-cini-lidi-stastnymi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www.farej.cz/fashion-style/zjisteno/245-vytvorte-si-svuj-zivotni-plan-a-budte-uspesni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www.google.com/imgres?q=loďka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fanmotion.cz/cs/lode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www.</a:t>
            </a:r>
            <a:r>
              <a:rPr lang="cs-CZ" dirty="0" err="1" smtClean="0">
                <a:hlinkClick r:id="rId12"/>
              </a:rPr>
              <a:t>wikipedie.osobnícíle.cz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072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151</TotalTime>
  <Words>269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Horizont</vt:lpstr>
      <vt:lpstr>STANOVENÍ OSOBNÍCH CÍLŮ  A KROKY K JEJICH DOSAŽENÍ</vt:lpstr>
      <vt:lpstr>Prezentace aplikace PowerPoint</vt:lpstr>
      <vt:lpstr>Prezentace aplikace PowerPoint</vt:lpstr>
      <vt:lpstr>Plánování je  základ  úspěchu  </vt:lpstr>
      <vt:lpstr>1) MŮJ CÍL JE:</vt:lpstr>
      <vt:lpstr>2) MŮJ CÍL JE:</vt:lpstr>
      <vt:lpstr>   3) můj cíl je:</vt:lpstr>
      <vt:lpstr>Určete si své hlavní životní hodnoty </vt:lpstr>
      <vt:lpstr>Prezentace aplikace PowerPoint</vt:lpstr>
      <vt:lpstr>Definujte své životní hodnoty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STANOVENÍ OSOBNÍCH CÍLŮ A KROKY K JEJICH DOSAŽENÍ</dc:title>
  <dc:creator>pc</dc:creator>
  <cp:lastModifiedBy>Martin Králík</cp:lastModifiedBy>
  <cp:revision>24</cp:revision>
  <dcterms:created xsi:type="dcterms:W3CDTF">2012-02-18T19:09:50Z</dcterms:created>
  <dcterms:modified xsi:type="dcterms:W3CDTF">2012-03-31T10:19:46Z</dcterms:modified>
</cp:coreProperties>
</file>