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  <p:sldId id="270" r:id="rId9"/>
    <p:sldId id="259" r:id="rId10"/>
    <p:sldId id="264" r:id="rId11"/>
    <p:sldId id="265" r:id="rId12"/>
    <p:sldId id="266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8D366C5-34E2-4C95-8327-25969B3985AF}" type="datetimeFigureOut">
              <a:rPr lang="cs-CZ" smtClean="0"/>
              <a:t>31.3.2012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FECF3C-75B5-4F96-B4F0-E146909D9A7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37" y="2780928"/>
            <a:ext cx="7416824" cy="2736304"/>
          </a:xfrm>
        </p:spPr>
        <p:txBody>
          <a:bodyPr>
            <a:normAutofit/>
          </a:bodyPr>
          <a:lstStyle/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  <a:latin typeface="Georgia"/>
              </a:rPr>
              <a:t>Autor:   Petrželová Eva</a:t>
            </a: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  <a:latin typeface="Georgia"/>
              </a:rPr>
              <a:t>Název:  VY_32_INOVACE_03_A_4_Bílkoviny</a:t>
            </a: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  <a:latin typeface="Georgia"/>
              </a:rPr>
              <a:t>Téma: Organická a anorganická chemie</a:t>
            </a: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  <a:latin typeface="Georgia"/>
              </a:rPr>
              <a:t>Číslo projektu: CZ.1.07/1.4.00/21.2131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6965"/>
            <a:ext cx="7772400" cy="1470025"/>
          </a:xfrm>
        </p:spPr>
        <p:txBody>
          <a:bodyPr/>
          <a:lstStyle/>
          <a:p>
            <a:r>
              <a:rPr lang="cs-CZ" dirty="0" smtClean="0"/>
              <a:t>Název školy: </a:t>
            </a:r>
            <a:r>
              <a:rPr lang="cs-CZ" dirty="0" smtClean="0"/>
              <a:t>Základní </a:t>
            </a:r>
            <a:r>
              <a:rPr lang="cs-CZ" dirty="0" smtClean="0"/>
              <a:t>škola Karla Klíče Hostinné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7" y="5085184"/>
            <a:ext cx="81375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49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Bílkoviny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Vznik</a:t>
            </a:r>
          </a:p>
          <a:p>
            <a:r>
              <a:rPr lang="cs-CZ" dirty="0"/>
              <a:t>C</a:t>
            </a:r>
            <a:r>
              <a:rPr lang="cs-CZ" dirty="0" smtClean="0"/>
              <a:t>harakteristika</a:t>
            </a:r>
            <a:endParaRPr lang="cs-CZ" dirty="0" smtClean="0"/>
          </a:p>
          <a:p>
            <a:r>
              <a:rPr lang="cs-CZ" dirty="0" smtClean="0"/>
              <a:t>Vlastnosti</a:t>
            </a:r>
          </a:p>
          <a:p>
            <a:r>
              <a:rPr lang="cs-CZ" dirty="0" smtClean="0"/>
              <a:t>Dělení bílkovin</a:t>
            </a:r>
          </a:p>
          <a:p>
            <a:r>
              <a:rPr lang="cs-CZ" dirty="0" smtClean="0"/>
              <a:t>Denaturace bílkovin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289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Organická látka</a:t>
            </a:r>
          </a:p>
          <a:p>
            <a:r>
              <a:rPr lang="cs-CZ" dirty="0" smtClean="0"/>
              <a:t>Skládá se z uhlíku, kyslíku, vodíku a dusíku</a:t>
            </a:r>
          </a:p>
          <a:p>
            <a:r>
              <a:rPr lang="cs-CZ" dirty="0" smtClean="0"/>
              <a:t>Makromolekulární látka</a:t>
            </a:r>
          </a:p>
          <a:p>
            <a:r>
              <a:rPr lang="cs-CZ" dirty="0" smtClean="0"/>
              <a:t>Základní látka všech organismů</a:t>
            </a:r>
          </a:p>
          <a:p>
            <a:r>
              <a:rPr lang="cs-CZ" dirty="0" smtClean="0"/>
              <a:t>Nepostradatelná složka potravy živočichů</a:t>
            </a:r>
          </a:p>
          <a:p>
            <a:r>
              <a:rPr lang="cs-CZ" dirty="0" smtClean="0"/>
              <a:t>Organismus není schopen vytvářet bílkoviny z minerálních látek, tak je musí přijímat potravou</a:t>
            </a:r>
          </a:p>
          <a:p>
            <a:r>
              <a:rPr lang="cs-CZ" dirty="0" smtClean="0"/>
              <a:t>Vznikají z aminokyselin</a:t>
            </a:r>
          </a:p>
          <a:p>
            <a:r>
              <a:rPr lang="cs-CZ" dirty="0" smtClean="0"/>
              <a:t>Vlastnosti bílkovin závisí na počtu, druhu a uspořádání aminokyselin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800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Stavební jednotka </a:t>
            </a:r>
          </a:p>
          <a:p>
            <a:r>
              <a:rPr lang="cs-CZ" dirty="0" smtClean="0"/>
              <a:t>Katalytický účinek (enzymy)</a:t>
            </a:r>
          </a:p>
          <a:p>
            <a:r>
              <a:rPr lang="cs-CZ" dirty="0" smtClean="0"/>
              <a:t>Transportní funkce (hemoglobin)</a:t>
            </a:r>
          </a:p>
          <a:p>
            <a:r>
              <a:rPr lang="cs-CZ" dirty="0" smtClean="0"/>
              <a:t>Regulátory (hormony)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91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bílkovin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Jednoduché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holoproteiny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Složené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heteroproteiny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49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Druhy bílkovin podle původu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Rostlinné:</a:t>
            </a:r>
          </a:p>
          <a:p>
            <a:r>
              <a:rPr lang="cs-CZ" dirty="0" smtClean="0"/>
              <a:t>Z rostlinné potravy nejvíce bílkovin obsahují nejvíce luštěniny, méně obiloviny a brambory</a:t>
            </a:r>
          </a:p>
          <a:p>
            <a:endParaRPr lang="cs-CZ" dirty="0"/>
          </a:p>
          <a:p>
            <a:r>
              <a:rPr lang="cs-CZ" dirty="0" smtClean="0"/>
              <a:t>Živočišné:</a:t>
            </a:r>
          </a:p>
          <a:p>
            <a:r>
              <a:rPr lang="cs-CZ" dirty="0" smtClean="0"/>
              <a:t>Zdrojem živočišných bílkovin je zejména maso, vejce, mléko a sýry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558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Bílkoviny – Peptidy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Stavební jednotkou je aminokyselina</a:t>
            </a:r>
          </a:p>
          <a:p>
            <a:pPr marL="0" indent="0">
              <a:buNone/>
            </a:pPr>
            <a:r>
              <a:rPr lang="cs-CZ" dirty="0" smtClean="0"/>
              <a:t>R-CH – COOH </a:t>
            </a:r>
            <a:r>
              <a:rPr lang="cs-CZ" baseline="-25000" dirty="0" smtClean="0"/>
              <a:t>(kyselý charakter)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NH</a:t>
            </a:r>
            <a:r>
              <a:rPr lang="cs-CZ" baseline="-25000" dirty="0" smtClean="0"/>
              <a:t>2 (zásaditý charakter)</a:t>
            </a:r>
          </a:p>
          <a:p>
            <a:pPr marL="0" indent="0">
              <a:buNone/>
            </a:pPr>
            <a:endParaRPr lang="cs-CZ" baseline="-25000" dirty="0"/>
          </a:p>
          <a:p>
            <a:r>
              <a:rPr lang="cs-CZ" dirty="0" smtClean="0"/>
              <a:t>Ke spojení molekul dochází mezi karboxylovou skupinou </a:t>
            </a:r>
            <a:r>
              <a:rPr lang="cs-CZ" dirty="0" smtClean="0"/>
              <a:t>(- COOH</a:t>
            </a:r>
            <a:r>
              <a:rPr lang="cs-CZ" dirty="0" smtClean="0"/>
              <a:t>) jedné aminokyseliny a </a:t>
            </a:r>
            <a:r>
              <a:rPr lang="cs-CZ" dirty="0" smtClean="0"/>
              <a:t>aminoskupinou (- NH</a:t>
            </a:r>
            <a:r>
              <a:rPr lang="cs-CZ" baseline="-25000" dirty="0" smtClean="0"/>
              <a:t>2</a:t>
            </a:r>
            <a:r>
              <a:rPr lang="cs-CZ" dirty="0" smtClean="0"/>
              <a:t>) druhé aminokyseliny za současného odštěpení vody</a:t>
            </a:r>
          </a:p>
          <a:p>
            <a:pPr marL="0" indent="0">
              <a:buNone/>
            </a:pPr>
            <a:endParaRPr lang="cs-CZ" baseline="-25000" dirty="0"/>
          </a:p>
          <a:p>
            <a:pPr marL="0" indent="0">
              <a:buNone/>
            </a:pPr>
            <a:endParaRPr lang="cs-CZ" baseline="-25000" dirty="0" smtClean="0"/>
          </a:p>
        </p:txBody>
      </p:sp>
      <p:cxnSp>
        <p:nvCxnSpPr>
          <p:cNvPr id="30" name="Přímá spojnice 29"/>
          <p:cNvCxnSpPr/>
          <p:nvPr/>
        </p:nvCxnSpPr>
        <p:spPr>
          <a:xfrm>
            <a:off x="1043608" y="256490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1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5" b="97273" l="0" r="100000">
                        <a14:foregroundMark x1="34985" y1="22955" x2="42724" y2="24545"/>
                        <a14:foregroundMark x1="43653" y1="25227" x2="45511" y2="32500"/>
                        <a14:foregroundMark x1="44892" y1="33182" x2="48916" y2="35682"/>
                        <a14:foregroundMark x1="48916" y1="35682" x2="52012" y2="30000"/>
                        <a14:backgroundMark x1="66873" y1="18864" x2="67802" y2="23864"/>
                        <a14:backgroundMark x1="67802" y1="23182" x2="75542" y2="2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068960"/>
            <a:ext cx="4054936" cy="357869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Struktura bílkovin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Primární – určuje jejich vlastnosti a biologickou funkci</a:t>
            </a:r>
          </a:p>
          <a:p>
            <a:r>
              <a:rPr lang="cs-CZ" dirty="0" smtClean="0"/>
              <a:t>Sekundární – udává prostorové uspořádání – skládaný list, pravotočivá šroubovice</a:t>
            </a:r>
          </a:p>
          <a:p>
            <a:r>
              <a:rPr lang="cs-CZ" dirty="0" smtClean="0"/>
              <a:t>Terciální – uspořádání sekundární struktury do konečného tvaru (vlákno, klubko)</a:t>
            </a:r>
          </a:p>
          <a:p>
            <a:r>
              <a:rPr lang="cs-CZ" dirty="0" smtClean="0"/>
              <a:t>Kvarterní – více polypeptidických řetězců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111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délník 39"/>
          <p:cNvSpPr/>
          <p:nvPr/>
        </p:nvSpPr>
        <p:spPr>
          <a:xfrm>
            <a:off x="5220072" y="1844824"/>
            <a:ext cx="936104" cy="1249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5220072" y="2179712"/>
            <a:ext cx="93610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Peptidická vazba</a:t>
            </a:r>
            <a:endParaRPr lang="cs-CZ" dirty="0"/>
          </a:p>
        </p:txBody>
      </p:sp>
      <p:sp useBgFill="1"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340768"/>
            <a:ext cx="8928991" cy="4572000"/>
          </a:xfrm>
          <a:ln>
            <a:noFill/>
          </a:ln>
          <a:effectLst/>
        </p:spPr>
        <p:txBody>
          <a:bodyPr/>
          <a:lstStyle/>
          <a:p>
            <a:r>
              <a:rPr lang="cs-CZ" dirty="0" smtClean="0"/>
              <a:t>Vytváří polypeptidické řetězce</a:t>
            </a:r>
          </a:p>
          <a:p>
            <a:pPr marL="0" indent="0">
              <a:buNone/>
            </a:pPr>
            <a:r>
              <a:rPr lang="cs-CZ" sz="2400" dirty="0" smtClean="0"/>
              <a:t>R-CH-COOH+NH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-CH-COOH         R-CH- C-NH-CH-CH-COOH              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NH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                        R</a:t>
            </a:r>
            <a:r>
              <a:rPr lang="cs-CZ" sz="2400" baseline="-25000" dirty="0" smtClean="0"/>
              <a:t>2                                        </a:t>
            </a:r>
            <a:r>
              <a:rPr lang="cs-CZ" sz="2400" dirty="0" smtClean="0"/>
              <a:t>NH</a:t>
            </a:r>
            <a:r>
              <a:rPr lang="cs-CZ" sz="2400" baseline="-25000" dirty="0" smtClean="0"/>
              <a:t>2   </a:t>
            </a:r>
            <a:r>
              <a:rPr lang="cs-CZ" sz="2400" dirty="0" smtClean="0"/>
              <a:t>O         R</a:t>
            </a:r>
            <a:r>
              <a:rPr lang="cs-CZ" sz="2400" baseline="-25000" dirty="0" smtClean="0"/>
              <a:t>2</a:t>
            </a:r>
          </a:p>
          <a:p>
            <a:pPr marL="0" indent="0">
              <a:buNone/>
            </a:pPr>
            <a:endParaRPr lang="cs-CZ" sz="2400" baseline="-250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polypeptidická vazba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Peptidická vazba :      - CO – NH -</a:t>
            </a:r>
          </a:p>
          <a:p>
            <a:pPr marL="0" indent="0">
              <a:buNone/>
            </a:pP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11560" y="2217507"/>
            <a:ext cx="0" cy="1673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987824" y="2265762"/>
            <a:ext cx="0" cy="108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436096" y="2165351"/>
            <a:ext cx="0" cy="1187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6098724" y="2212358"/>
            <a:ext cx="1" cy="1074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6948264" y="2160281"/>
            <a:ext cx="0" cy="1187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4357255" y="1988840"/>
            <a:ext cx="4572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012160" y="2196100"/>
            <a:ext cx="0" cy="108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763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Denaturace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Srážení bílkovin je způsobeno koncentrovanými kyselinami, hydroxidy, alkoholy, solemi těžkých kovů, ale i vyššími </a:t>
            </a:r>
            <a:r>
              <a:rPr lang="cs-CZ" dirty="0" smtClean="0"/>
              <a:t>teplotami</a:t>
            </a:r>
            <a:endParaRPr lang="cs-CZ" dirty="0" smtClean="0"/>
          </a:p>
          <a:p>
            <a:r>
              <a:rPr lang="cs-CZ" dirty="0" smtClean="0"/>
              <a:t>Nevratná změna v sekundární nebo terciální struktuře vnějšími vlivy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147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Urči, v </a:t>
            </a:r>
            <a:r>
              <a:rPr lang="cs-CZ" dirty="0" smtClean="0"/>
              <a:t>které látce je nejvíce bílkovin:</a:t>
            </a:r>
          </a:p>
          <a:p>
            <a:pPr marL="514350" indent="-514350">
              <a:buAutoNum type="alphaLcParenR"/>
            </a:pPr>
            <a:r>
              <a:rPr lang="cs-CZ" dirty="0" smtClean="0"/>
              <a:t>Vaječná skořápka</a:t>
            </a:r>
          </a:p>
          <a:p>
            <a:pPr marL="514350" indent="-514350">
              <a:buAutoNum type="alphaLcParenR"/>
            </a:pPr>
            <a:r>
              <a:rPr lang="cs-CZ" dirty="0" smtClean="0"/>
              <a:t>Jogurt</a:t>
            </a:r>
          </a:p>
          <a:p>
            <a:pPr marL="514350" indent="-514350">
              <a:buAutoNum type="alphaLcParenR"/>
            </a:pPr>
            <a:r>
              <a:rPr lang="cs-CZ" dirty="0" smtClean="0"/>
              <a:t>Kosti</a:t>
            </a:r>
          </a:p>
          <a:p>
            <a:pPr marL="514350" indent="-514350">
              <a:buAutoNum type="alphaLcParenR"/>
            </a:pPr>
            <a:r>
              <a:rPr lang="cs-CZ" dirty="0" smtClean="0"/>
              <a:t>Svaly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6140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Proč je pro lidský organismus nebezpečná vysoká teplota?</a:t>
            </a:r>
          </a:p>
          <a:p>
            <a:r>
              <a:rPr lang="cs-CZ" dirty="0" smtClean="0"/>
              <a:t>K čemu dochází při pečení masa?</a:t>
            </a:r>
          </a:p>
        </p:txBody>
      </p:sp>
    </p:spTree>
    <p:extLst>
      <p:ext uri="{BB962C8B-B14F-4D97-AF65-F5344CB8AC3E}">
        <p14:creationId xmlns:p14="http://schemas.microsoft.com/office/powerpoint/2010/main" val="313636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cs-CZ" b="1" dirty="0" smtClean="0"/>
              <a:t>Anotace:</a:t>
            </a:r>
          </a:p>
          <a:p>
            <a:pPr fontAlgn="base"/>
            <a:r>
              <a:rPr lang="cs-CZ" dirty="0" smtClean="0"/>
              <a:t>Výklad</a:t>
            </a:r>
          </a:p>
          <a:p>
            <a:pPr fontAlgn="base"/>
            <a:r>
              <a:rPr lang="cs-CZ" dirty="0" smtClean="0"/>
              <a:t>Procvičování</a:t>
            </a:r>
          </a:p>
          <a:p>
            <a:pPr marL="0" indent="0" fontAlgn="base">
              <a:buNone/>
            </a:pPr>
            <a:endParaRPr lang="cs-CZ" b="1" dirty="0"/>
          </a:p>
          <a:p>
            <a:pPr fontAlgn="base"/>
            <a:r>
              <a:rPr lang="cs-CZ" b="1" dirty="0" smtClean="0"/>
              <a:t>Autor</a:t>
            </a:r>
            <a:r>
              <a:rPr lang="cs-CZ" dirty="0" smtClean="0"/>
              <a:t> : Eva </a:t>
            </a:r>
            <a:r>
              <a:rPr lang="cs-CZ" dirty="0"/>
              <a:t>petrželová</a:t>
            </a:r>
          </a:p>
          <a:p>
            <a:pPr fontAlgn="base"/>
            <a:r>
              <a:rPr lang="cs-CZ" b="1" dirty="0" smtClean="0"/>
              <a:t>Vytvořeno dne</a:t>
            </a:r>
            <a:r>
              <a:rPr lang="cs-CZ" dirty="0" smtClean="0"/>
              <a:t>: 05.03.2012</a:t>
            </a:r>
          </a:p>
          <a:p>
            <a:pPr fontAlgn="base"/>
            <a:r>
              <a:rPr lang="cs-CZ" b="1" dirty="0" smtClean="0"/>
              <a:t>Odpilotováno dne</a:t>
            </a:r>
            <a:r>
              <a:rPr lang="cs-CZ" dirty="0" smtClean="0"/>
              <a:t>:09.03.2012</a:t>
            </a:r>
          </a:p>
          <a:p>
            <a:pPr fontAlgn="base"/>
            <a:r>
              <a:rPr lang="cs-CZ" b="1" dirty="0"/>
              <a:t>V</a:t>
            </a:r>
            <a:r>
              <a:rPr lang="cs-CZ" b="1" dirty="0" smtClean="0"/>
              <a:t>e </a:t>
            </a:r>
            <a:r>
              <a:rPr lang="cs-CZ" b="1" dirty="0"/>
              <a:t>třídě</a:t>
            </a:r>
            <a:r>
              <a:rPr lang="cs-CZ" dirty="0"/>
              <a:t>: </a:t>
            </a:r>
            <a:r>
              <a:rPr lang="cs-CZ" dirty="0" smtClean="0"/>
              <a:t>deváté</a:t>
            </a:r>
            <a:endParaRPr lang="cs-CZ" dirty="0"/>
          </a:p>
          <a:p>
            <a:pPr fontAlgn="base"/>
            <a:r>
              <a:rPr lang="cs-CZ" b="1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příroda</a:t>
            </a:r>
          </a:p>
          <a:p>
            <a:pPr fontAlgn="base"/>
            <a:r>
              <a:rPr lang="cs-CZ" b="1" dirty="0" smtClean="0"/>
              <a:t>Vzdělávací obor</a:t>
            </a:r>
            <a:r>
              <a:rPr lang="cs-CZ" dirty="0" smtClean="0"/>
              <a:t>: Chemie</a:t>
            </a:r>
            <a:endParaRPr lang="cs-CZ" dirty="0"/>
          </a:p>
          <a:p>
            <a:pPr fontAlgn="base"/>
            <a:r>
              <a:rPr lang="cs-CZ" b="1" dirty="0"/>
              <a:t>Téma</a:t>
            </a:r>
            <a:r>
              <a:rPr lang="cs-CZ" dirty="0"/>
              <a:t>: Organická chemie </a:t>
            </a:r>
            <a:r>
              <a:rPr lang="cs-CZ" dirty="0" smtClean="0"/>
              <a:t>- Bílkoviny</a:t>
            </a:r>
          </a:p>
          <a:p>
            <a:pPr fontAlgn="base"/>
            <a:r>
              <a:rPr lang="cs-CZ" b="1" dirty="0" smtClean="0"/>
              <a:t>Klíčová slova</a:t>
            </a:r>
            <a:r>
              <a:rPr lang="cs-CZ" dirty="0" smtClean="0"/>
              <a:t>: rozdělení, struktura, jednoduché bílkoviny, složené, vznik a charakteristika bílkovin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64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Chemie II, pro devátý ročník ZŠ a nižší ročníky víceletých gymnázií, RNDr.Danuše Pečová, Mgr.Ivo Karger, Prof.RNDr.Pavel Peč,CSc., PRODOS, 1999</a:t>
            </a:r>
          </a:p>
          <a:p>
            <a:r>
              <a:rPr lang="cs-CZ" dirty="0" smtClean="0"/>
              <a:t>Základy chemie 2, Doc.RNDr. Pavel Beneš CSc., PhDr. Václav Pumpr, CSc., Doc.RNDr. Jiří Banýr CSc., Fortuna 1995</a:t>
            </a:r>
          </a:p>
          <a:p>
            <a:r>
              <a:rPr lang="cs-CZ" dirty="0"/>
              <a:t>http://upload.wikimedia.org/wikipedia/commons/2/2b/3D_protein.jpg</a:t>
            </a:r>
            <a:endParaRPr lang="cs-CZ" dirty="0" smtClean="0"/>
          </a:p>
          <a:p>
            <a:r>
              <a:rPr lang="cs-CZ" dirty="0" smtClean="0"/>
              <a:t>Vlastní materiály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991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239</TotalTime>
  <Words>419</Words>
  <Application>Microsoft Office PowerPoint</Application>
  <PresentationFormat>Předvádění na obrazovce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Administrativní</vt:lpstr>
      <vt:lpstr>Název školy: Základní škola Karla Klíče Hostinné</vt:lpstr>
      <vt:lpstr>Bílkoviny </vt:lpstr>
      <vt:lpstr>Charakteristika</vt:lpstr>
      <vt:lpstr>Význam</vt:lpstr>
      <vt:lpstr>Přehled bílkovin</vt:lpstr>
      <vt:lpstr>Druhy bílkovin podle původu</vt:lpstr>
      <vt:lpstr>Bílkoviny – Peptidy</vt:lpstr>
      <vt:lpstr>Struktura bílkovin</vt:lpstr>
      <vt:lpstr>Peptidická vazba</vt:lpstr>
      <vt:lpstr>Denaturace</vt:lpstr>
      <vt:lpstr>Otázka č.1</vt:lpstr>
      <vt:lpstr>Otázka č.2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Karla Klíče Hostinné</dc:title>
  <dc:creator>Petrželova</dc:creator>
  <cp:lastModifiedBy>Martin Králík</cp:lastModifiedBy>
  <cp:revision>30</cp:revision>
  <dcterms:created xsi:type="dcterms:W3CDTF">2012-03-06T10:11:08Z</dcterms:created>
  <dcterms:modified xsi:type="dcterms:W3CDTF">2012-03-31T09:39:23Z</dcterms:modified>
</cp:coreProperties>
</file>