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0"/>
  </p:handout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EA8E926-A019-4FE3-993A-0D4BF4872071}">
          <p14:sldIdLst>
            <p14:sldId id="256"/>
          </p14:sldIdLst>
        </p14:section>
        <p14:section name="Oddíl bez názvu" id="{74A093A8-1204-4BA9-B824-604E2E18098E}">
          <p14:sldIdLst>
            <p14:sldId id="257"/>
          </p14:sldIdLst>
        </p14:section>
        <p14:section name="Oddíl bez názvu" id="{A32C1CA8-1FB1-4732-8D6D-67D183D24A46}">
          <p14:sldIdLst>
            <p14:sldId id="258"/>
            <p14:sldId id="260"/>
            <p14:sldId id="259"/>
            <p14:sldId id="261"/>
            <p14:sldId id="262"/>
            <p14:sldId id="26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38" autoAdjust="0"/>
    <p:restoredTop sz="94671" autoAdjust="0"/>
  </p:normalViewPr>
  <p:slideViewPr>
    <p:cSldViewPr>
      <p:cViewPr>
        <p:scale>
          <a:sx n="77" d="100"/>
          <a:sy n="77" d="100"/>
        </p:scale>
        <p:origin x="-115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100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BCD084-5A09-4001-8E35-B786AC4BC51E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CC20B2-B134-429F-B26D-309BE8BC2F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9023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0F97-E35E-4A29-9C82-A94B6FF74FD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B46EF-767C-442F-9E7B-F345108F4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096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0F97-E35E-4A29-9C82-A94B6FF74FD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B46EF-767C-442F-9E7B-F345108F4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358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0F97-E35E-4A29-9C82-A94B6FF74FD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B46EF-767C-442F-9E7B-F345108F4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3970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0F97-E35E-4A29-9C82-A94B6FF74FD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B46EF-767C-442F-9E7B-F345108F4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4193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0F97-E35E-4A29-9C82-A94B6FF74FD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B46EF-767C-442F-9E7B-F345108F4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773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0F97-E35E-4A29-9C82-A94B6FF74FD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B46EF-767C-442F-9E7B-F345108F4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207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0F97-E35E-4A29-9C82-A94B6FF74FD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B46EF-767C-442F-9E7B-F345108F4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237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0F97-E35E-4A29-9C82-A94B6FF74FD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B46EF-767C-442F-9E7B-F345108F4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5096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0F97-E35E-4A29-9C82-A94B6FF74FD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B46EF-767C-442F-9E7B-F345108F4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22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0F97-E35E-4A29-9C82-A94B6FF74FD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B46EF-767C-442F-9E7B-F345108F4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2121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0F97-E35E-4A29-9C82-A94B6FF74FD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B46EF-767C-442F-9E7B-F345108F4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9858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9D0F97-E35E-4A29-9C82-A94B6FF74FD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0B46EF-767C-442F-9E7B-F345108F4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88399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praphon.cz/cs/katalog/databaze-titulu/detail-titulu/?idtitulu=2008756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youtube.com/watch?v=uia88lU1YOg&amp;feature=related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ostovka.cz/clanek.php?clanek=20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402456" y="1644102"/>
            <a:ext cx="5976664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/>
              <a:t>SPOLEČENSKÉ CHOVÁNÍ U STOLU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3528" y="404664"/>
            <a:ext cx="8568952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200" dirty="0" smtClean="0"/>
              <a:t>VY_32_INOVACE_20_PRAKTICKÉ ČINNOSTI</a:t>
            </a:r>
            <a:endParaRPr lang="cs-CZ" sz="2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86" y="3429000"/>
            <a:ext cx="284654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Příjemce:</a:t>
            </a:r>
          </a:p>
          <a:p>
            <a:r>
              <a:rPr lang="cs-CZ" dirty="0" smtClean="0"/>
              <a:t>ZŠ Břidličná, okres Bruntál</a:t>
            </a:r>
          </a:p>
          <a:p>
            <a:r>
              <a:rPr lang="cs-CZ" dirty="0" smtClean="0"/>
              <a:t>Komenského 360</a:t>
            </a:r>
          </a:p>
          <a:p>
            <a:r>
              <a:rPr lang="cs-CZ" dirty="0" smtClean="0"/>
              <a:t>79351 Břidličná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3522615"/>
            <a:ext cx="306673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Doporučeno pro: </a:t>
            </a:r>
            <a:r>
              <a:rPr lang="cs-CZ" dirty="0" smtClean="0"/>
              <a:t>6</a:t>
            </a:r>
            <a:r>
              <a:rPr lang="cs-CZ" dirty="0" smtClean="0"/>
              <a:t>. - 8</a:t>
            </a:r>
            <a:r>
              <a:rPr lang="cs-CZ" dirty="0" smtClean="0"/>
              <a:t>.  ročník</a:t>
            </a:r>
          </a:p>
          <a:p>
            <a:r>
              <a:rPr lang="cs-CZ" b="1" dirty="0" smtClean="0"/>
              <a:t>Předmět: </a:t>
            </a:r>
            <a:r>
              <a:rPr lang="cs-CZ" dirty="0" smtClean="0"/>
              <a:t>Praktické činnosti</a:t>
            </a:r>
          </a:p>
          <a:p>
            <a:r>
              <a:rPr lang="cs-CZ" b="1" dirty="0" smtClean="0"/>
              <a:t>Autor: </a:t>
            </a:r>
            <a:r>
              <a:rPr lang="cs-CZ" dirty="0" smtClean="0"/>
              <a:t>Bc. Klára </a:t>
            </a:r>
            <a:r>
              <a:rPr lang="cs-CZ" dirty="0" err="1" smtClean="0"/>
              <a:t>Ujfaluši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15673" y="6306692"/>
            <a:ext cx="4350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INVESTICE DO ROZVOJE VZDĚLÁNÍ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8351" y="5358976"/>
            <a:ext cx="2964874" cy="9576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5349092"/>
            <a:ext cx="2016224" cy="957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5283" y="5373680"/>
            <a:ext cx="1221220" cy="933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4029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91264" cy="8206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Znáš některé zásady slušného chování u stolu?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 rot="20508318">
            <a:off x="420259" y="2437438"/>
            <a:ext cx="21371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latin typeface="Bradley Hand ITC" pitchFamily="66" charset="0"/>
              </a:rPr>
              <a:t>o</a:t>
            </a:r>
            <a:r>
              <a:rPr lang="cs-CZ" sz="2400" b="1" dirty="0" smtClean="0">
                <a:latin typeface="Bradley Hand ITC" pitchFamily="66" charset="0"/>
              </a:rPr>
              <a:t>bjednává</a:t>
            </a:r>
            <a:r>
              <a:rPr lang="cs-CZ" sz="2400" dirty="0" smtClean="0">
                <a:latin typeface="Bradley Hand ITC" pitchFamily="66" charset="0"/>
              </a:rPr>
              <a:t> </a:t>
            </a:r>
            <a:r>
              <a:rPr lang="cs-CZ" sz="2400" b="1" dirty="0" smtClean="0">
                <a:latin typeface="Bradley Hand ITC" pitchFamily="66" charset="0"/>
              </a:rPr>
              <a:t>muž</a:t>
            </a:r>
            <a:endParaRPr lang="cs-CZ" sz="2400" b="1" dirty="0">
              <a:latin typeface="Bradley Hand ITC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 rot="660446">
            <a:off x="4609749" y="1997264"/>
            <a:ext cx="19319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radley Hand ITC" pitchFamily="66" charset="0"/>
              </a:rPr>
              <a:t>1. usedá žena</a:t>
            </a:r>
            <a:endParaRPr lang="cs-CZ" sz="2400" b="1" dirty="0">
              <a:latin typeface="Bradley Hand ITC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rot="739845">
            <a:off x="1155302" y="4245822"/>
            <a:ext cx="70759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radley Hand ITC" pitchFamily="66" charset="0"/>
              </a:rPr>
              <a:t>Muž do restaurace vchází před ženou a vychází po ní.</a:t>
            </a:r>
            <a:endParaRPr lang="cs-CZ" sz="2400" b="1" dirty="0">
              <a:latin typeface="Bradley Hand ITC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 rot="476744">
            <a:off x="4333047" y="3326454"/>
            <a:ext cx="2715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Bradley Hand ITC" pitchFamily="66" charset="0"/>
              </a:rPr>
              <a:t>Kouření až po jídle</a:t>
            </a:r>
            <a:endParaRPr lang="cs-CZ" sz="2400" b="1" dirty="0">
              <a:latin typeface="Bradley Hand ITC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 rot="297980">
            <a:off x="877491" y="5226883"/>
            <a:ext cx="3397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radley Hand ITC" pitchFamily="66" charset="0"/>
              </a:rPr>
              <a:t>U stolu se noviny nečtou</a:t>
            </a:r>
            <a:endParaRPr lang="cs-CZ" sz="2400" b="1" dirty="0">
              <a:latin typeface="Bradley Hand ITC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20934682">
            <a:off x="5370993" y="5592942"/>
            <a:ext cx="14510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radley Hand ITC" pitchFamily="66" charset="0"/>
              </a:rPr>
              <a:t>nesrkáme</a:t>
            </a:r>
            <a:endParaRPr lang="cs-CZ" sz="2400" b="1" dirty="0">
              <a:latin typeface="Bradley Hand ITC" pitchFamily="66" charset="0"/>
            </a:endParaRPr>
          </a:p>
        </p:txBody>
      </p:sp>
      <p:pic>
        <p:nvPicPr>
          <p:cNvPr id="1026" name="Picture 2" descr="C:\Users\ujfakl\AppData\Local\Microsoft\Windows\Temporary Internet Files\Content.IE5\3CP4213K\MC90044142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312397"/>
            <a:ext cx="1828571" cy="1828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32900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25539" y="332655"/>
            <a:ext cx="62606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Sedíme vzpřímeně, tělem se neopíráme o </a:t>
            </a:r>
            <a:r>
              <a:rPr lang="cs-CZ" sz="2400" dirty="0" smtClean="0"/>
              <a:t>stůl.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1587668"/>
            <a:ext cx="368761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Příbory bereme postupně</a:t>
            </a:r>
          </a:p>
          <a:p>
            <a:r>
              <a:rPr lang="cs-CZ" sz="2400" dirty="0" smtClean="0"/>
              <a:t> směrem k </a:t>
            </a:r>
            <a:r>
              <a:rPr lang="cs-CZ" sz="2400" dirty="0" smtClean="0"/>
              <a:t>talíři.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2912" y="4956483"/>
            <a:ext cx="51017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</a:t>
            </a:r>
            <a:r>
              <a:rPr lang="cs-CZ" sz="2400" dirty="0" smtClean="0"/>
              <a:t>. Nesrkáme</a:t>
            </a:r>
            <a:r>
              <a:rPr lang="cs-CZ" sz="2400" dirty="0" smtClean="0"/>
              <a:t>, nefoukáme, nemlaskáme,</a:t>
            </a:r>
          </a:p>
          <a:p>
            <a:r>
              <a:rPr lang="cs-CZ" sz="2400" dirty="0" smtClean="0"/>
              <a:t> necinkáme </a:t>
            </a:r>
            <a:r>
              <a:rPr lang="cs-CZ" sz="2400" dirty="0" smtClean="0"/>
              <a:t>příbory.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4337" y="2604880"/>
            <a:ext cx="3016580" cy="23526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2771800" y="5877272"/>
            <a:ext cx="2667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hlinkClick r:id="rId3"/>
              </a:rPr>
              <a:t>Pohádka o mlaskání</a:t>
            </a:r>
            <a:endParaRPr lang="cs-CZ" sz="2400" i="1" dirty="0"/>
          </a:p>
        </p:txBody>
      </p:sp>
      <p:pic>
        <p:nvPicPr>
          <p:cNvPr id="2055" name="Picture 7" descr="C:\Users\ujfakl\AppData\Local\Microsoft\Windows\Temporary Internet Files\Content.IE5\T9FX0PZY\MP9004225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4412099" cy="294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572000" y="15567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172400" y="30689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65999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533871"/>
            <a:ext cx="47702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 Nenabíráme si plnou lžíci, </a:t>
            </a:r>
            <a:r>
              <a:rPr lang="cs-CZ" sz="2400" dirty="0" smtClean="0"/>
              <a:t>vidličku.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501492"/>
            <a:ext cx="32589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5. Nůž nedáváme do </a:t>
            </a:r>
            <a:r>
              <a:rPr lang="cs-CZ" sz="2400" dirty="0" smtClean="0"/>
              <a:t>úst.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441748"/>
            <a:ext cx="41603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6. Při jídle používáme ubrousek,</a:t>
            </a:r>
          </a:p>
          <a:p>
            <a:r>
              <a:rPr lang="cs-CZ" sz="2400" dirty="0" smtClean="0"/>
              <a:t> před pitím si otřeme </a:t>
            </a:r>
            <a:r>
              <a:rPr lang="cs-CZ" sz="2400" dirty="0" smtClean="0"/>
              <a:t>ústa.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1732" y="3820613"/>
            <a:ext cx="663572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7. Nemluvíme s plnými ústy, </a:t>
            </a:r>
          </a:p>
          <a:p>
            <a:r>
              <a:rPr lang="cs-CZ" sz="2400" dirty="0" smtClean="0"/>
              <a:t>vyhýbáme se nepříjemným konverzačním </a:t>
            </a:r>
            <a:r>
              <a:rPr lang="cs-CZ" sz="2400" dirty="0" smtClean="0"/>
              <a:t>tématům.</a:t>
            </a:r>
            <a:endParaRPr lang="cs-CZ" sz="2400" dirty="0"/>
          </a:p>
        </p:txBody>
      </p:sp>
      <p:pic>
        <p:nvPicPr>
          <p:cNvPr id="3074" name="Picture 2" descr="C:\Users\ujfakl\AppData\Local\Microsoft\Windows\Temporary Internet Files\Content.IE5\3CP4213K\MP9004096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32656"/>
            <a:ext cx="1872208" cy="187220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jfakl\AppData\Local\Microsoft\Windows\Temporary Internet Files\Content.IE5\4ZDAVBXJ\MP9004101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76872"/>
            <a:ext cx="2952328" cy="196514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jfakl\AppData\Local\Microsoft\Windows\Temporary Internet Files\Content.IE5\GF45ZNJM\MP9004304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509120"/>
            <a:ext cx="2160240" cy="21602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372200" y="4766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72200" y="48691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25649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7146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680644"/>
            <a:ext cx="88419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Talíř - příbory </a:t>
            </a:r>
            <a:r>
              <a:rPr lang="cs-CZ" sz="3200" dirty="0" smtClean="0"/>
              <a:t>a jejich správné položení při a po </a:t>
            </a:r>
            <a:r>
              <a:rPr lang="cs-CZ" sz="3200" dirty="0" smtClean="0"/>
              <a:t>jídle.</a:t>
            </a:r>
            <a:endParaRPr lang="cs-CZ" sz="32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Brus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780928"/>
            <a:ext cx="3425021" cy="25687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6938" y="2771927"/>
            <a:ext cx="3384376" cy="25382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1552515" y="1763524"/>
            <a:ext cx="23783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 přerušení jídla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04685" y="1763524"/>
            <a:ext cx="2292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 ukončení jídla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29969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6096" y="29969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7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9565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83601" y="404664"/>
            <a:ext cx="36479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Chování v restauraci: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23928" y="5980638"/>
            <a:ext cx="1763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 na obrázek</a:t>
            </a:r>
            <a:endParaRPr lang="cs-CZ" dirty="0"/>
          </a:p>
        </p:txBody>
      </p:sp>
      <p:pic>
        <p:nvPicPr>
          <p:cNvPr id="1026" name="Picture 2" descr="C:\Users\ujfakl\AppData\Local\Microsoft\Windows\Temporary Internet Files\Content.IE5\DV99H4J8\MP900402719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24743"/>
            <a:ext cx="6840760" cy="455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03648" y="12687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8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07512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6" name="Picture 10" descr="C:\Users\ujfakl\AppData\Local\Microsoft\Windows\Temporary Internet Files\Content.IE5\05DDBSIR\MP9004033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10" y="4005064"/>
            <a:ext cx="3902075" cy="26003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ujfakl\AppData\Local\Microsoft\Windows\Temporary Internet Files\Content.IE5\DV99H4J8\MP9004226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67862">
            <a:off x="3257372" y="1423679"/>
            <a:ext cx="2513988" cy="167140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jfakl\AppData\Local\Microsoft\Windows\Temporary Internet Files\Content.IE5\BU2U2IC7\MP90038638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40511">
            <a:off x="375434" y="402915"/>
            <a:ext cx="1977426" cy="300328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flipH="1">
            <a:off x="2335054" y="613006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Průšvihy při stolování</a:t>
            </a:r>
            <a:endParaRPr lang="cs-CZ" sz="3600" b="1" dirty="0"/>
          </a:p>
        </p:txBody>
      </p:sp>
      <p:pic>
        <p:nvPicPr>
          <p:cNvPr id="4098" name="Picture 2" descr="C:\Users\ujfakl\AppData\Local\Microsoft\Windows\Temporary Internet Files\Content.IE5\01OVCMT5\MP9004027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140968"/>
            <a:ext cx="2208807" cy="33123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ujfakl\AppData\Local\Microsoft\Windows\Temporary Internet Files\Content.IE5\T9FX0PZY\MP900216008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8640"/>
            <a:ext cx="2242742" cy="32975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ujfakl\AppData\Local\Microsoft\Windows\Temporary Internet Files\Content.IE5\3CP4213K\MP90040657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77072"/>
            <a:ext cx="3902075" cy="26003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251520" y="8367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419872" y="256490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948264" y="26064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79512" y="414908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12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3203848" y="328498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220072" y="429309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53533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268760"/>
            <a:ext cx="66784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http://www.hostovka.cz/clanek.php?clanek=203</a:t>
            </a:r>
            <a:endParaRPr lang="cs-CZ" dirty="0" smtClean="0"/>
          </a:p>
          <a:p>
            <a:r>
              <a:rPr lang="pt-BR" dirty="0" smtClean="0"/>
              <a:t>(„</a:t>
            </a:r>
            <a:r>
              <a:rPr lang="pt-BR" dirty="0"/>
              <a:t>Se souhlasem </a:t>
            </a:r>
            <a:r>
              <a:rPr lang="cs-CZ" dirty="0"/>
              <a:t>Michaela Klímy</a:t>
            </a:r>
            <a:r>
              <a:rPr lang="pt-BR" dirty="0"/>
              <a:t>“ </a:t>
            </a:r>
            <a:r>
              <a:rPr lang="cs-CZ" dirty="0"/>
              <a:t>– 10</a:t>
            </a:r>
            <a:r>
              <a:rPr lang="sv-SE" dirty="0"/>
              <a:t>. l</a:t>
            </a:r>
            <a:r>
              <a:rPr lang="cs-CZ" dirty="0" err="1"/>
              <a:t>istopadu</a:t>
            </a:r>
            <a:r>
              <a:rPr lang="sv-SE" dirty="0"/>
              <a:t> 201</a:t>
            </a:r>
            <a:r>
              <a:rPr lang="cs-CZ" dirty="0"/>
              <a:t>1</a:t>
            </a:r>
            <a:r>
              <a:rPr lang="sv-SE" dirty="0"/>
              <a:t>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5536" y="404664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 smtClean="0"/>
              <a:t>Obrázky se souhlasem autora: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204864"/>
            <a:ext cx="2383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3, 4, 5, 8,9,10,11,12,13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564904"/>
            <a:ext cx="55889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Použité obrázky z webu Office.com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3501008"/>
            <a:ext cx="13227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6,7               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861048"/>
            <a:ext cx="42924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Použité obrázky z archivu autora: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980728"/>
            <a:ext cx="529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1,2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0235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845</TotalTime>
  <Words>237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Klára Ujfaluši</dc:creator>
  <cp:lastModifiedBy>Martin Králík</cp:lastModifiedBy>
  <cp:revision>45</cp:revision>
  <dcterms:created xsi:type="dcterms:W3CDTF">2011-12-04T16:06:41Z</dcterms:created>
  <dcterms:modified xsi:type="dcterms:W3CDTF">2012-04-03T16:27:15Z</dcterms:modified>
</cp:coreProperties>
</file>