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9" r:id="rId4"/>
    <p:sldId id="260" r:id="rId5"/>
    <p:sldId id="268" r:id="rId6"/>
    <p:sldId id="261" r:id="rId7"/>
    <p:sldId id="265" r:id="rId8"/>
    <p:sldId id="263" r:id="rId9"/>
    <p:sldId id="264" r:id="rId10"/>
    <p:sldId id="266" r:id="rId11"/>
    <p:sldId id="267" r:id="rId12"/>
    <p:sldId id="272" r:id="rId13"/>
    <p:sldId id="270" r:id="rId14"/>
    <p:sldId id="269" r:id="rId15"/>
    <p:sldId id="26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CB1A6A2-AB3B-4CDF-A091-3C579FBE89C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E2B88F0-AD16-4795-AAC1-720116B5A5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B1A6A2-AB3B-4CDF-A091-3C579FBE89C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B88F0-AD16-4795-AAC1-720116B5A5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B1A6A2-AB3B-4CDF-A091-3C579FBE89C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4E2B88F0-AD16-4795-AAC1-720116B5A5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B1A6A2-AB3B-4CDF-A091-3C579FBE89C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B88F0-AD16-4795-AAC1-720116B5A5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B1A6A2-AB3B-4CDF-A091-3C579FBE89C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B88F0-AD16-4795-AAC1-720116B5A5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B1A6A2-AB3B-4CDF-A091-3C579FBE89C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B88F0-AD16-4795-AAC1-720116B5A5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B1A6A2-AB3B-4CDF-A091-3C579FBE89C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B88F0-AD16-4795-AAC1-720116B5A5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B1A6A2-AB3B-4CDF-A091-3C579FBE89C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B88F0-AD16-4795-AAC1-720116B5A5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B1A6A2-AB3B-4CDF-A091-3C579FBE89C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B88F0-AD16-4795-AAC1-720116B5A5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B1A6A2-AB3B-4CDF-A091-3C579FBE89C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2B88F0-AD16-4795-AAC1-720116B5A5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CB1A6A2-AB3B-4CDF-A091-3C579FBE89C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E2B88F0-AD16-4795-AAC1-720116B5A5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CB1A6A2-AB3B-4CDF-A091-3C579FBE89C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E2B88F0-AD16-4795-AAC1-720116B5A5D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y84SNe0akiQ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tinyurl.com/o4tbpvx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tinyurl.com/ofy7zj8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tinyurl.com/q623lmc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aintings.org/en/search/andre%20derain/1" TargetMode="External"/><Relationship Id="rId2" Type="http://schemas.openxmlformats.org/officeDocument/2006/relationships/hyperlink" Target="http://cs.wikipedia.org/wiki/Fauvismu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Maurice_de_Vlaminck" TargetMode="External"/><Relationship Id="rId4" Type="http://schemas.openxmlformats.org/officeDocument/2006/relationships/hyperlink" Target="http://cs.wikipedia.org/wiki/Henri_Matiss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67544" y="2492896"/>
          <a:ext cx="8137525" cy="40324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6085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2000" dirty="0"/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Gymnázium</a:t>
                      </a:r>
                      <a:r>
                        <a:rPr lang="cs-CZ" sz="2000" baseline="0" dirty="0" smtClean="0"/>
                        <a:t> Lovosice</a:t>
                      </a:r>
                      <a:endParaRPr lang="cs-CZ" sz="2000" dirty="0"/>
                    </a:p>
                  </a:txBody>
                  <a:tcPr marL="91447" marR="91447" marT="45709" marB="45709" anchor="ctr"/>
                </a:tc>
              </a:tr>
              <a:tr h="478590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Radmila</a:t>
                      </a:r>
                      <a:r>
                        <a:rPr lang="cs-CZ" sz="20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0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Vorasická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773190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20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5C</a:t>
                      </a:r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_18_Fauvismus</a:t>
                      </a:r>
                      <a:endParaRPr lang="cs-CZ" sz="20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478590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TÉMA: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i="0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</a:t>
                      </a:r>
                      <a:r>
                        <a:rPr lang="cs-CZ" sz="2000" b="1" i="0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umění</a:t>
                      </a:r>
                      <a:endParaRPr lang="cs-CZ" sz="2000" b="1" i="0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846757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</a:t>
                      </a:r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/1.5.00/34.1073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846757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2.4.2014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90872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692697"/>
            <a:ext cx="8352928" cy="792088"/>
          </a:xfrm>
        </p:spPr>
        <p:txBody>
          <a:bodyPr/>
          <a:lstStyle/>
          <a:p>
            <a:r>
              <a:rPr lang="cs-CZ" dirty="0" smtClean="0"/>
              <a:t>Fauvismus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the-trees.jpg!xlMediu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700808"/>
            <a:ext cx="6516216" cy="48245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lbertus Medium" pitchFamily="34" charset="0"/>
              </a:rPr>
              <a:t>Materiál slouží jako osnova výkladu učitele, podklad k tvorbě zápisků žáka. Rozvíjí znalosti z dějin umění na základě prožitku a vlastní tvorby.</a:t>
            </a:r>
          </a:p>
          <a:p>
            <a:r>
              <a:rPr lang="cs-CZ" dirty="0" smtClean="0">
                <a:latin typeface="Albertus Medium" pitchFamily="34" charset="0"/>
              </a:rPr>
              <a:t>Motivuje k vlastní výtvarné činnosti inspirované fauvismem.</a:t>
            </a:r>
          </a:p>
          <a:p>
            <a:r>
              <a:rPr lang="cs-CZ" dirty="0" smtClean="0">
                <a:latin typeface="Albertus Medium" pitchFamily="34" charset="0"/>
              </a:rPr>
              <a:t>Je zakončen malým testem, správné odpovědi se zabarví fialově, špatné okrově.</a:t>
            </a:r>
          </a:p>
          <a:p>
            <a:r>
              <a:rPr lang="cs-CZ" dirty="0" smtClean="0">
                <a:latin typeface="Albertus Medium" pitchFamily="34" charset="0"/>
              </a:rPr>
              <a:t>Podporuje mezipředmětové vztahy (výtvarná výchova, český jazyk a literatura).</a:t>
            </a:r>
          </a:p>
          <a:p>
            <a:r>
              <a:rPr lang="cs-CZ" dirty="0" smtClean="0">
                <a:latin typeface="Albertus Medium" pitchFamily="34" charset="0"/>
              </a:rPr>
              <a:t>Je primárně určen pro předmět výtvarná výchova v druhém ročníku a sextě.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historie: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Název (ze slova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le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fauve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- šelma</a:t>
            </a:r>
            <a:r>
              <a:rPr lang="cs-CZ" dirty="0" smtClean="0"/>
              <a:t>) dal skupině francouzských malířů vystavujícím společně na pařížském Podzimním salónu 1905 a na Salónu nezávislých 1906 kritik Louis </a:t>
            </a:r>
            <a:r>
              <a:rPr lang="cs-CZ" dirty="0" err="1" smtClean="0"/>
              <a:t>Vauxcelles</a:t>
            </a:r>
            <a:r>
              <a:rPr lang="cs-CZ" dirty="0" smtClean="0"/>
              <a:t>.</a:t>
            </a:r>
          </a:p>
          <a:p>
            <a:r>
              <a:rPr lang="cs-CZ" dirty="0" smtClean="0"/>
              <a:t>Trvání skupiny – 1905 - 1907 </a:t>
            </a:r>
          </a:p>
          <a:p>
            <a:r>
              <a:rPr lang="cs-CZ" dirty="0" smtClean="0"/>
              <a:t>Ve skupině se spojili pařížští žáci Gustava </a:t>
            </a:r>
            <a:r>
              <a:rPr lang="cs-CZ" dirty="0" err="1" smtClean="0"/>
              <a:t>Moreaua</a:t>
            </a:r>
            <a:r>
              <a:rPr lang="cs-CZ" dirty="0" smtClean="0"/>
              <a:t> s mladými malíři, kteří přišli z Chatou nebo z 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Havru</a:t>
            </a:r>
            <a:r>
              <a:rPr lang="cs-CZ" dirty="0" smtClean="0"/>
              <a:t>.</a:t>
            </a:r>
          </a:p>
          <a:p>
            <a:r>
              <a:rPr lang="cs-CZ" dirty="0" smtClean="0"/>
              <a:t>Vedoucí osobností skupiny byl</a:t>
            </a:r>
          </a:p>
          <a:p>
            <a:r>
              <a:rPr lang="cs-CZ" dirty="0" smtClean="0"/>
              <a:t> 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latin typeface="Antique Olive Compact" pitchFamily="34" charset="0"/>
              </a:rPr>
              <a:t>Henri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Antique Olive Compact" pitchFamily="34" charset="0"/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latin typeface="Antique Olive Compact" pitchFamily="34" charset="0"/>
              </a:rPr>
              <a:t>Matisse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4104456" cy="6250706"/>
          </a:xfrm>
        </p:spPr>
        <p:txBody>
          <a:bodyPr>
            <a:normAutofit/>
          </a:bodyPr>
          <a:lstStyle/>
          <a:p>
            <a:r>
              <a:rPr lang="cs-CZ" dirty="0" smtClean="0"/>
              <a:t>L</a:t>
            </a:r>
            <a:r>
              <a:rPr lang="fr-FR" dirty="0" smtClean="0"/>
              <a:t>es Fauves, Výstava</a:t>
            </a:r>
            <a:r>
              <a:rPr lang="cs-CZ" dirty="0" smtClean="0"/>
              <a:t> </a:t>
            </a:r>
            <a:r>
              <a:rPr lang="fr-FR" dirty="0" smtClean="0"/>
              <a:t>Salon</a:t>
            </a:r>
            <a:r>
              <a:rPr lang="cs-CZ" dirty="0" smtClean="0"/>
              <a:t>u</a:t>
            </a:r>
            <a:r>
              <a:rPr lang="fr-FR" dirty="0" smtClean="0"/>
              <a:t> </a:t>
            </a:r>
            <a:r>
              <a:rPr lang="cs-CZ" dirty="0" smtClean="0"/>
              <a:t>nezávislých</a:t>
            </a:r>
            <a:r>
              <a:rPr lang="fr-FR" dirty="0" smtClean="0"/>
              <a:t> časopis L'Illustration, 04.11.1905</a:t>
            </a:r>
            <a:endParaRPr lang="cs-CZ" dirty="0"/>
          </a:p>
        </p:txBody>
      </p:sp>
      <p:pic>
        <p:nvPicPr>
          <p:cNvPr id="6" name="Zástupný symbol pro obsah 5" descr="393px-Les_Fauves,_Exhibition_at_the_Salon_D'Automne,_from_L'Illustration,_4_November_190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427984" y="404664"/>
            <a:ext cx="4184323" cy="645333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Představitelé: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latin typeface="Antique Olive Compact" pitchFamily="34" charset="0"/>
              </a:rPr>
              <a:t>Henri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Antique Olive Compact" pitchFamily="34" charset="0"/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latin typeface="Antique Olive Compact" pitchFamily="34" charset="0"/>
              </a:rPr>
              <a:t>Matisse</a:t>
            </a:r>
            <a:endParaRPr lang="cs-CZ" b="1" dirty="0" smtClean="0">
              <a:solidFill>
                <a:schemeClr val="accent1">
                  <a:lumMod val="50000"/>
                </a:schemeClr>
              </a:solidFill>
              <a:latin typeface="Antique Olive Compact" pitchFamily="34" charset="0"/>
            </a:endParaRP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Antique Olive Compact" pitchFamily="34" charset="0"/>
              </a:rPr>
              <a:t>André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latin typeface="Antique Olive Compact" pitchFamily="34" charset="0"/>
              </a:rPr>
              <a:t>Derain</a:t>
            </a:r>
            <a:endParaRPr lang="cs-CZ" b="1" dirty="0" smtClean="0">
              <a:solidFill>
                <a:schemeClr val="accent1">
                  <a:lumMod val="50000"/>
                </a:schemeClr>
              </a:solidFill>
              <a:latin typeface="Antique Olive Compact" pitchFamily="34" charset="0"/>
            </a:endParaRPr>
          </a:p>
          <a:p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latin typeface="Antique Olive Compact" pitchFamily="34" charset="0"/>
              </a:rPr>
              <a:t>Maurice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Antique Olive Compact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ntique Olive Compact" pitchFamily="34" charset="0"/>
              </a:rPr>
              <a:t>Vlaminck</a:t>
            </a:r>
            <a:endParaRPr lang="cs-CZ" b="1" dirty="0" smtClean="0">
              <a:solidFill>
                <a:schemeClr val="tx2">
                  <a:lumMod val="50000"/>
                </a:schemeClr>
              </a:solidFill>
              <a:latin typeface="Antique Olive Compact" pitchFamily="34" charset="0"/>
            </a:endParaRPr>
          </a:p>
          <a:p>
            <a:r>
              <a:rPr lang="cs-CZ" dirty="0" smtClean="0"/>
              <a:t>První fauvistické obrazy namalovali </a:t>
            </a:r>
            <a:r>
              <a:rPr lang="cs-CZ" dirty="0" err="1" smtClean="0"/>
              <a:t>Matisse</a:t>
            </a:r>
            <a:r>
              <a:rPr lang="cs-CZ" dirty="0" smtClean="0"/>
              <a:t> s André </a:t>
            </a:r>
            <a:r>
              <a:rPr lang="cs-CZ" dirty="0" err="1" smtClean="0"/>
              <a:t>Derainem</a:t>
            </a:r>
            <a:r>
              <a:rPr lang="cs-CZ" dirty="0" smtClean="0"/>
              <a:t> v </a:t>
            </a:r>
            <a:r>
              <a:rPr lang="cs-CZ" dirty="0" err="1" smtClean="0"/>
              <a:t>Collioure</a:t>
            </a:r>
            <a:r>
              <a:rPr lang="cs-CZ" dirty="0" smtClean="0"/>
              <a:t>  -</a:t>
            </a:r>
          </a:p>
          <a:p>
            <a:r>
              <a:rPr lang="cs-CZ" dirty="0" smtClean="0"/>
              <a:t>Žena v klobouku – portrét </a:t>
            </a:r>
            <a:r>
              <a:rPr lang="cs-CZ" dirty="0" err="1" smtClean="0"/>
              <a:t>Matissovy</a:t>
            </a:r>
            <a:r>
              <a:rPr lang="cs-CZ" dirty="0" smtClean="0"/>
              <a:t> manželky</a:t>
            </a: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</a:t>
            </a:r>
            <a:r>
              <a:rPr lang="cs-CZ" dirty="0" err="1" smtClean="0">
                <a:hlinkClick r:id="rId2"/>
              </a:rPr>
              <a:t>y84SNe0akiQ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435280" cy="49685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Fauvisté nevytvořili žádný program a dohromady uspořádali jen tři výstavy</a:t>
            </a:r>
          </a:p>
          <a:p>
            <a:r>
              <a:rPr lang="cs-CZ" dirty="0" smtClean="0"/>
              <a:t>Šlo jim o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čistou barvu a jednoduchou zkratku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Konstrukce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obrazového prostoru bez modelace a stínování</a:t>
            </a:r>
          </a:p>
          <a:p>
            <a:r>
              <a:rPr lang="cs-CZ" dirty="0" smtClean="0"/>
              <a:t>Dokonalá harmonie mezi emocionálním výrazem a dekorativní kompozice</a:t>
            </a:r>
          </a:p>
          <a:p>
            <a:r>
              <a:rPr lang="cs-CZ" dirty="0" smtClean="0"/>
              <a:t>Výrazová síla obrazu má vycházet z barevné plochy, která na diváka bezprostředně působí.</a:t>
            </a:r>
          </a:p>
          <a:p>
            <a:r>
              <a:rPr lang="cs-CZ" dirty="0" err="1" smtClean="0"/>
              <a:t>Matisse</a:t>
            </a:r>
            <a:r>
              <a:rPr lang="cs-CZ" dirty="0" smtClean="0"/>
              <a:t> prohlašoval, že chce tvořit 'příjemné' umění;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využíváním zářivých barev se snažil podpořit čistotu kompozice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258816" cy="1143000"/>
          </a:xfrm>
        </p:spPr>
        <p:txBody>
          <a:bodyPr/>
          <a:lstStyle/>
          <a:p>
            <a:r>
              <a:rPr lang="cs-CZ" dirty="0" err="1" smtClean="0"/>
              <a:t>Henri</a:t>
            </a:r>
            <a:r>
              <a:rPr lang="cs-CZ" dirty="0" smtClean="0"/>
              <a:t> </a:t>
            </a:r>
            <a:r>
              <a:rPr lang="cs-CZ" dirty="0" err="1" smtClean="0"/>
              <a:t>Matisse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412776"/>
            <a:ext cx="8712968" cy="5256584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err="1" smtClean="0"/>
              <a:t>Henri</a:t>
            </a:r>
            <a:r>
              <a:rPr lang="cs-CZ" b="1" dirty="0" smtClean="0"/>
              <a:t>-</a:t>
            </a:r>
            <a:r>
              <a:rPr lang="cs-CZ" b="1" dirty="0" err="1" smtClean="0"/>
              <a:t>Émile</a:t>
            </a:r>
            <a:r>
              <a:rPr lang="cs-CZ" b="1" dirty="0" smtClean="0"/>
              <a:t>-</a:t>
            </a:r>
            <a:r>
              <a:rPr lang="cs-CZ" b="1" dirty="0" err="1" smtClean="0"/>
              <a:t>Benoit</a:t>
            </a:r>
            <a:r>
              <a:rPr lang="cs-CZ" b="1" dirty="0" smtClean="0"/>
              <a:t> </a:t>
            </a:r>
            <a:r>
              <a:rPr lang="cs-CZ" b="1" dirty="0" err="1" smtClean="0"/>
              <a:t>Matisse</a:t>
            </a:r>
            <a:r>
              <a:rPr lang="cs-CZ" dirty="0" smtClean="0"/>
              <a:t> </a:t>
            </a:r>
          </a:p>
          <a:p>
            <a:r>
              <a:rPr lang="cs-CZ" dirty="0" smtClean="0"/>
              <a:t>(31. prosince 1869 –</a:t>
            </a:r>
          </a:p>
          <a:p>
            <a:pPr>
              <a:buNone/>
            </a:pPr>
            <a:r>
              <a:rPr lang="cs-CZ" dirty="0" smtClean="0"/>
              <a:t>	 3. listopadu 1954)</a:t>
            </a:r>
            <a:endParaRPr lang="cs-CZ" b="1" dirty="0" smtClean="0">
              <a:hlinkClick r:id="rId2"/>
            </a:endParaRPr>
          </a:p>
          <a:p>
            <a:r>
              <a:rPr lang="cs-CZ" b="1" dirty="0" smtClean="0">
                <a:hlinkClick r:id="rId2"/>
              </a:rPr>
              <a:t>http://</a:t>
            </a:r>
            <a:r>
              <a:rPr lang="cs-CZ" b="1" dirty="0" err="1" smtClean="0">
                <a:hlinkClick r:id="rId2"/>
              </a:rPr>
              <a:t>tinyurl.com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o4tbpvx</a:t>
            </a:r>
            <a:endParaRPr lang="cs-CZ" b="1" dirty="0" smtClean="0"/>
          </a:p>
          <a:p>
            <a:r>
              <a:rPr lang="cs-CZ" dirty="0" smtClean="0"/>
              <a:t>Ovlivněn postimpresionismem a japonským uměním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Hlavním prostředkem užívaným v jeho dílech je barva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Vůdčí osobnost fauvismu</a:t>
            </a:r>
          </a:p>
          <a:p>
            <a:r>
              <a:rPr lang="cs-CZ" dirty="0" smtClean="0"/>
              <a:t>Maloval hlavně ženy a témata z každodenního života.</a:t>
            </a:r>
          </a:p>
          <a:p>
            <a:r>
              <a:rPr lang="cs-CZ" dirty="0" smtClean="0"/>
              <a:t> Někdy bývá řazen k neoklasicismu a srovnáván s Picassem (s nímž se přátelil).</a:t>
            </a:r>
          </a:p>
          <a:p>
            <a:r>
              <a:rPr lang="cs-CZ" dirty="0" smtClean="0"/>
              <a:t>V době 2. sv. války bylo jeho dílo označeno za zvrhlé</a:t>
            </a:r>
          </a:p>
          <a:p>
            <a:r>
              <a:rPr lang="cs-CZ" dirty="0" smtClean="0"/>
              <a:t>Žil v Nice, vzdálen od Paříže – zde našel klid k tvorbě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6" name="Obrázek 5" descr="330px-Portrait_of_Henri_Matisse_1933_May_20.jpg"/>
          <p:cNvPicPr>
            <a:picLocks noChangeAspect="1"/>
          </p:cNvPicPr>
          <p:nvPr/>
        </p:nvPicPr>
        <p:blipFill>
          <a:blip r:embed="rId3" cstate="print"/>
          <a:srcRect l="13745" r="14092" b="27814"/>
          <a:stretch>
            <a:fillRect/>
          </a:stretch>
        </p:blipFill>
        <p:spPr>
          <a:xfrm>
            <a:off x="6588224" y="188640"/>
            <a:ext cx="2232248" cy="28803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Maurice</a:t>
            </a:r>
            <a:r>
              <a:rPr lang="cs-CZ" dirty="0" smtClean="0"/>
              <a:t> </a:t>
            </a:r>
            <a:r>
              <a:rPr lang="cs-CZ" dirty="0" err="1" smtClean="0"/>
              <a:t>Vlaminck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568952" cy="4785395"/>
          </a:xfrm>
        </p:spPr>
        <p:txBody>
          <a:bodyPr>
            <a:normAutofit/>
          </a:bodyPr>
          <a:lstStyle/>
          <a:p>
            <a:r>
              <a:rPr lang="cs-CZ" dirty="0" smtClean="0"/>
              <a:t>11. října 1958 v </a:t>
            </a:r>
            <a:r>
              <a:rPr lang="cs-CZ" dirty="0" err="1" smtClean="0"/>
              <a:t>Rueil</a:t>
            </a:r>
            <a:r>
              <a:rPr lang="cs-CZ" dirty="0" smtClean="0"/>
              <a:t>-la-</a:t>
            </a:r>
            <a:r>
              <a:rPr lang="cs-CZ" dirty="0" err="1" smtClean="0"/>
              <a:t>Gadelière</a:t>
            </a:r>
            <a:r>
              <a:rPr lang="cs-CZ" dirty="0" smtClean="0"/>
              <a:t> </a:t>
            </a:r>
          </a:p>
          <a:p>
            <a:r>
              <a:rPr lang="cs-CZ" dirty="0" smtClean="0"/>
              <a:t>4. dubna 1876 v Paříži – </a:t>
            </a:r>
          </a:p>
          <a:p>
            <a:r>
              <a:rPr lang="cs-CZ" b="1" dirty="0" smtClean="0">
                <a:hlinkClick r:id="rId2"/>
              </a:rPr>
              <a:t>http://</a:t>
            </a:r>
            <a:r>
              <a:rPr lang="cs-CZ" b="1" dirty="0" err="1" smtClean="0">
                <a:hlinkClick r:id="rId2"/>
              </a:rPr>
              <a:t>tinyurl.com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ofy7zj8</a:t>
            </a:r>
            <a:endParaRPr lang="cs-CZ" b="1" dirty="0" smtClean="0"/>
          </a:p>
          <a:p>
            <a:r>
              <a:rPr lang="cs-CZ" dirty="0" smtClean="0"/>
              <a:t>francouzský malíř období fauvismu a kubismu</a:t>
            </a:r>
          </a:p>
          <a:p>
            <a:r>
              <a:rPr lang="cs-CZ" dirty="0" smtClean="0"/>
              <a:t>sochař a spisovatel, napsal 26 děl – románů, esejí a básní</a:t>
            </a:r>
          </a:p>
          <a:p>
            <a:r>
              <a:rPr lang="cs-CZ" dirty="0" smtClean="0"/>
              <a:t>V malbě autodidakt</a:t>
            </a:r>
          </a:p>
          <a:p>
            <a:r>
              <a:rPr lang="cs-CZ" dirty="0" smtClean="0"/>
              <a:t>Profesionální cyklistický závodník a automobilista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Stupňuje barevnou intenzitu – jasně červené, žluté a modré stromy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301006"/>
          </a:xfrm>
        </p:spPr>
        <p:txBody>
          <a:bodyPr/>
          <a:lstStyle/>
          <a:p>
            <a:r>
              <a:rPr lang="cs-CZ" dirty="0" smtClean="0"/>
              <a:t>André </a:t>
            </a:r>
            <a:r>
              <a:rPr lang="cs-CZ" dirty="0" err="1" smtClean="0"/>
              <a:t>Derain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568952" cy="5184576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10. června 1880 v Chatou</a:t>
            </a:r>
          </a:p>
          <a:p>
            <a:r>
              <a:rPr lang="cs-CZ" dirty="0" smtClean="0"/>
              <a:t> 8. září 1954 v </a:t>
            </a:r>
            <a:r>
              <a:rPr lang="cs-CZ" dirty="0" err="1" smtClean="0"/>
              <a:t>Garches</a:t>
            </a:r>
            <a:r>
              <a:rPr lang="cs-CZ" dirty="0" smtClean="0"/>
              <a:t> byl francouzský malíř a sochař, jeden ze zakladatelů fauvismu.</a:t>
            </a:r>
          </a:p>
          <a:p>
            <a:r>
              <a:rPr lang="cs-CZ" b="1" dirty="0" smtClean="0">
                <a:hlinkClick r:id="rId2"/>
              </a:rPr>
              <a:t>http://</a:t>
            </a:r>
            <a:r>
              <a:rPr lang="cs-CZ" b="1" dirty="0" err="1" smtClean="0">
                <a:hlinkClick r:id="rId2"/>
              </a:rPr>
              <a:t>tinyurl.com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q623lmc</a:t>
            </a:r>
            <a:endParaRPr lang="cs-CZ" b="1" dirty="0" smtClean="0"/>
          </a:p>
          <a:p>
            <a:r>
              <a:rPr lang="cs-CZ" dirty="0" smtClean="0"/>
              <a:t>V roce 1900 se seznámil s </a:t>
            </a:r>
            <a:r>
              <a:rPr lang="cs-CZ" dirty="0" err="1" smtClean="0"/>
              <a:t>Mauricem</a:t>
            </a:r>
            <a:r>
              <a:rPr lang="cs-CZ" dirty="0" smtClean="0"/>
              <a:t> de </a:t>
            </a:r>
            <a:r>
              <a:rPr lang="cs-CZ" dirty="0" err="1" smtClean="0"/>
              <a:t>Vlaminckem</a:t>
            </a:r>
            <a:r>
              <a:rPr lang="cs-CZ" dirty="0" smtClean="0"/>
              <a:t>, se kterým si pronajal ateliér. Začal malovat své první krajiny.</a:t>
            </a:r>
          </a:p>
          <a:p>
            <a:r>
              <a:rPr lang="cs-CZ" dirty="0" smtClean="0"/>
              <a:t>Jako samouk navštěvoval mnoho muzeí, kde se vzdělával. Ovlivnil ho Vincent van </a:t>
            </a:r>
            <a:r>
              <a:rPr lang="cs-CZ" dirty="0" err="1" smtClean="0"/>
              <a:t>Gogh</a:t>
            </a:r>
            <a:r>
              <a:rPr lang="cs-CZ" dirty="0" smtClean="0"/>
              <a:t> a také postimpresionisté, především Paul </a:t>
            </a:r>
            <a:r>
              <a:rPr lang="cs-CZ" dirty="0" err="1" smtClean="0"/>
              <a:t>Cézanne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V roce 1905 spolu s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Henri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Matissem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vytvořili fauvismus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Ilustroval první sbírku básní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Guillauma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Apollinaira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Která tvrzení jsou správná?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Fauvismus je nazván podle hanlivého označení kritiky </a:t>
            </a:r>
          </a:p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fauve</a:t>
            </a:r>
            <a:r>
              <a:rPr lang="cs-CZ" dirty="0" smtClean="0"/>
              <a:t> v překladu znamená lev</a:t>
            </a:r>
          </a:p>
          <a:p>
            <a:r>
              <a:rPr lang="cs-CZ" dirty="0" smtClean="0"/>
              <a:t>Je založen na přesném pozorování přírody</a:t>
            </a:r>
          </a:p>
          <a:p>
            <a:r>
              <a:rPr lang="cs-CZ" dirty="0" smtClean="0"/>
              <a:t>Je prvním krokem k osamostatnění barvy nezávislé na skutečnosti</a:t>
            </a:r>
          </a:p>
          <a:p>
            <a:r>
              <a:rPr lang="cs-CZ" dirty="0" smtClean="0"/>
              <a:t>Jeho zakladatelem je </a:t>
            </a:r>
            <a:r>
              <a:rPr lang="cs-CZ" dirty="0" err="1" smtClean="0"/>
              <a:t>Camille</a:t>
            </a:r>
            <a:r>
              <a:rPr lang="cs-CZ" dirty="0" smtClean="0"/>
              <a:t> </a:t>
            </a:r>
            <a:r>
              <a:rPr lang="cs-CZ" dirty="0" err="1" smtClean="0"/>
              <a:t>Pissarro</a:t>
            </a:r>
            <a:endParaRPr lang="cs-CZ" dirty="0" smtClean="0"/>
          </a:p>
          <a:p>
            <a:r>
              <a:rPr lang="cs-CZ" dirty="0" smtClean="0"/>
              <a:t>Obrazy působí plošně</a:t>
            </a:r>
          </a:p>
          <a:p>
            <a:r>
              <a:rPr lang="cs-CZ" dirty="0" smtClean="0"/>
              <a:t>Kompozice obrazů je složitá </a:t>
            </a:r>
          </a:p>
          <a:p>
            <a:r>
              <a:rPr lang="cs-CZ" dirty="0" smtClean="0"/>
              <a:t>Jeho představiteli byli </a:t>
            </a:r>
            <a:r>
              <a:rPr lang="cs-CZ" dirty="0" err="1" smtClean="0"/>
              <a:t>Matisse</a:t>
            </a:r>
            <a:r>
              <a:rPr lang="cs-CZ" dirty="0" smtClean="0"/>
              <a:t>, </a:t>
            </a:r>
            <a:r>
              <a:rPr lang="cs-CZ" dirty="0" err="1" smtClean="0"/>
              <a:t>Deain</a:t>
            </a:r>
            <a:r>
              <a:rPr lang="cs-CZ" dirty="0" smtClean="0"/>
              <a:t> a </a:t>
            </a:r>
            <a:r>
              <a:rPr lang="cs-CZ" dirty="0" err="1" smtClean="0"/>
              <a:t>Renoir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Náměty k práci: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6000" dirty="0" smtClean="0"/>
              <a:t>Vytvořte fauvistický portrét</a:t>
            </a:r>
          </a:p>
          <a:p>
            <a:r>
              <a:rPr lang="cs-CZ" sz="6000" dirty="0" smtClean="0"/>
              <a:t>Namalujte fauvistickou krajinu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/>
          <a:lstStyle/>
          <a:p>
            <a:r>
              <a:rPr lang="cs-CZ" dirty="0" smtClean="0"/>
              <a:t>Žákovské práce</a:t>
            </a:r>
            <a:endParaRPr lang="cs-CZ" dirty="0"/>
          </a:p>
        </p:txBody>
      </p:sp>
      <p:pic>
        <p:nvPicPr>
          <p:cNvPr id="2050" name="Picture 2" descr="E:\DCIM\Camera\2014-04-03 15.30.5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84784"/>
            <a:ext cx="7380312" cy="51125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E:\DCIM\Camera\2014-04-03 13.35.5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76672"/>
            <a:ext cx="7848872" cy="59796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ČERNÁ, Marie. </a:t>
            </a:r>
            <a:r>
              <a:rPr lang="cs-CZ" i="1" dirty="0" smtClean="0"/>
              <a:t>Dějiny výtvarného umění</a:t>
            </a:r>
            <a:r>
              <a:rPr lang="cs-CZ" dirty="0" smtClean="0"/>
              <a:t>. Praha: Idea servis, 1996, </a:t>
            </a:r>
            <a:r>
              <a:rPr lang="cs-CZ" dirty="0" err="1" smtClean="0"/>
              <a:t>ISBN</a:t>
            </a:r>
            <a:r>
              <a:rPr lang="cs-CZ" dirty="0" smtClean="0"/>
              <a:t> 1866-034-96.</a:t>
            </a:r>
          </a:p>
          <a:p>
            <a:r>
              <a:rPr lang="cs-CZ" dirty="0" smtClean="0"/>
              <a:t>NEZJIŠTĚNO. </a:t>
            </a:r>
            <a:r>
              <a:rPr lang="cs-CZ" i="1" dirty="0" smtClean="0"/>
              <a:t>Fauvismus</a:t>
            </a:r>
            <a:r>
              <a:rPr lang="cs-CZ" dirty="0" smtClean="0"/>
              <a:t> [online]. [cit. 2.4.2014]. Dostupný na WWW: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cs.wikipedia.org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wiki</a:t>
            </a:r>
            <a:r>
              <a:rPr lang="cs-CZ" dirty="0" smtClean="0">
                <a:hlinkClick r:id="rId2"/>
              </a:rPr>
              <a:t>/Fauvismus</a:t>
            </a:r>
            <a:endParaRPr lang="cs-CZ" dirty="0" smtClean="0"/>
          </a:p>
          <a:p>
            <a:r>
              <a:rPr lang="cs-CZ" dirty="0" smtClean="0"/>
              <a:t>NEZJIŠTĚNO. </a:t>
            </a:r>
            <a:r>
              <a:rPr lang="cs-CZ" i="1" dirty="0" err="1" smtClean="0"/>
              <a:t>WikiPaintings.org</a:t>
            </a:r>
            <a:r>
              <a:rPr lang="cs-CZ" dirty="0" smtClean="0"/>
              <a:t> [online]. [cit. 2.4.2014]. Dostupný na WWW: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wikipaintings.org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en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search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andre</a:t>
            </a:r>
            <a:r>
              <a:rPr lang="cs-CZ" dirty="0" smtClean="0">
                <a:hlinkClick r:id="rId3"/>
              </a:rPr>
              <a:t>%</a:t>
            </a:r>
            <a:r>
              <a:rPr lang="cs-CZ" dirty="0" err="1" smtClean="0">
                <a:hlinkClick r:id="rId3"/>
              </a:rPr>
              <a:t>20derain</a:t>
            </a:r>
            <a:r>
              <a:rPr lang="cs-CZ" dirty="0" smtClean="0">
                <a:hlinkClick r:id="rId3"/>
              </a:rPr>
              <a:t>/1#</a:t>
            </a:r>
            <a:r>
              <a:rPr lang="cs-CZ" dirty="0" err="1" smtClean="0">
                <a:hlinkClick r:id="rId3"/>
              </a:rPr>
              <a:t>supersized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search</a:t>
            </a:r>
            <a:r>
              <a:rPr lang="cs-CZ" dirty="0" smtClean="0">
                <a:hlinkClick r:id="rId3"/>
              </a:rPr>
              <a:t>-256206</a:t>
            </a:r>
            <a:endParaRPr lang="cs-CZ" dirty="0" smtClean="0"/>
          </a:p>
          <a:p>
            <a:r>
              <a:rPr lang="cs-CZ" dirty="0" smtClean="0"/>
              <a:t>NEZJIŠTĚNO. </a:t>
            </a:r>
            <a:r>
              <a:rPr lang="cs-CZ" i="1" dirty="0" err="1" smtClean="0"/>
              <a:t>Henri</a:t>
            </a:r>
            <a:r>
              <a:rPr lang="cs-CZ" i="1" dirty="0" smtClean="0"/>
              <a:t> </a:t>
            </a:r>
            <a:r>
              <a:rPr lang="cs-CZ" i="1" dirty="0" err="1" smtClean="0"/>
              <a:t>Matisse</a:t>
            </a:r>
            <a:r>
              <a:rPr lang="cs-CZ" dirty="0" smtClean="0"/>
              <a:t> [online]. [cit. 2.4.2014]. Dostupný na WWW: </a:t>
            </a:r>
            <a:r>
              <a:rPr lang="cs-CZ" dirty="0" smtClean="0">
                <a:hlinkClick r:id="rId4"/>
              </a:rPr>
              <a:t>http://</a:t>
            </a:r>
            <a:r>
              <a:rPr lang="cs-CZ" dirty="0" err="1" smtClean="0">
                <a:hlinkClick r:id="rId4"/>
              </a:rPr>
              <a:t>cs.wikipedia.org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wiki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Henri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Matisse</a:t>
            </a:r>
            <a:endParaRPr lang="cs-CZ" dirty="0" smtClean="0"/>
          </a:p>
          <a:p>
            <a:r>
              <a:rPr lang="cs-CZ" dirty="0" smtClean="0"/>
              <a:t>VAN </a:t>
            </a:r>
            <a:r>
              <a:rPr lang="cs-CZ" dirty="0" err="1" smtClean="0"/>
              <a:t>VECHTEN</a:t>
            </a:r>
            <a:r>
              <a:rPr lang="cs-CZ" dirty="0" smtClean="0"/>
              <a:t>, </a:t>
            </a:r>
            <a:r>
              <a:rPr lang="cs-CZ" dirty="0" err="1" smtClean="0"/>
              <a:t>Carl</a:t>
            </a:r>
            <a:r>
              <a:rPr lang="cs-CZ" dirty="0" smtClean="0"/>
              <a:t>. 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 [online]. [cit. 2.4.2014]. Dostupný na WWW: http://</a:t>
            </a:r>
            <a:r>
              <a:rPr lang="cs-CZ" dirty="0" err="1" smtClean="0"/>
              <a:t>commons.wikimedia.org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</a:t>
            </a:r>
            <a:r>
              <a:rPr lang="cs-CZ" dirty="0" err="1" smtClean="0"/>
              <a:t>File</a:t>
            </a:r>
            <a:r>
              <a:rPr lang="cs-CZ" dirty="0" smtClean="0"/>
              <a:t>:</a:t>
            </a:r>
            <a:r>
              <a:rPr lang="cs-CZ" dirty="0" err="1" smtClean="0"/>
              <a:t>Portrait</a:t>
            </a:r>
            <a:r>
              <a:rPr lang="cs-CZ" dirty="0" smtClean="0"/>
              <a:t>_</a:t>
            </a:r>
            <a:r>
              <a:rPr lang="cs-CZ" dirty="0" err="1" smtClean="0"/>
              <a:t>of</a:t>
            </a:r>
            <a:r>
              <a:rPr lang="cs-CZ" dirty="0" smtClean="0"/>
              <a:t>_</a:t>
            </a:r>
            <a:r>
              <a:rPr lang="cs-CZ" dirty="0" err="1" smtClean="0"/>
              <a:t>Henri</a:t>
            </a:r>
            <a:r>
              <a:rPr lang="cs-CZ" dirty="0" smtClean="0"/>
              <a:t>_</a:t>
            </a:r>
            <a:r>
              <a:rPr lang="cs-CZ" dirty="0" err="1" smtClean="0"/>
              <a:t>Matisse</a:t>
            </a:r>
            <a:r>
              <a:rPr lang="cs-CZ" dirty="0" smtClean="0"/>
              <a:t>_1933_May_</a:t>
            </a:r>
            <a:r>
              <a:rPr lang="cs-CZ" dirty="0" err="1" smtClean="0"/>
              <a:t>20.jpg</a:t>
            </a:r>
            <a:endParaRPr lang="cs-CZ" dirty="0" smtClean="0"/>
          </a:p>
          <a:p>
            <a:r>
              <a:rPr lang="cs-CZ" dirty="0" smtClean="0"/>
              <a:t>NEZJIŠTĚNO. </a:t>
            </a:r>
            <a:r>
              <a:rPr lang="cs-CZ" i="1" dirty="0" err="1" smtClean="0"/>
              <a:t>Maurice</a:t>
            </a:r>
            <a:r>
              <a:rPr lang="cs-CZ" i="1" dirty="0" smtClean="0"/>
              <a:t> de </a:t>
            </a:r>
            <a:r>
              <a:rPr lang="cs-CZ" i="1" dirty="0" err="1" smtClean="0"/>
              <a:t>Vlaminck</a:t>
            </a:r>
            <a:r>
              <a:rPr lang="cs-CZ" dirty="0" smtClean="0"/>
              <a:t> [online]. [cit. 2.4.2014]. Dostupný na WWW: </a:t>
            </a:r>
            <a:r>
              <a:rPr lang="cs-CZ" dirty="0" smtClean="0">
                <a:hlinkClick r:id="rId5"/>
              </a:rPr>
              <a:t>http://</a:t>
            </a:r>
            <a:r>
              <a:rPr lang="cs-CZ" dirty="0" err="1" smtClean="0">
                <a:hlinkClick r:id="rId5"/>
              </a:rPr>
              <a:t>cs.wikipedia.org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wiki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Maurice</a:t>
            </a:r>
            <a:r>
              <a:rPr lang="cs-CZ" dirty="0" smtClean="0">
                <a:hlinkClick r:id="rId5"/>
              </a:rPr>
              <a:t>_de_</a:t>
            </a:r>
            <a:r>
              <a:rPr lang="cs-CZ" dirty="0" err="1" smtClean="0">
                <a:hlinkClick r:id="rId5"/>
              </a:rPr>
              <a:t>Vlaminck</a:t>
            </a:r>
            <a:endParaRPr lang="cs-CZ" dirty="0" smtClean="0"/>
          </a:p>
          <a:p>
            <a:r>
              <a:rPr lang="cs-CZ" dirty="0" smtClean="0"/>
              <a:t>NEZJIŠTĚNO. </a:t>
            </a:r>
            <a:r>
              <a:rPr lang="cs-CZ" i="1" dirty="0" smtClean="0"/>
              <a:t>André </a:t>
            </a:r>
            <a:r>
              <a:rPr lang="cs-CZ" i="1" dirty="0" err="1" smtClean="0"/>
              <a:t>Derain</a:t>
            </a:r>
            <a:r>
              <a:rPr lang="cs-CZ" dirty="0" smtClean="0"/>
              <a:t> [online]. [cit. 2.4.2014]. Dostupný na WWW: http://</a:t>
            </a:r>
            <a:r>
              <a:rPr lang="cs-CZ" dirty="0" err="1" smtClean="0"/>
              <a:t>cs.wikipedia.org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</a:t>
            </a:r>
            <a:r>
              <a:rPr lang="cs-CZ" dirty="0" err="1" smtClean="0"/>
              <a:t>Andr</a:t>
            </a:r>
            <a:r>
              <a:rPr lang="cs-CZ" dirty="0" smtClean="0"/>
              <a:t>%</a:t>
            </a:r>
            <a:r>
              <a:rPr lang="cs-CZ" dirty="0" err="1" smtClean="0"/>
              <a:t>C3</a:t>
            </a:r>
            <a:r>
              <a:rPr lang="cs-CZ" dirty="0" smtClean="0"/>
              <a:t>%</a:t>
            </a:r>
            <a:r>
              <a:rPr lang="cs-CZ" dirty="0" err="1" smtClean="0"/>
              <a:t>A9</a:t>
            </a:r>
            <a:r>
              <a:rPr lang="cs-CZ" dirty="0" smtClean="0"/>
              <a:t>_</a:t>
            </a:r>
            <a:r>
              <a:rPr lang="cs-CZ" dirty="0" err="1" smtClean="0"/>
              <a:t>Derain</a:t>
            </a:r>
            <a:endParaRPr lang="cs-CZ" dirty="0" smtClean="0"/>
          </a:p>
          <a:p>
            <a:r>
              <a:rPr lang="cs-CZ" dirty="0" smtClean="0"/>
              <a:t>AGENCE DE </a:t>
            </a:r>
            <a:r>
              <a:rPr lang="cs-CZ" dirty="0" err="1" smtClean="0"/>
              <a:t>PRESSE</a:t>
            </a:r>
            <a:r>
              <a:rPr lang="cs-CZ" dirty="0" smtClean="0"/>
              <a:t> </a:t>
            </a:r>
            <a:r>
              <a:rPr lang="cs-CZ" dirty="0" err="1" smtClean="0"/>
              <a:t>MEURISSE</a:t>
            </a:r>
            <a:r>
              <a:rPr lang="cs-CZ" dirty="0" smtClean="0"/>
              <a:t>. 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 [online]. [cit. 2.4.2014]. Dostupný na WWW: http://</a:t>
            </a:r>
            <a:r>
              <a:rPr lang="cs-CZ" dirty="0" err="1" smtClean="0"/>
              <a:t>commons.wikimedia.org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</a:t>
            </a:r>
            <a:r>
              <a:rPr lang="cs-CZ" dirty="0" err="1" smtClean="0"/>
              <a:t>File</a:t>
            </a:r>
            <a:r>
              <a:rPr lang="cs-CZ" dirty="0" smtClean="0"/>
              <a:t>:</a:t>
            </a:r>
            <a:r>
              <a:rPr lang="cs-CZ" dirty="0" err="1" smtClean="0"/>
              <a:t>Andr</a:t>
            </a:r>
            <a:r>
              <a:rPr lang="cs-CZ" dirty="0" smtClean="0"/>
              <a:t>%</a:t>
            </a:r>
            <a:r>
              <a:rPr lang="cs-CZ" dirty="0" err="1" smtClean="0"/>
              <a:t>C3</a:t>
            </a:r>
            <a:r>
              <a:rPr lang="cs-CZ" dirty="0" smtClean="0"/>
              <a:t>%</a:t>
            </a:r>
            <a:r>
              <a:rPr lang="cs-CZ" dirty="0" err="1" smtClean="0"/>
              <a:t>A9</a:t>
            </a:r>
            <a:r>
              <a:rPr lang="cs-CZ" dirty="0" smtClean="0"/>
              <a:t>_</a:t>
            </a:r>
            <a:r>
              <a:rPr lang="cs-CZ" dirty="0" err="1" smtClean="0"/>
              <a:t>Derain</a:t>
            </a:r>
            <a:r>
              <a:rPr lang="cs-CZ" dirty="0" smtClean="0"/>
              <a:t>_</a:t>
            </a:r>
            <a:r>
              <a:rPr lang="cs-CZ" dirty="0" err="1" smtClean="0"/>
              <a:t>1928.jpg</a:t>
            </a:r>
            <a:endParaRPr lang="cs-CZ" dirty="0" smtClean="0"/>
          </a:p>
          <a:p>
            <a:r>
              <a:rPr lang="cs-CZ" dirty="0" smtClean="0"/>
              <a:t>NEZNÁMÝ. 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 [online]. [cit. 2.4.2014]. Dostupný na WWW: http://</a:t>
            </a:r>
            <a:r>
              <a:rPr lang="cs-CZ" dirty="0" err="1" smtClean="0"/>
              <a:t>commons.wikimedia.org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</a:t>
            </a:r>
            <a:r>
              <a:rPr lang="cs-CZ" dirty="0" err="1" smtClean="0"/>
              <a:t>File</a:t>
            </a:r>
            <a:r>
              <a:rPr lang="cs-CZ" dirty="0" smtClean="0"/>
              <a:t>:Les_</a:t>
            </a:r>
            <a:r>
              <a:rPr lang="cs-CZ" dirty="0" err="1" smtClean="0"/>
              <a:t>Fauves</a:t>
            </a:r>
            <a:r>
              <a:rPr lang="cs-CZ" dirty="0" smtClean="0"/>
              <a:t>,_</a:t>
            </a:r>
            <a:r>
              <a:rPr lang="cs-CZ" dirty="0" err="1" smtClean="0"/>
              <a:t>Exhibition</a:t>
            </a:r>
            <a:r>
              <a:rPr lang="cs-CZ" dirty="0" smtClean="0"/>
              <a:t>_</a:t>
            </a:r>
            <a:r>
              <a:rPr lang="cs-CZ" dirty="0" err="1" smtClean="0"/>
              <a:t>at</a:t>
            </a:r>
            <a:r>
              <a:rPr lang="cs-CZ" dirty="0" smtClean="0"/>
              <a:t>_</a:t>
            </a:r>
            <a:r>
              <a:rPr lang="cs-CZ" dirty="0" err="1" smtClean="0"/>
              <a:t>the</a:t>
            </a:r>
            <a:r>
              <a:rPr lang="cs-CZ" dirty="0" smtClean="0"/>
              <a:t>_Salon_D%</a:t>
            </a:r>
            <a:r>
              <a:rPr lang="cs-CZ" dirty="0" err="1" smtClean="0"/>
              <a:t>27Automne</a:t>
            </a:r>
            <a:r>
              <a:rPr lang="cs-CZ" dirty="0" smtClean="0"/>
              <a:t>,_</a:t>
            </a:r>
            <a:r>
              <a:rPr lang="cs-CZ" dirty="0" err="1" smtClean="0"/>
              <a:t>from</a:t>
            </a:r>
            <a:r>
              <a:rPr lang="cs-CZ" dirty="0" smtClean="0"/>
              <a:t>_L%</a:t>
            </a:r>
            <a:r>
              <a:rPr lang="cs-CZ" dirty="0" err="1" smtClean="0"/>
              <a:t>27Illustration</a:t>
            </a:r>
            <a:r>
              <a:rPr lang="cs-CZ" dirty="0" smtClean="0"/>
              <a:t>,_4_</a:t>
            </a:r>
            <a:r>
              <a:rPr lang="cs-CZ" dirty="0" err="1" smtClean="0"/>
              <a:t>November</a:t>
            </a:r>
            <a:r>
              <a:rPr lang="cs-CZ" dirty="0" smtClean="0"/>
              <a:t>_</a:t>
            </a:r>
            <a:r>
              <a:rPr lang="cs-CZ" dirty="0" err="1" smtClean="0"/>
              <a:t>1905.jpg</a:t>
            </a:r>
            <a:r>
              <a:rPr lang="cs-CZ" dirty="0" smtClean="0"/>
              <a:t>?</a:t>
            </a:r>
            <a:r>
              <a:rPr lang="cs-CZ" dirty="0" err="1" smtClean="0"/>
              <a:t>uselang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228</TotalTime>
  <Words>300</Words>
  <Application>Microsoft Office PowerPoint</Application>
  <PresentationFormat>Předvádění na obrazovce (4:3)</PresentationFormat>
  <Paragraphs>93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Bohatý</vt:lpstr>
      <vt:lpstr>Snímek 1</vt:lpstr>
      <vt:lpstr>Fauvismus</vt:lpstr>
      <vt:lpstr>Anotace</vt:lpstr>
      <vt:lpstr>Z historie:</vt:lpstr>
      <vt:lpstr>Les Fauves, Výstava Salonu nezávislých časopis L'Illustration, 04.11.1905</vt:lpstr>
      <vt:lpstr>Představitelé:</vt:lpstr>
      <vt:lpstr>Znaky:</vt:lpstr>
      <vt:lpstr>Henri Matisse</vt:lpstr>
      <vt:lpstr>Maurice Vlaminck</vt:lpstr>
      <vt:lpstr>André Derain</vt:lpstr>
      <vt:lpstr>Která tvrzení jsou správná?</vt:lpstr>
      <vt:lpstr>Náměty k práci:</vt:lpstr>
      <vt:lpstr>Žákovské práce</vt:lpstr>
      <vt:lpstr>Snímek 14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Radka</dc:creator>
  <cp:lastModifiedBy>Radka</cp:lastModifiedBy>
  <cp:revision>9</cp:revision>
  <dcterms:created xsi:type="dcterms:W3CDTF">2014-04-02T18:07:51Z</dcterms:created>
  <dcterms:modified xsi:type="dcterms:W3CDTF">2014-05-05T19:28:27Z</dcterms:modified>
</cp:coreProperties>
</file>