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notesMasterIdLst>
    <p:notesMasterId r:id="rId19"/>
  </p:notesMasterIdLst>
  <p:sldIdLst>
    <p:sldId id="257" r:id="rId2"/>
    <p:sldId id="272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4" r:id="rId12"/>
    <p:sldId id="267" r:id="rId13"/>
    <p:sldId id="271" r:id="rId14"/>
    <p:sldId id="273" r:id="rId15"/>
    <p:sldId id="274" r:id="rId16"/>
    <p:sldId id="268" r:id="rId17"/>
    <p:sldId id="26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12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D42759-9B58-4BE7-A103-72599AD13B1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F136C4-AA47-4DDB-A0D0-0701872868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86935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4450" y="1027113"/>
            <a:ext cx="4919663" cy="36893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D461C2E-C723-40E4-BF81-EC4A9B7EC41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04739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7350" y="4464028"/>
            <a:ext cx="6858000" cy="1194650"/>
          </a:xfrm>
        </p:spPr>
        <p:txBody>
          <a:bodyPr wrap="none" anchor="t">
            <a:normAutofit/>
          </a:bodyPr>
          <a:lstStyle>
            <a:lvl1pPr algn="r">
              <a:defRPr sz="7200" b="0" spc="-225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7349" y="3829878"/>
            <a:ext cx="6858000" cy="618523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851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1422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640899" y="4464028"/>
            <a:ext cx="6858000" cy="1194650"/>
          </a:xfrm>
        </p:spPr>
        <p:txBody>
          <a:bodyPr wrap="none" anchor="t">
            <a:normAutofit/>
          </a:bodyPr>
          <a:lstStyle>
            <a:lvl1pPr algn="l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640899" y="3829878"/>
            <a:ext cx="6858000" cy="617822"/>
          </a:xfrm>
        </p:spPr>
        <p:txBody>
          <a:bodyPr anchor="b">
            <a:normAutofit/>
          </a:bodyPr>
          <a:lstStyle>
            <a:lvl1pPr marL="0" indent="0" algn="l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498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0000" y="1825625"/>
            <a:ext cx="3768912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39880" y="1825625"/>
            <a:ext cx="377547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8308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681163"/>
            <a:ext cx="3768912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000" y="2505075"/>
            <a:ext cx="3768912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39880" y="1681163"/>
            <a:ext cx="3776661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39880" y="2505075"/>
            <a:ext cx="377666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8758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1486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089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8199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28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367161"/>
            <a:ext cx="7886700" cy="819355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9841" y="987426"/>
            <a:ext cx="7886700" cy="337973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5186516"/>
            <a:ext cx="7885509" cy="682472"/>
          </a:xfrm>
        </p:spPr>
        <p:txBody>
          <a:bodyPr/>
          <a:lstStyle>
            <a:lvl1pPr marL="0" indent="0">
              <a:buNone/>
              <a:defRPr sz="12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9088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3534344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489399"/>
            <a:ext cx="7885509" cy="1501826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6630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365125"/>
            <a:ext cx="6977064" cy="2992904"/>
          </a:xfrm>
        </p:spPr>
        <p:txBody>
          <a:bodyPr anchor="ctr"/>
          <a:lstStyle>
            <a:lvl1pPr>
              <a:defRPr sz="33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8650" y="4501729"/>
            <a:ext cx="7884318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extBox 8"/>
          <p:cNvSpPr txBox="1"/>
          <p:nvPr/>
        </p:nvSpPr>
        <p:spPr>
          <a:xfrm>
            <a:off x="833283" y="786824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28359" y="2743200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0078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326968"/>
            <a:ext cx="7886700" cy="2511835"/>
          </a:xfrm>
        </p:spPr>
        <p:txBody>
          <a:bodyPr anchor="b">
            <a:normAutofit/>
          </a:bodyPr>
          <a:lstStyle>
            <a:lvl1pPr>
              <a:defRPr sz="405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850581"/>
            <a:ext cx="7885509" cy="1140644"/>
          </a:xfrm>
        </p:spPr>
        <p:txBody>
          <a:bodyPr anchor="t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4346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002961" y="1885950"/>
            <a:ext cx="2210150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017598" y="2571750"/>
            <a:ext cx="21955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40996" y="1885950"/>
            <a:ext cx="220218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33081" y="2571750"/>
            <a:ext cx="2210096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71777" y="1885950"/>
            <a:ext cx="2199085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71777" y="2571750"/>
            <a:ext cx="2199085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605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99064" y="4297503"/>
            <a:ext cx="2205038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99064" y="2256354"/>
            <a:ext cx="220503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99064" y="4873766"/>
            <a:ext cx="220503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26748" y="4297503"/>
            <a:ext cx="2197894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256354"/>
            <a:ext cx="2197894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25733" y="4873765"/>
            <a:ext cx="2200805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53242" y="4297503"/>
            <a:ext cx="2199085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53241" y="2256354"/>
            <a:ext cx="219908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53148" y="4873763"/>
            <a:ext cx="220199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8531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594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75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artisticTexturizer/>
                    </a14:imgEffect>
                  </a14:imgLayer>
                </a14:imgProps>
              </a:ext>
            </a:extLst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825625"/>
            <a:ext cx="76753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64120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4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userpages.umbc.edu/~lrowan1/operons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0188982"/>
              </p:ext>
            </p:extLst>
          </p:nvPr>
        </p:nvGraphicFramePr>
        <p:xfrm>
          <a:off x="827978" y="2204993"/>
          <a:ext cx="7704047" cy="2535340"/>
        </p:xfrm>
        <a:graphic>
          <a:graphicData uri="http://schemas.openxmlformats.org/drawingml/2006/table">
            <a:tbl>
              <a:tblPr/>
              <a:tblGrid>
                <a:gridCol w="2540870"/>
                <a:gridCol w="5163177"/>
              </a:tblGrid>
              <a:tr h="54286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ŠKOLY:</a:t>
                      </a:r>
                    </a:p>
                  </a:txBody>
                  <a:tcPr marL="9524" marR="9524" marT="952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GYMNÁZIUM JOSEFA JUNGMANNA, LITOMĚŘICE, </a:t>
                      </a:r>
                      <a:endParaRPr lang="cs-CZ" sz="16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Svojsíkova </a:t>
                      </a:r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1, 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příspěvková</a:t>
                      </a:r>
                      <a:r>
                        <a:rPr lang="cs-CZ" sz="16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organizace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4768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ČÍSLO PROJEKTU: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CZ.1.07/1.5.00/34.1082</a:t>
                      </a: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4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MATERIÁLU: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Clr>
                          <a:srgbClr val="000000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VY_32_INOVACE_6C_08_Struktura</a:t>
                      </a:r>
                      <a:r>
                        <a:rPr lang="cs-CZ" sz="16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6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 exprese prokaryotických genů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4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TÉMA SADY: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Genetika</a:t>
                      </a:r>
                      <a:r>
                        <a:rPr lang="cs-CZ" sz="16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II.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4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ROČNÍK: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.ročník</a:t>
                      </a:r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oktáva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4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DATUM VZNIKU: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leden 2013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4768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AUTOR: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Markéta</a:t>
                      </a:r>
                      <a:r>
                        <a:rPr lang="cs-CZ" sz="1600" b="1" i="0" u="none" strike="noStrike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Fialová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23985" y="5081895"/>
            <a:ext cx="5406458" cy="10460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96" y="404982"/>
            <a:ext cx="1324349" cy="1368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673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prezentace je určena pro výuku genetiky v hodinách </a:t>
            </a:r>
            <a:r>
              <a:rPr lang="cs-CZ" dirty="0" smtClean="0"/>
              <a:t>biologického </a:t>
            </a:r>
            <a:r>
              <a:rPr lang="cs-CZ" dirty="0"/>
              <a:t>semináře ve 3. a 4.ročníku gymnázia (a odpovídajících ročnících víceletého gymnázia</a:t>
            </a:r>
            <a:r>
              <a:rPr lang="cs-CZ" dirty="0" smtClean="0"/>
              <a:t>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 prezentaci je obsaženo rozšiřující učivo navazující na základní znalosti z oblasti genové exprese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závěr prezentace je doplněn krátkým opakováním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b="1" i="1" u="sng" dirty="0" smtClean="0"/>
              <a:t> klíčová slova:</a:t>
            </a:r>
            <a:r>
              <a:rPr lang="cs-CZ" dirty="0" smtClean="0"/>
              <a:t> gen, regulační oblast, promotor, transkripční jednotka, terminátor, operon, represor, induktor, korepresor</a:t>
            </a:r>
            <a:endParaRPr lang="cs-CZ" b="1" i="1" u="sng" dirty="0"/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0059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STRUKTURA A EXPRESE PROKARYOTICKÝCH GENŮ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71480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základní jednotka genetické informace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určitý úsek molekuly DNA, který je přepisován do struktury m RNA (transkripce) a následně překládán do struktury určitého proteinu (translace)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počátek i konec translace jsou označeny tzv. iniciačním a terminačním kodonem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toto vymezení je zjednodušené, ve skutečnosti je sekvence genu delší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mnohé úseky genu důležité pro transkripci nejsou do </a:t>
            </a:r>
            <a:r>
              <a:rPr lang="cs-CZ" dirty="0" err="1" smtClean="0"/>
              <a:t>mRNA</a:t>
            </a:r>
            <a:r>
              <a:rPr lang="cs-CZ" dirty="0" smtClean="0"/>
              <a:t> přepisovány vůbec, nebo jsou následně odstraněny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5639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Rozdělení genů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b="1" i="1" dirty="0">
                <a:solidFill>
                  <a:schemeClr val="accent1"/>
                </a:solidFill>
              </a:rPr>
              <a:t>s</a:t>
            </a:r>
            <a:r>
              <a:rPr lang="cs-CZ" b="1" i="1" dirty="0" smtClean="0">
                <a:solidFill>
                  <a:schemeClr val="accent1"/>
                </a:solidFill>
              </a:rPr>
              <a:t>trukturní geny</a:t>
            </a:r>
          </a:p>
          <a:p>
            <a:pPr>
              <a:buFontTx/>
              <a:buChar char="-"/>
            </a:pPr>
            <a:r>
              <a:rPr lang="cs-CZ" dirty="0" smtClean="0"/>
              <a:t>obsahují informaci o primární struktuře proteinů</a:t>
            </a:r>
          </a:p>
          <a:p>
            <a:pPr>
              <a:buFontTx/>
              <a:buChar char="-"/>
            </a:pPr>
            <a:endParaRPr lang="cs-CZ" dirty="0"/>
          </a:p>
          <a:p>
            <a:pPr marL="457200" indent="-457200">
              <a:buAutoNum type="alphaLcParenR" startAt="2"/>
            </a:pPr>
            <a:r>
              <a:rPr lang="cs-CZ" b="1" i="1" dirty="0" smtClean="0">
                <a:solidFill>
                  <a:schemeClr val="accent1"/>
                </a:solidFill>
              </a:rPr>
              <a:t>geny pro funkční RNA</a:t>
            </a:r>
          </a:p>
          <a:p>
            <a:pPr>
              <a:buFontTx/>
              <a:buChar char="-"/>
            </a:pPr>
            <a:r>
              <a:rPr lang="cs-CZ" dirty="0" smtClean="0"/>
              <a:t>produkty jejich transkripce nepodléhají translaci</a:t>
            </a:r>
          </a:p>
          <a:p>
            <a:pPr>
              <a:buFontTx/>
              <a:buChar char="-"/>
            </a:pPr>
            <a:r>
              <a:rPr lang="cs-CZ" dirty="0"/>
              <a:t>g</a:t>
            </a:r>
            <a:r>
              <a:rPr lang="cs-CZ" dirty="0" smtClean="0"/>
              <a:t>eny kódují syntézu t RNA, r RNA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5739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Začátek a konec transkripce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gen na úrovni DNA je označen tzv. </a:t>
            </a:r>
            <a:r>
              <a:rPr lang="cs-CZ" b="1" i="1" dirty="0" smtClean="0">
                <a:solidFill>
                  <a:schemeClr val="accent1"/>
                </a:solidFill>
              </a:rPr>
              <a:t>regulačními oblastmi: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chemeClr val="accent1"/>
                </a:solidFill>
              </a:rPr>
              <a:t>1)   </a:t>
            </a:r>
            <a:r>
              <a:rPr lang="cs-CZ" b="1" i="1" dirty="0" smtClean="0">
                <a:solidFill>
                  <a:schemeClr val="tx1"/>
                </a:solidFill>
              </a:rPr>
              <a:t> </a:t>
            </a:r>
            <a:r>
              <a:rPr lang="cs-CZ" b="1" i="1" dirty="0" smtClean="0">
                <a:solidFill>
                  <a:schemeClr val="accent1"/>
                </a:solidFill>
              </a:rPr>
              <a:t>promotor</a:t>
            </a:r>
            <a:endParaRPr lang="cs-CZ" dirty="0" smtClean="0">
              <a:solidFill>
                <a:schemeClr val="accent1"/>
              </a:solidFill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sekvence DNA, která není transkribována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před začátkem transkripce na ni nasedá molekula RNA- polymerázy</a:t>
            </a:r>
          </a:p>
          <a:p>
            <a:pPr marL="457200" indent="-457200">
              <a:buAutoNum type="arabicParenR" startAt="2"/>
            </a:pPr>
            <a:r>
              <a:rPr lang="cs-CZ" b="1" i="1" dirty="0" smtClean="0">
                <a:solidFill>
                  <a:schemeClr val="accent1"/>
                </a:solidFill>
              </a:rPr>
              <a:t>vlastní transkripční jednotka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obsahuje informace pro tvorbu vlastního proteinu</a:t>
            </a:r>
          </a:p>
          <a:p>
            <a:pPr marL="457200" indent="-457200">
              <a:buAutoNum type="arabicParenR" startAt="3"/>
            </a:pPr>
            <a:r>
              <a:rPr lang="cs-CZ" b="1" i="1" dirty="0">
                <a:solidFill>
                  <a:schemeClr val="accent1"/>
                </a:solidFill>
              </a:rPr>
              <a:t>t</a:t>
            </a:r>
            <a:r>
              <a:rPr lang="cs-CZ" b="1" i="1" dirty="0" smtClean="0">
                <a:solidFill>
                  <a:schemeClr val="accent1"/>
                </a:solidFill>
              </a:rPr>
              <a:t>erminátor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chemeClr val="tx1"/>
                </a:solidFill>
              </a:rPr>
              <a:t>-  </a:t>
            </a:r>
            <a:r>
              <a:rPr lang="cs-CZ" dirty="0" smtClean="0">
                <a:solidFill>
                  <a:schemeClr val="tx1"/>
                </a:solidFill>
              </a:rPr>
              <a:t>po transkripci této oblasti se RNA- polymeráza odpojí</a:t>
            </a:r>
            <a:endParaRPr lang="cs-CZ" b="1" i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4861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accent1"/>
                </a:solidFill>
              </a:rPr>
              <a:t>promotor a terminátor </a:t>
            </a:r>
            <a:r>
              <a:rPr lang="cs-CZ" sz="3200" dirty="0" smtClean="0">
                <a:solidFill>
                  <a:schemeClr val="tx1"/>
                </a:solidFill>
              </a:rPr>
              <a:t>mají význam pro správné napojení a odpojení RNA- polymeráz a dalších proteinů s regulačním významem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accent1"/>
                </a:solidFill>
              </a:rPr>
              <a:t>sekvence promotoru a terminátoru </a:t>
            </a:r>
            <a:r>
              <a:rPr lang="cs-CZ" sz="3200" dirty="0" smtClean="0">
                <a:solidFill>
                  <a:schemeClr val="tx1"/>
                </a:solidFill>
              </a:rPr>
              <a:t>neobsahují informace o primární struktuře polypeptidového řetězce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promotor se vůbec netranskribuje, terminátoru předchází terminační kodon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4967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Bakteriální operon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dirty="0" smtClean="0"/>
              <a:t>několik po sobě jdoucích genů, vytvářejících ucelenou transkripční jednotku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má jeden společný promotor i terminátor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z něho se transkribuje jedna celá molekula m RNA; v ribozomech dochází k translaci do jednotlivých proteinů</a:t>
            </a:r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39864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Regulace transkripce bakteriálního operonu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dirty="0" smtClean="0"/>
              <a:t>za promotorem se nachází </a:t>
            </a:r>
            <a:r>
              <a:rPr lang="cs-CZ" sz="3200" b="1" i="1" dirty="0" smtClean="0">
                <a:solidFill>
                  <a:schemeClr val="accent1"/>
                </a:solidFill>
              </a:rPr>
              <a:t>operátor</a:t>
            </a:r>
            <a:r>
              <a:rPr lang="cs-CZ" sz="3200" dirty="0" smtClean="0"/>
              <a:t> (regulační sekvence)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na operátor se váže regulační protein, tzv. </a:t>
            </a:r>
            <a:r>
              <a:rPr lang="cs-CZ" sz="3200" b="1" i="1" dirty="0" smtClean="0">
                <a:solidFill>
                  <a:schemeClr val="accent1"/>
                </a:solidFill>
              </a:rPr>
              <a:t>represor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represor za určitých podmínek znemožňuje transkripci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30484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Represor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zabraňuje navázání RNA- polymerázy k promotoru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nebo zabraňuje přesunu RNA- polymerázy po matricovém vlákně DNA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působení represoru je ovlivněno spoluúčastí dalších molekul (př. některé AMK, sacharidy):</a:t>
            </a:r>
          </a:p>
          <a:p>
            <a:pPr marL="457200" indent="-457200">
              <a:buAutoNum type="alphaLcParenR"/>
            </a:pPr>
            <a:r>
              <a:rPr lang="cs-CZ" b="1" i="1" dirty="0" smtClean="0">
                <a:solidFill>
                  <a:schemeClr val="accent1"/>
                </a:solidFill>
              </a:rPr>
              <a:t>induktory</a:t>
            </a:r>
            <a:r>
              <a:rPr lang="cs-CZ" dirty="0" smtClean="0"/>
              <a:t>- vazbou na represor ho inaktivují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- dojde k zahájení transkripce</a:t>
            </a:r>
          </a:p>
          <a:p>
            <a:pPr marL="457200" indent="-457200">
              <a:buAutoNum type="alphaLcParenR" startAt="2"/>
            </a:pPr>
            <a:r>
              <a:rPr lang="cs-CZ" b="1" i="1" dirty="0" smtClean="0">
                <a:solidFill>
                  <a:schemeClr val="accent1"/>
                </a:solidFill>
              </a:rPr>
              <a:t>korepresory</a:t>
            </a:r>
            <a:r>
              <a:rPr lang="cs-CZ" dirty="0" smtClean="0"/>
              <a:t>- vazbou na represor ho aktivuje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- transkripci zastavuje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6712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8028" y="1635617"/>
            <a:ext cx="6841268" cy="4211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3331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Laktózový operon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dirty="0" smtClean="0"/>
              <a:t>skupina genů obsahujících informace pro tvorbu enzymů podílejících se na metabolismu laktózy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přítomnost laktózy má funkci induktoru, spouští transkripci operonu (zjednodušeně)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75192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065" y="965916"/>
            <a:ext cx="7881869" cy="5409126"/>
          </a:xfrm>
          <a:solidFill>
            <a:schemeClr val="accent2">
              <a:lumMod val="20000"/>
              <a:lumOff val="8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2199939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ROZHODNĚTE, ZDA-LI JE TVRZENÍ SPRÁVNÉ: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Strukturní geny kódují m RNA, která podléhá translaci.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Promotor je skupina bakteriálních genů, které mají společné regulační oblasti.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Promotor je jiný název pro STOP kodon.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Induktor inaktivuje represor.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I</a:t>
            </a:r>
            <a:r>
              <a:rPr lang="cs-CZ" dirty="0" smtClean="0"/>
              <a:t>nduktor se váže na represor, čímž umožňuje transkripci.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2497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SPRÁVNÉ ODPOVĚDI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ANO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NE- operon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NE- specifická nukleotidová sekvence umístěná před strukturním genem, která spouští transkripci genu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ANO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ANO</a:t>
            </a:r>
          </a:p>
          <a:p>
            <a:pPr marL="457200" indent="-45720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8195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 </a:t>
            </a:r>
            <a:r>
              <a:rPr lang="cs-CZ" dirty="0"/>
              <a:t>KOČÁREK,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ALBERTS, B. a kol. </a:t>
            </a:r>
            <a:r>
              <a:rPr lang="cs-CZ" i="1" dirty="0"/>
              <a:t>Základy buněčné biologie</a:t>
            </a:r>
            <a:r>
              <a:rPr lang="cs-CZ" dirty="0"/>
              <a:t>. Ústí nad Labem: </a:t>
            </a:r>
            <a:r>
              <a:rPr lang="cs-CZ" dirty="0" err="1"/>
              <a:t>Espero</a:t>
            </a:r>
            <a:r>
              <a:rPr lang="cs-CZ" dirty="0"/>
              <a:t> </a:t>
            </a:r>
            <a:r>
              <a:rPr lang="cs-CZ" dirty="0" err="1"/>
              <a:t>Publishing</a:t>
            </a:r>
            <a:r>
              <a:rPr lang="cs-CZ" dirty="0"/>
              <a:t>, 2005, ISBN 80-902906-2-0</a:t>
            </a:r>
            <a:r>
              <a:rPr lang="cs-CZ" dirty="0" smtClean="0"/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ROSYPAL, Stanislav a kol. </a:t>
            </a:r>
            <a:r>
              <a:rPr lang="cs-CZ" i="1" dirty="0"/>
              <a:t>Nový přehled biologie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2003, ISBN 80-7183-268-5.</a:t>
            </a:r>
          </a:p>
        </p:txBody>
      </p:sp>
    </p:spTree>
    <p:extLst>
      <p:ext uri="{BB962C8B-B14F-4D97-AF65-F5344CB8AC3E}">
        <p14:creationId xmlns:p14="http://schemas.microsoft.com/office/powerpoint/2010/main" val="1516117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OBRAZOVÝ MATERIÁL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Str.10- AUTOR NEUVEDEN. </a:t>
            </a:r>
            <a:r>
              <a:rPr lang="cs-CZ" i="1" dirty="0"/>
              <a:t>Google.cz</a:t>
            </a:r>
            <a:r>
              <a:rPr lang="cs-CZ" dirty="0"/>
              <a:t> [online]. [cit. </a:t>
            </a:r>
            <a:r>
              <a:rPr lang="cs-CZ" dirty="0" smtClean="0"/>
              <a:t>5.1.2013]. </a:t>
            </a:r>
            <a:r>
              <a:rPr lang="cs-CZ" dirty="0"/>
              <a:t>Dostupný na WWW: </a:t>
            </a:r>
            <a:r>
              <a:rPr lang="cs-CZ" dirty="0">
                <a:hlinkClick r:id="rId2"/>
              </a:rPr>
              <a:t>http://userpages.umbc.edu/~</a:t>
            </a:r>
            <a:r>
              <a:rPr lang="cs-CZ" dirty="0" smtClean="0">
                <a:hlinkClick r:id="rId2"/>
              </a:rPr>
              <a:t>lrowan1/operons.htm</a:t>
            </a: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Str.12- </a:t>
            </a:r>
            <a:r>
              <a:rPr lang="cs-CZ" dirty="0"/>
              <a:t>KELVINSONG. </a:t>
            </a:r>
            <a:r>
              <a:rPr lang="cs-CZ" i="1" dirty="0"/>
              <a:t>wikimedia.org</a:t>
            </a:r>
            <a:r>
              <a:rPr lang="cs-CZ" dirty="0"/>
              <a:t> [online]. [cit. </a:t>
            </a:r>
            <a:r>
              <a:rPr lang="cs-CZ" dirty="0" smtClean="0"/>
              <a:t>5.1.2013]. </a:t>
            </a:r>
            <a:r>
              <a:rPr lang="cs-CZ" dirty="0"/>
              <a:t>Dostupný na WWW: http://commons.wikimedia.org/wiki/File:Operon.svg?uselang=cs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4508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loubka">
  <a:themeElements>
    <a:clrScheme name="Hloubka">
      <a:dk1>
        <a:sysClr val="windowText" lastClr="000000"/>
      </a:dk1>
      <a:lt1>
        <a:sysClr val="window" lastClr="FFFFFF"/>
      </a:lt1>
      <a:dk2>
        <a:srgbClr val="454551"/>
      </a:dk2>
      <a:lt2>
        <a:srgbClr val="F2ACD2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Hloubka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3016C5A4-E631-4977-A608-ACFB47552625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Hloubka</Template>
  <TotalTime>124</TotalTime>
  <Words>658</Words>
  <Application>Microsoft Office PowerPoint</Application>
  <PresentationFormat>Předvádění na obrazovce (4:3)</PresentationFormat>
  <Paragraphs>88</Paragraphs>
  <Slides>17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2" baseType="lpstr">
      <vt:lpstr>Arial</vt:lpstr>
      <vt:lpstr>Calibri</vt:lpstr>
      <vt:lpstr>Corbel</vt:lpstr>
      <vt:lpstr>Wingdings</vt:lpstr>
      <vt:lpstr>Hloubka</vt:lpstr>
      <vt:lpstr>Prezentace aplikace PowerPoint</vt:lpstr>
      <vt:lpstr>Anotace</vt:lpstr>
      <vt:lpstr>STRUKTURA A EXPRESE PROKARYOTICKÝCH GENŮ</vt:lpstr>
      <vt:lpstr>Gen</vt:lpstr>
      <vt:lpstr>Rozdělení genů</vt:lpstr>
      <vt:lpstr>Začátek a konec transkripce</vt:lpstr>
      <vt:lpstr>Prezentace aplikace PowerPoint</vt:lpstr>
      <vt:lpstr>Bakteriální operon</vt:lpstr>
      <vt:lpstr>Regulace transkripce bakteriálního operonu</vt:lpstr>
      <vt:lpstr>Represor </vt:lpstr>
      <vt:lpstr>Prezentace aplikace PowerPoint</vt:lpstr>
      <vt:lpstr>Laktózový operon</vt:lpstr>
      <vt:lpstr>Prezentace aplikace PowerPoint</vt:lpstr>
      <vt:lpstr>OPAKOVÁNÍ</vt:lpstr>
      <vt:lpstr>SPRÁVNÉ ODPOVĚDI</vt:lpstr>
      <vt:lpstr>ZDROJE</vt:lpstr>
      <vt:lpstr>OBRAZOVÝ MATERIÁL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Markéta Fialová</dc:creator>
  <cp:lastModifiedBy>Pavel Fiala</cp:lastModifiedBy>
  <cp:revision>14</cp:revision>
  <dcterms:created xsi:type="dcterms:W3CDTF">2014-03-05T15:56:09Z</dcterms:created>
  <dcterms:modified xsi:type="dcterms:W3CDTF">2014-04-09T19:13:26Z</dcterms:modified>
</cp:coreProperties>
</file>