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8"/>
  </p:notesMasterIdLst>
  <p:sldIdLst>
    <p:sldId id="257" r:id="rId2"/>
    <p:sldId id="272" r:id="rId3"/>
    <p:sldId id="258" r:id="rId4"/>
    <p:sldId id="259" r:id="rId5"/>
    <p:sldId id="260" r:id="rId6"/>
    <p:sldId id="275" r:id="rId7"/>
    <p:sldId id="276" r:id="rId8"/>
    <p:sldId id="261" r:id="rId9"/>
    <p:sldId id="262" r:id="rId10"/>
    <p:sldId id="277" r:id="rId11"/>
    <p:sldId id="292" r:id="rId12"/>
    <p:sldId id="278" r:id="rId13"/>
    <p:sldId id="279" r:id="rId14"/>
    <p:sldId id="280" r:id="rId15"/>
    <p:sldId id="281" r:id="rId16"/>
    <p:sldId id="290" r:id="rId17"/>
    <p:sldId id="29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68" r:id="rId26"/>
    <p:sldId id="26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4660"/>
  </p:normalViewPr>
  <p:slideViewPr>
    <p:cSldViewPr snapToGrid="0">
      <p:cViewPr varScale="1">
        <p:scale>
          <a:sx n="74" d="100"/>
          <a:sy n="74" d="100"/>
        </p:scale>
        <p:origin x="11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42759-9B58-4BE7-A103-72599AD13B1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136C4-AA47-4DDB-A0D0-070187286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693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73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85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42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498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308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75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48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8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19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08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63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07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34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60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53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9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7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FCAA660-BFF8-47D7-AD30-A109023F2521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2FACC42-D0A8-456B-AF0C-9E19ECD9F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4120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729806"/>
              </p:ext>
            </p:extLst>
          </p:nvPr>
        </p:nvGraphicFramePr>
        <p:xfrm>
          <a:off x="827978" y="2204993"/>
          <a:ext cx="7704047" cy="2535340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VY_32_INOVACE_6C_09_Struktura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a exprese eukaryotických  genů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leden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6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67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prezentace je určena pro výuku genetiky v hodinách </a:t>
            </a:r>
            <a:r>
              <a:rPr lang="cs-CZ" dirty="0" smtClean="0"/>
              <a:t>biologického </a:t>
            </a:r>
            <a:r>
              <a:rPr lang="cs-CZ" dirty="0"/>
              <a:t>semináře ve 3. a 4.ročníku gymnázia (a odpovídajících ročnících víceletého gymnázia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prezentaci je obsaženo rozšiřující učivo navazující na základní znalosti z oblasti genové exprese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b="1" i="1" u="sng" dirty="0" smtClean="0"/>
              <a:t> klíčová slova:</a:t>
            </a:r>
            <a:r>
              <a:rPr lang="cs-CZ" dirty="0" smtClean="0"/>
              <a:t> gen, regulační oblast, promotor, transkripční jednotka, terminátor, operon, represor, induktor, korepresor, transkripční faktor, </a:t>
            </a:r>
            <a:r>
              <a:rPr lang="cs-CZ" dirty="0" err="1" smtClean="0"/>
              <a:t>polyadenylace</a:t>
            </a:r>
            <a:r>
              <a:rPr lang="cs-CZ" dirty="0" smtClean="0"/>
              <a:t> a </a:t>
            </a:r>
            <a:r>
              <a:rPr lang="cs-CZ" dirty="0" err="1" smtClean="0"/>
              <a:t>polyadenylační</a:t>
            </a:r>
            <a:r>
              <a:rPr lang="cs-CZ" dirty="0" smtClean="0"/>
              <a:t> signál, primární </a:t>
            </a:r>
            <a:r>
              <a:rPr lang="cs-CZ" dirty="0" err="1" smtClean="0"/>
              <a:t>transkript</a:t>
            </a:r>
            <a:r>
              <a:rPr lang="cs-CZ" dirty="0" smtClean="0"/>
              <a:t>, </a:t>
            </a:r>
            <a:r>
              <a:rPr lang="cs-CZ" dirty="0" err="1" smtClean="0"/>
              <a:t>hnRNA</a:t>
            </a:r>
            <a:r>
              <a:rPr lang="cs-CZ" dirty="0" smtClean="0"/>
              <a:t>, sestřih, intron, exon, </a:t>
            </a:r>
            <a:r>
              <a:rPr lang="cs-CZ" dirty="0" err="1" smtClean="0"/>
              <a:t>snRNA</a:t>
            </a:r>
            <a:r>
              <a:rPr lang="cs-CZ" dirty="0" smtClean="0"/>
              <a:t>, alternativní sestřih</a:t>
            </a:r>
            <a:endParaRPr lang="cs-CZ" b="1" i="1" u="sng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059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A EXPRESE EUKARYOTICKÝCH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148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základní jednotka genetické informace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určitý úsek molekuly DNA, který je přepisován do struktury m RNA (transkripce) a následně překládán do struktury určitého proteinu (translace)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počátek i konec translace jsou označeny tzv. iniciačním a terminačním kodonem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toto vymezení je zjednodušené, ve skutečnosti je sekvence genu delší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mnohé úseky genu důležité pro transkripci nejsou do </a:t>
            </a:r>
            <a:r>
              <a:rPr lang="cs-CZ" dirty="0" err="1" smtClean="0"/>
              <a:t>mRNA</a:t>
            </a:r>
            <a:r>
              <a:rPr lang="cs-CZ" dirty="0" smtClean="0"/>
              <a:t> přepisovány vůbec, nebo jsou následně odstraněny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63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genů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b="1" i="1" dirty="0">
                <a:solidFill>
                  <a:schemeClr val="accent1"/>
                </a:solidFill>
              </a:rPr>
              <a:t>s</a:t>
            </a:r>
            <a:r>
              <a:rPr lang="cs-CZ" b="1" i="1" dirty="0" smtClean="0">
                <a:solidFill>
                  <a:schemeClr val="accent1"/>
                </a:solidFill>
              </a:rPr>
              <a:t>trukturní geny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AutoNum type="alphaLcParenR" startAt="2"/>
            </a:pPr>
            <a:r>
              <a:rPr lang="cs-CZ" b="1" i="1" dirty="0" smtClean="0">
                <a:solidFill>
                  <a:schemeClr val="accent1"/>
                </a:solidFill>
              </a:rPr>
              <a:t>geny pro funkční RNA</a:t>
            </a:r>
          </a:p>
        </p:txBody>
      </p:sp>
    </p:spTree>
    <p:extLst>
      <p:ext uri="{BB962C8B-B14F-4D97-AF65-F5344CB8AC3E}">
        <p14:creationId xmlns:p14="http://schemas.microsoft.com/office/powerpoint/2010/main" val="181573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Strukturní geny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obsahují informaci o primární struktuře </a:t>
            </a:r>
            <a:r>
              <a:rPr lang="cs-CZ" b="1" i="1" dirty="0">
                <a:solidFill>
                  <a:schemeClr val="accent1"/>
                </a:solidFill>
              </a:rPr>
              <a:t>proteinů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Proteiny: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i="1" dirty="0">
                <a:solidFill>
                  <a:schemeClr val="tx1"/>
                </a:solidFill>
              </a:rPr>
              <a:t>s</a:t>
            </a:r>
            <a:r>
              <a:rPr lang="cs-CZ" b="1" i="1" dirty="0" smtClean="0">
                <a:solidFill>
                  <a:schemeClr val="tx1"/>
                </a:solidFill>
              </a:rPr>
              <a:t>e stavební funkcí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př. tubulin (cytoskelet), kolagen (vazivo), aktin (cytoskelet, svalová vlákna)</a:t>
            </a:r>
          </a:p>
          <a:p>
            <a:pPr marL="457200" indent="-457200">
              <a:buAutoNum type="arabicParenR" startAt="2"/>
            </a:pPr>
            <a:r>
              <a:rPr lang="cs-CZ" b="1" i="1" dirty="0" smtClean="0">
                <a:solidFill>
                  <a:schemeClr val="tx1"/>
                </a:solidFill>
              </a:rPr>
              <a:t>s biochemickou či fyziologickou funkcí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- př. </a:t>
            </a:r>
            <a:r>
              <a:rPr lang="cs-CZ" dirty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nzymy, buněčné receptory, protilátky, hormony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54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Geny pro funkční RNA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/>
              <a:t>produkty jejich transkripce nepodléhají translaci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/>
              <a:t>geny kódují syntézu t RNA, r RNA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4903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a konec transkripce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gen na úrovni DNA je označen tzv. </a:t>
            </a:r>
            <a:r>
              <a:rPr lang="cs-CZ" b="1" i="1" dirty="0" smtClean="0">
                <a:solidFill>
                  <a:schemeClr val="accent1"/>
                </a:solidFill>
              </a:rPr>
              <a:t>regulačními oblastmi: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/>
                </a:solidFill>
              </a:rPr>
              <a:t>1)   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promotor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sekvence DNA, která není transkribována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před začátkem transkripce na ni nasedá molekula RNA- polymerázy</a:t>
            </a:r>
          </a:p>
          <a:p>
            <a:pPr marL="457200" indent="-457200">
              <a:buAutoNum type="arabicParenR" startAt="2"/>
            </a:pPr>
            <a:r>
              <a:rPr lang="cs-CZ" b="1" i="1" dirty="0" smtClean="0">
                <a:solidFill>
                  <a:schemeClr val="accent1"/>
                </a:solidFill>
              </a:rPr>
              <a:t>vlastní transkripční jednotka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obsahuje informace pro tvorbu vlastního proteinu</a:t>
            </a:r>
          </a:p>
          <a:p>
            <a:pPr marL="457200" indent="-457200">
              <a:buAutoNum type="arabicParenR" startAt="3"/>
            </a:pPr>
            <a:r>
              <a:rPr lang="cs-CZ" b="1" i="1" dirty="0">
                <a:solidFill>
                  <a:schemeClr val="accent1"/>
                </a:solidFill>
              </a:rPr>
              <a:t>t</a:t>
            </a:r>
            <a:r>
              <a:rPr lang="cs-CZ" b="1" i="1" dirty="0" smtClean="0">
                <a:solidFill>
                  <a:schemeClr val="accent1"/>
                </a:solidFill>
              </a:rPr>
              <a:t>erminátor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tx1"/>
                </a:solidFill>
              </a:rPr>
              <a:t>-  </a:t>
            </a:r>
            <a:r>
              <a:rPr lang="cs-CZ" dirty="0" smtClean="0">
                <a:solidFill>
                  <a:schemeClr val="tx1"/>
                </a:solidFill>
              </a:rPr>
              <a:t>po transkripci této oblasti se RNA- polymeráza odpojí</a:t>
            </a:r>
            <a:endParaRPr lang="cs-CZ" b="1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86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promotor a terminátor </a:t>
            </a:r>
            <a:r>
              <a:rPr lang="cs-CZ" sz="3200" dirty="0" smtClean="0">
                <a:solidFill>
                  <a:schemeClr val="tx1"/>
                </a:solidFill>
              </a:rPr>
              <a:t>mají význam pro správné napojení a odpojení RNA- polymeráz a dalších proteinů s regulačním významem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sekvence promotoru a terminátoru </a:t>
            </a:r>
            <a:r>
              <a:rPr lang="cs-CZ" sz="3200" dirty="0" smtClean="0">
                <a:solidFill>
                  <a:schemeClr val="tx1"/>
                </a:solidFill>
              </a:rPr>
              <a:t>neobsahují informace o primární struktuře polypeptidového řetězce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promotor se vůbec netranskribuje, terminátoru předchází terminační kodon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967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Geny eukaryotických buněk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ve srovnání s bakteriálním genomem je eukaryotický genom </a:t>
            </a:r>
            <a:r>
              <a:rPr lang="cs-CZ" b="1" i="1" dirty="0" smtClean="0"/>
              <a:t>složitější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mezi promotorem a terminátorem je zpravidla jeden gen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expresi tohoto genu řídí tzv. </a:t>
            </a:r>
            <a:r>
              <a:rPr lang="cs-CZ" b="1" i="1" dirty="0" smtClean="0">
                <a:solidFill>
                  <a:schemeClr val="accent1"/>
                </a:solidFill>
              </a:rPr>
              <a:t>transkripční faktory</a:t>
            </a:r>
            <a:r>
              <a:rPr lang="cs-CZ" dirty="0" smtClean="0"/>
              <a:t>, které mají </a:t>
            </a:r>
            <a:r>
              <a:rPr lang="cs-CZ" b="1" i="1" dirty="0" smtClean="0">
                <a:solidFill>
                  <a:schemeClr val="accent1"/>
                </a:solidFill>
              </a:rPr>
              <a:t>indukční význam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přítomnost transkripčních faktorů na promotoru umožňuje nasednutí RNA- polymerázy a zahájení transkripce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707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586" y="1109262"/>
            <a:ext cx="5902160" cy="4724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249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Transkripce u eukaryotických buněk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přepis genetické informace z DNA do RNA ve formě primárního </a:t>
            </a:r>
            <a:r>
              <a:rPr lang="cs-CZ" sz="3200" dirty="0" err="1" smtClean="0"/>
              <a:t>transkriptu</a:t>
            </a:r>
            <a:endParaRPr lang="cs-CZ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primární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transkript</a:t>
            </a:r>
            <a:r>
              <a:rPr lang="cs-CZ" sz="3200" dirty="0" smtClean="0"/>
              <a:t>= </a:t>
            </a:r>
            <a:r>
              <a:rPr lang="cs-CZ" sz="3200" b="1" i="1" dirty="0" smtClean="0">
                <a:solidFill>
                  <a:schemeClr val="accent1"/>
                </a:solidFill>
              </a:rPr>
              <a:t>heterogenní nukleární RNA </a:t>
            </a:r>
            <a:r>
              <a:rPr lang="cs-CZ" sz="3200" dirty="0" smtClean="0"/>
              <a:t>(</a:t>
            </a:r>
            <a:r>
              <a:rPr lang="cs-CZ" sz="3200" dirty="0" err="1" smtClean="0"/>
              <a:t>hnRNA</a:t>
            </a:r>
            <a:r>
              <a:rPr lang="cs-CZ" sz="3200" dirty="0" smtClean="0"/>
              <a:t>), také </a:t>
            </a:r>
            <a:r>
              <a:rPr lang="cs-CZ" sz="3200" dirty="0" err="1" smtClean="0"/>
              <a:t>pre</a:t>
            </a:r>
            <a:r>
              <a:rPr lang="cs-CZ" sz="3200" dirty="0" smtClean="0"/>
              <a:t>- m RNA (</a:t>
            </a:r>
            <a:r>
              <a:rPr lang="cs-CZ" sz="3200" dirty="0" err="1" smtClean="0"/>
              <a:t>prekursorová</a:t>
            </a:r>
            <a:r>
              <a:rPr lang="cs-CZ" sz="3200" dirty="0" smtClean="0"/>
              <a:t> RNA)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následují </a:t>
            </a:r>
            <a:r>
              <a:rPr lang="cs-CZ" sz="3200" b="1" i="1" dirty="0" err="1" smtClean="0"/>
              <a:t>posttranskripční</a:t>
            </a:r>
            <a:r>
              <a:rPr lang="cs-CZ" sz="3200" b="1" i="1" dirty="0" smtClean="0"/>
              <a:t> úpravy </a:t>
            </a:r>
            <a:r>
              <a:rPr lang="cs-CZ" sz="3200" dirty="0" smtClean="0"/>
              <a:t>a vznik funkční m RNA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9735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Posttranskripční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úpravy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geny </a:t>
            </a:r>
            <a:r>
              <a:rPr lang="cs-CZ" sz="3200" dirty="0" err="1" smtClean="0"/>
              <a:t>eukaryot</a:t>
            </a:r>
            <a:r>
              <a:rPr lang="cs-CZ" sz="3200" dirty="0" smtClean="0"/>
              <a:t> jsou složeny z </a:t>
            </a:r>
            <a:r>
              <a:rPr lang="cs-CZ" sz="3200" b="1" i="1" dirty="0" smtClean="0">
                <a:solidFill>
                  <a:schemeClr val="accent1"/>
                </a:solidFill>
              </a:rPr>
              <a:t>exonů</a:t>
            </a:r>
            <a:r>
              <a:rPr lang="cs-CZ" sz="3200" dirty="0" smtClean="0"/>
              <a:t> a </a:t>
            </a:r>
            <a:r>
              <a:rPr lang="cs-CZ" sz="3200" b="1" i="1" dirty="0" smtClean="0">
                <a:solidFill>
                  <a:schemeClr val="accent1"/>
                </a:solidFill>
              </a:rPr>
              <a:t>intronů</a:t>
            </a:r>
            <a:r>
              <a:rPr lang="cs-CZ" sz="3200" dirty="0" smtClean="0"/>
              <a:t>; také se označují jako </a:t>
            </a:r>
            <a:r>
              <a:rPr lang="cs-CZ" sz="3200" b="1" i="1" dirty="0" smtClean="0">
                <a:solidFill>
                  <a:schemeClr val="accent1"/>
                </a:solidFill>
              </a:rPr>
              <a:t>geny složené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u </a:t>
            </a:r>
            <a:r>
              <a:rPr lang="cs-CZ" sz="3200" b="1" i="1" dirty="0" smtClean="0">
                <a:solidFill>
                  <a:schemeClr val="accent1"/>
                </a:solidFill>
              </a:rPr>
              <a:t>jednoduchých genů </a:t>
            </a:r>
            <a:r>
              <a:rPr lang="cs-CZ" sz="3200" dirty="0" smtClean="0"/>
              <a:t>jejich transkripcí vzniká přímo funkční m RNA, neobsahují introny (prokaryotické buňky, vzácně eukaryotické)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2849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82423" y="534944"/>
            <a:ext cx="3768912" cy="823912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82423" y="1835374"/>
            <a:ext cx="3768912" cy="368458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úseky, které jsou z vlákna </a:t>
            </a:r>
            <a:r>
              <a:rPr lang="cs-CZ" dirty="0" err="1" smtClean="0"/>
              <a:t>hn</a:t>
            </a:r>
            <a:r>
              <a:rPr lang="cs-CZ" dirty="0" smtClean="0"/>
              <a:t> RNA před translací </a:t>
            </a:r>
            <a:r>
              <a:rPr lang="cs-CZ" b="1" i="1" dirty="0" smtClean="0">
                <a:solidFill>
                  <a:schemeClr val="accent1"/>
                </a:solidFill>
              </a:rPr>
              <a:t>vystřiženy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odstraňují se ještě uvnitř buněčného jádra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39880" y="534944"/>
            <a:ext cx="3776661" cy="823912"/>
          </a:xfrm>
        </p:spPr>
        <p:txBody>
          <a:bodyPr/>
          <a:lstStyle/>
          <a:p>
            <a:pPr algn="ctr"/>
            <a:r>
              <a:rPr lang="cs-CZ" dirty="0" smtClean="0"/>
              <a:t>EXONY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39880" y="1835374"/>
            <a:ext cx="3776661" cy="368458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funkční úseky </a:t>
            </a:r>
            <a:r>
              <a:rPr lang="cs-CZ" dirty="0" err="1" smtClean="0"/>
              <a:t>hn</a:t>
            </a:r>
            <a:r>
              <a:rPr lang="cs-CZ" dirty="0" smtClean="0"/>
              <a:t> RNA, které </a:t>
            </a:r>
            <a:r>
              <a:rPr lang="cs-CZ" b="1" i="1" dirty="0" smtClean="0">
                <a:solidFill>
                  <a:schemeClr val="accent1"/>
                </a:solidFill>
              </a:rPr>
              <a:t>nejsou vystřiženy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uplatňují se při syntéze proteinů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042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Sestřih=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splicing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složitý proces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odstranění intronů a vytvoření funkční m RNA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podílí se na něm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sn</a:t>
            </a:r>
            <a:r>
              <a:rPr lang="cs-CZ" sz="2800" b="1" i="1" dirty="0" smtClean="0">
                <a:solidFill>
                  <a:schemeClr val="accent1"/>
                </a:solidFill>
              </a:rPr>
              <a:t> RNA </a:t>
            </a:r>
            <a:r>
              <a:rPr lang="cs-CZ" sz="2800" dirty="0" smtClean="0"/>
              <a:t>(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nuclear</a:t>
            </a:r>
            <a:r>
              <a:rPr lang="cs-CZ" sz="2800" dirty="0" smtClean="0"/>
              <a:t> </a:t>
            </a:r>
            <a:r>
              <a:rPr lang="cs-CZ" sz="2800" dirty="0" err="1" smtClean="0"/>
              <a:t>ribonucleic</a:t>
            </a:r>
            <a:r>
              <a:rPr lang="cs-CZ" sz="2800" dirty="0" smtClean="0"/>
              <a:t> acid), krátké molekuly RNA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sn</a:t>
            </a:r>
            <a:r>
              <a:rPr lang="cs-CZ" sz="2800" dirty="0" smtClean="0"/>
              <a:t> RNA jsou komplementární k intronovým sekvencím </a:t>
            </a:r>
            <a:r>
              <a:rPr lang="cs-CZ" sz="2800" dirty="0" err="1" smtClean="0"/>
              <a:t>hn</a:t>
            </a:r>
            <a:r>
              <a:rPr lang="cs-CZ" sz="2800" dirty="0" smtClean="0"/>
              <a:t> RNA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sn</a:t>
            </a:r>
            <a:r>
              <a:rPr lang="cs-CZ" sz="2800" dirty="0" smtClean="0"/>
              <a:t> RNA se naváží a dojde </a:t>
            </a:r>
            <a:r>
              <a:rPr lang="cs-CZ" sz="2800" b="1" i="1" dirty="0" smtClean="0">
                <a:solidFill>
                  <a:schemeClr val="tx1"/>
                </a:solidFill>
              </a:rPr>
              <a:t>k enzymatickému vystřižení intronů a spojení sousedních </a:t>
            </a:r>
            <a:r>
              <a:rPr lang="cs-CZ" sz="2800" b="1" i="1" dirty="0" err="1" smtClean="0">
                <a:solidFill>
                  <a:schemeClr val="tx1"/>
                </a:solidFill>
              </a:rPr>
              <a:t>exonových</a:t>
            </a:r>
            <a:r>
              <a:rPr lang="cs-CZ" sz="2800" b="1" i="1" dirty="0" smtClean="0">
                <a:solidFill>
                  <a:schemeClr val="tx1"/>
                </a:solidFill>
              </a:rPr>
              <a:t> konců</a:t>
            </a:r>
            <a:endParaRPr lang="cs-CZ" sz="28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52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61" y="2226469"/>
            <a:ext cx="7918493" cy="3461147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55261" y="1078707"/>
            <a:ext cx="7886700" cy="807244"/>
          </a:xfrm>
        </p:spPr>
        <p:txBody>
          <a:bodyPr/>
          <a:lstStyle/>
          <a:p>
            <a:pPr algn="ctr"/>
            <a:r>
              <a:rPr lang="cs-CZ" dirty="0" err="1"/>
              <a:t>s</a:t>
            </a:r>
            <a:r>
              <a:rPr lang="cs-CZ" dirty="0" err="1" smtClean="0"/>
              <a:t>plicing</a:t>
            </a:r>
            <a:r>
              <a:rPr lang="cs-CZ" dirty="0" smtClean="0"/>
              <a:t>= sestřih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61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54" y="674522"/>
            <a:ext cx="8255359" cy="550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64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transkripce eukaryotického genu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terminátor začíná tzv.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polyadenylačním</a:t>
            </a:r>
            <a:r>
              <a:rPr lang="cs-CZ" sz="2800" b="1" i="1" dirty="0" smtClean="0">
                <a:solidFill>
                  <a:schemeClr val="accent1"/>
                </a:solidFill>
              </a:rPr>
              <a:t> signálem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dirty="0" err="1" smtClean="0"/>
              <a:t>p.s.</a:t>
            </a:r>
            <a:r>
              <a:rPr lang="cs-CZ" sz="2800" dirty="0" smtClean="0"/>
              <a:t> se do </a:t>
            </a:r>
            <a:r>
              <a:rPr lang="cs-CZ" sz="2800" dirty="0" err="1" smtClean="0"/>
              <a:t>hn</a:t>
            </a:r>
            <a:r>
              <a:rPr lang="cs-CZ" sz="2800" dirty="0" smtClean="0"/>
              <a:t> RNA přepisuje jako </a:t>
            </a:r>
            <a:r>
              <a:rPr lang="cs-CZ" sz="2800" b="1" dirty="0" smtClean="0">
                <a:solidFill>
                  <a:schemeClr val="accent1"/>
                </a:solidFill>
              </a:rPr>
              <a:t>AAUAAA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asi 10- 30 nukleotidů je za tímto </a:t>
            </a:r>
            <a:r>
              <a:rPr lang="cs-CZ" sz="2800" dirty="0" err="1" smtClean="0"/>
              <a:t>p.s.</a:t>
            </a:r>
            <a:r>
              <a:rPr lang="cs-CZ" sz="2800" dirty="0" smtClean="0"/>
              <a:t> od </a:t>
            </a:r>
            <a:r>
              <a:rPr lang="cs-CZ" sz="2800" dirty="0" err="1" smtClean="0"/>
              <a:t>hn</a:t>
            </a:r>
            <a:r>
              <a:rPr lang="cs-CZ" sz="2800" dirty="0" smtClean="0"/>
              <a:t> RNA po sestřihu intronů odštěpena terminátorová sekvence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na volný 3´-konec RNA připojuje enzym </a:t>
            </a:r>
            <a:r>
              <a:rPr lang="cs-CZ" sz="2800" dirty="0" err="1" smtClean="0"/>
              <a:t>poly</a:t>
            </a:r>
            <a:r>
              <a:rPr lang="cs-CZ" sz="2800" dirty="0" smtClean="0"/>
              <a:t>(A)polymeráza 30-200 adeninových nukleotidů (=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polyadenylace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předpokládá se, že </a:t>
            </a:r>
            <a:r>
              <a:rPr lang="cs-CZ" sz="2800" dirty="0" err="1" smtClean="0"/>
              <a:t>polyadenylový</a:t>
            </a:r>
            <a:r>
              <a:rPr lang="cs-CZ" sz="2800" dirty="0" smtClean="0"/>
              <a:t> konec stabilizuje  </a:t>
            </a:r>
            <a:r>
              <a:rPr lang="cs-CZ" sz="2800" dirty="0" err="1" smtClean="0"/>
              <a:t>mRNA</a:t>
            </a:r>
            <a:r>
              <a:rPr lang="cs-CZ" sz="2800" dirty="0" smtClean="0"/>
              <a:t> při vstupu do cytoplazmy a chrání ji před působením některých enzymů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1069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93183"/>
            <a:ext cx="7886700" cy="1046745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genu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325" y="1091530"/>
            <a:ext cx="7675350" cy="542518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vyjadřuje se v počtu nukleotidových párů tvořících sekvenci genu v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jednotky= páry bází</a:t>
            </a:r>
            <a:r>
              <a:rPr lang="cs-CZ" sz="3200" dirty="0" smtClean="0"/>
              <a:t>; </a:t>
            </a:r>
            <a:r>
              <a:rPr lang="cs-CZ" sz="3200" dirty="0" err="1" smtClean="0"/>
              <a:t>bp</a:t>
            </a:r>
            <a:r>
              <a:rPr lang="cs-CZ" sz="3200" dirty="0" smtClean="0"/>
              <a:t> (base </a:t>
            </a:r>
            <a:r>
              <a:rPr lang="cs-CZ" sz="3200" dirty="0" err="1" smtClean="0"/>
              <a:t>pairs</a:t>
            </a:r>
            <a:r>
              <a:rPr lang="cs-CZ" sz="3200" dirty="0" smtClean="0"/>
              <a:t>); </a:t>
            </a:r>
            <a:r>
              <a:rPr lang="cs-CZ" sz="3200" dirty="0" err="1" smtClean="0"/>
              <a:t>kbp</a:t>
            </a:r>
            <a:r>
              <a:rPr lang="cs-CZ" sz="3200" dirty="0" smtClean="0"/>
              <a:t>= 1000bp; </a:t>
            </a:r>
            <a:r>
              <a:rPr lang="cs-CZ" sz="3200" dirty="0" err="1" smtClean="0"/>
              <a:t>Mbp</a:t>
            </a:r>
            <a:r>
              <a:rPr lang="cs-CZ" sz="3200" dirty="0" smtClean="0"/>
              <a:t>= 1000000bp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podobně v </a:t>
            </a:r>
            <a:r>
              <a:rPr lang="cs-CZ" sz="3200" dirty="0" err="1" smtClean="0"/>
              <a:t>jednořetězcové</a:t>
            </a:r>
            <a:r>
              <a:rPr lang="cs-CZ" sz="3200" dirty="0" smtClean="0"/>
              <a:t> RNA je délka úseků vyjádřena </a:t>
            </a:r>
            <a:r>
              <a:rPr lang="cs-CZ" sz="3200" b="1" i="1" dirty="0" smtClean="0">
                <a:solidFill>
                  <a:schemeClr val="accent1"/>
                </a:solidFill>
              </a:rPr>
              <a:t>v bázích </a:t>
            </a:r>
            <a:r>
              <a:rPr lang="cs-CZ" sz="3200" dirty="0" smtClean="0"/>
              <a:t>(</a:t>
            </a:r>
            <a:r>
              <a:rPr lang="cs-CZ" sz="3200" dirty="0" err="1" smtClean="0"/>
              <a:t>b,kb,Mb</a:t>
            </a:r>
            <a:r>
              <a:rPr lang="cs-CZ" sz="32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součet délek exonů se v jednotlivých genech příliš neliší, ale délky celých genů mohou být značně rozdílné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často exony tvoří jen nepatrnou část z celkové délky genu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6049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délek genů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lidský gen CFTR je dlouhý 230 </a:t>
            </a:r>
            <a:r>
              <a:rPr lang="cs-CZ" dirty="0" err="1" smtClean="0"/>
              <a:t>kbp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jeho mutace způsobuje </a:t>
            </a:r>
            <a:r>
              <a:rPr lang="cs-CZ" b="1" i="1" u="sng" dirty="0" smtClean="0"/>
              <a:t>cystickou fibrózu</a:t>
            </a:r>
          </a:p>
          <a:p>
            <a:pPr marL="457200" indent="-457200">
              <a:buAutoNum type="arabicParenR" startAt="2"/>
            </a:pPr>
            <a:r>
              <a:rPr lang="cs-CZ" dirty="0" smtClean="0"/>
              <a:t>lidský gen pro </a:t>
            </a:r>
            <a:r>
              <a:rPr lang="cs-CZ" dirty="0" err="1" smtClean="0"/>
              <a:t>dystrofin</a:t>
            </a:r>
            <a:r>
              <a:rPr lang="cs-CZ" dirty="0" smtClean="0"/>
              <a:t> je dlouhý 2300 </a:t>
            </a:r>
            <a:r>
              <a:rPr lang="cs-CZ" dirty="0" err="1" smtClean="0"/>
              <a:t>kbp</a:t>
            </a:r>
            <a:r>
              <a:rPr lang="cs-CZ" dirty="0" smtClean="0"/>
              <a:t> (2,3 </a:t>
            </a:r>
            <a:r>
              <a:rPr lang="cs-CZ" dirty="0" err="1" smtClean="0"/>
              <a:t>Mbp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ejdelší</a:t>
            </a:r>
          </a:p>
          <a:p>
            <a:pPr>
              <a:buFontTx/>
              <a:buChar char="-"/>
            </a:pPr>
            <a:r>
              <a:rPr lang="cs-CZ" dirty="0" smtClean="0"/>
              <a:t>jeho mutací dochází k těžkým svalovým postižením tzv.      </a:t>
            </a:r>
            <a:r>
              <a:rPr lang="cs-CZ" b="1" i="1" u="sng" dirty="0" smtClean="0"/>
              <a:t>muskulární dystrofii</a:t>
            </a:r>
          </a:p>
          <a:p>
            <a:pPr marL="457200" indent="-457200">
              <a:buAutoNum type="arabicParenR" startAt="3"/>
            </a:pPr>
            <a:r>
              <a:rPr lang="cs-CZ" dirty="0" smtClean="0"/>
              <a:t>lidský gen kódující jeden z polypeptidových řetězců hemoglobinu je dlouhý 0,8 </a:t>
            </a:r>
            <a:r>
              <a:rPr lang="cs-CZ" dirty="0" err="1" smtClean="0"/>
              <a:t>kbp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nejkratší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14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Existence intronů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dříve</a:t>
            </a:r>
            <a:r>
              <a:rPr lang="cs-CZ" sz="3200" dirty="0" smtClean="0"/>
              <a:t> se předpokládalo, že jsou evolučními pozůstatky genomů jiných organismů (bakterií, virů), které pronikly do nitra původní eukaryotické buňky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215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57578"/>
            <a:ext cx="7886700" cy="905078"/>
          </a:xfrm>
        </p:spPr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Existence intronů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325" y="1162655"/>
            <a:ext cx="7675350" cy="53411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i="1" u="sng" dirty="0" smtClean="0"/>
              <a:t>Novější výklad: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u některých genů byl prokázán tzv. </a:t>
            </a:r>
            <a:r>
              <a:rPr lang="cs-CZ" b="1" i="1" dirty="0" smtClean="0">
                <a:solidFill>
                  <a:schemeClr val="accent1"/>
                </a:solidFill>
              </a:rPr>
              <a:t>alternativní sestřih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rozsah úseků </a:t>
            </a:r>
            <a:r>
              <a:rPr lang="cs-CZ" dirty="0" err="1" smtClean="0">
                <a:solidFill>
                  <a:schemeClr val="tx1"/>
                </a:solidFill>
              </a:rPr>
              <a:t>vyštěpených</a:t>
            </a:r>
            <a:r>
              <a:rPr lang="cs-CZ" dirty="0" smtClean="0">
                <a:solidFill>
                  <a:schemeClr val="tx1"/>
                </a:solidFill>
              </a:rPr>
              <a:t> z primárního </a:t>
            </a:r>
            <a:r>
              <a:rPr lang="cs-CZ" dirty="0" err="1" smtClean="0">
                <a:solidFill>
                  <a:schemeClr val="tx1"/>
                </a:solidFill>
              </a:rPr>
              <a:t>transkriptu</a:t>
            </a:r>
            <a:r>
              <a:rPr lang="cs-CZ" dirty="0" smtClean="0">
                <a:solidFill>
                  <a:schemeClr val="tx1"/>
                </a:solidFill>
              </a:rPr>
              <a:t> (</a:t>
            </a:r>
            <a:r>
              <a:rPr lang="cs-CZ" dirty="0" err="1" smtClean="0">
                <a:solidFill>
                  <a:schemeClr val="tx1"/>
                </a:solidFill>
              </a:rPr>
              <a:t>hn</a:t>
            </a:r>
            <a:r>
              <a:rPr lang="cs-CZ" dirty="0" smtClean="0">
                <a:solidFill>
                  <a:schemeClr val="tx1"/>
                </a:solidFill>
              </a:rPr>
              <a:t> RNA) není pevně dán; někdy jsou vystřiženy všechny introny, někdy pouze některé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chemeClr val="tx1"/>
                </a:solidFill>
              </a:rPr>
              <a:t>z jednoho genu tak vzniká několik molekul m RNA o různé délce a sekvenci; každá molekula m RNA kóduje jiný protein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transkripční jednotky s alternativním sestřihem fungují jako několik genů současně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vysvětlení, proč bylo u člověka nalezeno mnohem méně genů, než se původně předpokládalo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existence alternativního sestřihu urychlila evoluci </a:t>
            </a:r>
            <a:r>
              <a:rPr lang="cs-CZ" dirty="0" err="1" smtClean="0">
                <a:solidFill>
                  <a:schemeClr val="tx1"/>
                </a:solidFill>
              </a:rPr>
              <a:t>eukaryot</a:t>
            </a:r>
            <a:r>
              <a:rPr lang="cs-CZ" dirty="0" smtClean="0">
                <a:solidFill>
                  <a:schemeClr val="tx1"/>
                </a:solidFill>
              </a:rPr>
              <a:t>; mutace v jedné transkripční jednotce ovlivnila strukturu několika různých proteinů</a:t>
            </a:r>
          </a:p>
          <a:p>
            <a:pPr marL="0" indent="0">
              <a:buNone/>
            </a:pPr>
            <a:r>
              <a:rPr lang="cs-CZ" b="1" i="1" u="sng" dirty="0" smtClean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endParaRPr lang="cs-CZ" b="1" i="1" u="sng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19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ROZHODNĚTE, ZDA-LI JE TVRZENÍ SPRÁVNÉ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Transkripcí strukturního genu v eukaryotické buňce vzniká m RNA, z níž </a:t>
            </a:r>
            <a:r>
              <a:rPr lang="cs-CZ" dirty="0" err="1" smtClean="0"/>
              <a:t>posttranskripčními</a:t>
            </a:r>
            <a:r>
              <a:rPr lang="cs-CZ" dirty="0" smtClean="0"/>
              <a:t> úpravami vzniká </a:t>
            </a:r>
            <a:r>
              <a:rPr lang="cs-CZ" dirty="0" err="1" smtClean="0"/>
              <a:t>hn</a:t>
            </a:r>
            <a:r>
              <a:rPr lang="cs-CZ" dirty="0" smtClean="0"/>
              <a:t> RNA.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Exony jsou úseky genu, které po transkripci nejsou enzymaticky vystříhány.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K </a:t>
            </a:r>
            <a:r>
              <a:rPr lang="cs-CZ" dirty="0" err="1" smtClean="0"/>
              <a:t>polyadenylaci</a:t>
            </a:r>
            <a:r>
              <a:rPr lang="cs-CZ" dirty="0" smtClean="0"/>
              <a:t> dochází před translací v prokaryotických buňkách.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M</a:t>
            </a:r>
            <a:r>
              <a:rPr lang="cs-CZ" dirty="0" smtClean="0"/>
              <a:t>olekuly </a:t>
            </a:r>
            <a:r>
              <a:rPr lang="cs-CZ" dirty="0" err="1" smtClean="0"/>
              <a:t>sn</a:t>
            </a:r>
            <a:r>
              <a:rPr lang="cs-CZ" dirty="0" smtClean="0"/>
              <a:t> RNA se uplatňují při </a:t>
            </a:r>
            <a:r>
              <a:rPr lang="cs-CZ" dirty="0" err="1" smtClean="0"/>
              <a:t>vyštěpení</a:t>
            </a:r>
            <a:r>
              <a:rPr lang="cs-CZ" dirty="0" smtClean="0"/>
              <a:t> intronů z primárního </a:t>
            </a:r>
            <a:r>
              <a:rPr lang="cs-CZ" dirty="0" err="1" smtClean="0"/>
              <a:t>transkriptu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Oblasti operátor a operon jsou společné prokaryotickým i eukaryotickým buňkám.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8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NE- </a:t>
            </a:r>
            <a:r>
              <a:rPr lang="cs-CZ" dirty="0" err="1" smtClean="0"/>
              <a:t>hn</a:t>
            </a:r>
            <a:r>
              <a:rPr lang="cs-CZ" dirty="0" smtClean="0"/>
              <a:t> RNA, která podléhá </a:t>
            </a:r>
            <a:r>
              <a:rPr lang="cs-CZ" dirty="0" err="1" smtClean="0"/>
              <a:t>posttranskripčním</a:t>
            </a:r>
            <a:r>
              <a:rPr lang="cs-CZ" dirty="0" smtClean="0"/>
              <a:t> úpravám.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NE- v eukaryotických buňkách.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NE- promotor a terminátor.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5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ALBERTS, B. a kol. </a:t>
            </a:r>
            <a:r>
              <a:rPr lang="cs-CZ" i="1" dirty="0"/>
              <a:t>Základy buněčné biologie</a:t>
            </a:r>
            <a:r>
              <a:rPr lang="cs-CZ" dirty="0"/>
              <a:t>. Ústí nad Labem: </a:t>
            </a:r>
            <a:r>
              <a:rPr lang="cs-CZ" dirty="0" err="1"/>
              <a:t>Espero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2005, ISBN 80-902906-2-0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ROSYPAL,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80-7183-268-5.</a:t>
            </a:r>
          </a:p>
        </p:txBody>
      </p:sp>
    </p:spTree>
    <p:extLst>
      <p:ext uri="{BB962C8B-B14F-4D97-AF65-F5344CB8AC3E}">
        <p14:creationId xmlns:p14="http://schemas.microsoft.com/office/powerpoint/2010/main" val="1516117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Str.16- JBRAIN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5.1.2013]. </a:t>
            </a:r>
            <a:r>
              <a:rPr lang="cs-CZ" dirty="0"/>
              <a:t>Dostupný na WWW: http://upload.wikimedia.org/wikipedia/commons/2/20/Eukariotische_Genexpression.png</a:t>
            </a:r>
            <a:r>
              <a:rPr lang="cs-CZ" dirty="0" smtClean="0"/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Str.15- </a:t>
            </a:r>
            <a:r>
              <a:rPr lang="en-US" dirty="0"/>
              <a:t>NATIONAL HUMAN GENOME RESEARCH INSTITUTE.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en-US" dirty="0" smtClean="0"/>
              <a:t>5.</a:t>
            </a:r>
            <a:r>
              <a:rPr lang="cs-CZ" dirty="0" smtClean="0"/>
              <a:t>1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http://www.genome.gov/Images/EdKit/bio2i_large.gif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Str.11- </a:t>
            </a:r>
            <a:r>
              <a:rPr lang="en-US" dirty="0"/>
              <a:t>NATIONAL HUMAN GENOME RESEARCH INSTITUTE.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en-US" dirty="0" smtClean="0"/>
              <a:t>5.</a:t>
            </a:r>
            <a:r>
              <a:rPr lang="cs-CZ" dirty="0" smtClean="0"/>
              <a:t>1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http://commons.wikimedia.org/wiki/File:De-Gene.png?uselang=cs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50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314</TotalTime>
  <Words>1191</Words>
  <Application>Microsoft Office PowerPoint</Application>
  <PresentationFormat>Předvádění na obrazovce (4:3)</PresentationFormat>
  <Paragraphs>132</Paragraphs>
  <Slides>26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1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STRUKTURA A EXPRESE EUKARYOTICKÝCH GENŮ</vt:lpstr>
      <vt:lpstr>Gen</vt:lpstr>
      <vt:lpstr>Rozdělení genů</vt:lpstr>
      <vt:lpstr>Strukturní geny</vt:lpstr>
      <vt:lpstr>Geny pro funkční RNA </vt:lpstr>
      <vt:lpstr>Začátek a konec transkripce</vt:lpstr>
      <vt:lpstr>Prezentace aplikace PowerPoint</vt:lpstr>
      <vt:lpstr>Geny eukaryotických buněk</vt:lpstr>
      <vt:lpstr>Prezentace aplikace PowerPoint</vt:lpstr>
      <vt:lpstr>Transkripce u eukaryotických buněk</vt:lpstr>
      <vt:lpstr>Posttranskripční úpravy</vt:lpstr>
      <vt:lpstr>Prezentace aplikace PowerPoint</vt:lpstr>
      <vt:lpstr>Sestřih= splicing</vt:lpstr>
      <vt:lpstr>splicing= sestřih</vt:lpstr>
      <vt:lpstr>Prezentace aplikace PowerPoint</vt:lpstr>
      <vt:lpstr>Konec transkripce eukaryotického genu</vt:lpstr>
      <vt:lpstr>Délka genu</vt:lpstr>
      <vt:lpstr>Příklady délek genů</vt:lpstr>
      <vt:lpstr>Existence intronů</vt:lpstr>
      <vt:lpstr>Existence intronů</vt:lpstr>
      <vt:lpstr>OPAKOVÁNÍ</vt:lpstr>
      <vt:lpstr>SPRÁVNÉ ODPOVĚDI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 Fialová</dc:creator>
  <cp:lastModifiedBy>Pavel Fiala</cp:lastModifiedBy>
  <cp:revision>27</cp:revision>
  <dcterms:created xsi:type="dcterms:W3CDTF">2014-03-05T15:56:09Z</dcterms:created>
  <dcterms:modified xsi:type="dcterms:W3CDTF">2014-04-09T19:15:36Z</dcterms:modified>
</cp:coreProperties>
</file>