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3"/>
  </p:notesMasterIdLst>
  <p:sldIdLst>
    <p:sldId id="257" r:id="rId2"/>
    <p:sldId id="256" r:id="rId3"/>
    <p:sldId id="258" r:id="rId4"/>
    <p:sldId id="259" r:id="rId5"/>
    <p:sldId id="260" r:id="rId6"/>
    <p:sldId id="273" r:id="rId7"/>
    <p:sldId id="261" r:id="rId8"/>
    <p:sldId id="262" r:id="rId9"/>
    <p:sldId id="263" r:id="rId10"/>
    <p:sldId id="264" r:id="rId11"/>
    <p:sldId id="265" r:id="rId12"/>
    <p:sldId id="268" r:id="rId13"/>
    <p:sldId id="267" r:id="rId14"/>
    <p:sldId id="269" r:id="rId15"/>
    <p:sldId id="270" r:id="rId16"/>
    <p:sldId id="271" r:id="rId17"/>
    <p:sldId id="272" r:id="rId18"/>
    <p:sldId id="275" r:id="rId19"/>
    <p:sldId id="276" r:id="rId20"/>
    <p:sldId id="274" r:id="rId21"/>
    <p:sldId id="266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691864-06A2-42D5-8086-2DD333917AC1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91E0FB-CE63-4ED2-BAE9-C908916C55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358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19213" y="1027113"/>
            <a:ext cx="4886325" cy="3665537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D461C2E-C723-40E4-BF81-EC4A9B7EC41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2947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194650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0">
                      <a:schemeClr val="tx1"/>
                    </a:gs>
                    <a:gs pos="68000">
                      <a:srgbClr val="F1F1F1"/>
                    </a:gs>
                    <a:gs pos="100000">
                      <a:schemeClr val="bg1">
                        <a:lumMod val="11000"/>
                        <a:lumOff val="89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</a:defRPr>
            </a:lvl1pPr>
          </a:lstStyle>
          <a:p>
            <a:pPr lvl="0" algn="r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829878"/>
            <a:ext cx="6858000" cy="618523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</a:lstStyle>
          <a:p>
            <a:pPr marL="0" lvl="0" indent="0" algn="r">
              <a:buNone/>
            </a:pPr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02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60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194650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32000"/>
                        <a:lumOff val="68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829878"/>
            <a:ext cx="6858000" cy="617822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06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32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959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706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48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69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744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949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008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377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138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273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592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434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38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artisticPastelsSmooth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F12B9809-0179-4B2C-9165-80B86270E487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3AD474CF-F776-4B3F-B608-8E075571B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8095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13000"/>
                  <a:lumOff val="87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Logo_HGP.jpg?uselang=cs" TargetMode="External"/><Relationship Id="rId2" Type="http://schemas.openxmlformats.org/officeDocument/2006/relationships/hyperlink" Target="http://commons.wikimedia.org/wiki/File:DNA_sequencing_interferogram.gif?uselang=c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Arabidopsis_thaliana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4286498"/>
              </p:ext>
            </p:extLst>
          </p:nvPr>
        </p:nvGraphicFramePr>
        <p:xfrm>
          <a:off x="827978" y="2204994"/>
          <a:ext cx="7704047" cy="2545324"/>
        </p:xfrm>
        <a:graphic>
          <a:graphicData uri="http://schemas.openxmlformats.org/drawingml/2006/table">
            <a:tbl>
              <a:tblPr/>
              <a:tblGrid>
                <a:gridCol w="2540870"/>
                <a:gridCol w="5163177"/>
              </a:tblGrid>
              <a:tr h="54286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ŠKOLY:</a:t>
                      </a:r>
                    </a:p>
                  </a:txBody>
                  <a:tcPr marL="9524" marR="9524" marT="952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GYMNÁZIUM JOSEFA JUNGMANNA, LITOMĚŘICE, </a:t>
                      </a:r>
                      <a:endParaRPr lang="cs-CZ" sz="1600" b="1" i="0" u="none" strike="noStrike" dirty="0" smtClean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  <a:p>
                      <a:pPr algn="l" fontAlgn="b"/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Svojsíkova </a:t>
                      </a:r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1, 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příspěvková</a:t>
                      </a:r>
                      <a:r>
                        <a:rPr lang="cs-CZ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organizace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6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ČÍSLO PROJEKTU: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CZ.1.07/1.5.00/34.1082</a:t>
                      </a: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718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NÁZEV MATERIÁLU: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Clr>
                          <a:srgbClr val="000000"/>
                        </a:buClr>
                        <a:buSzPts val="1600"/>
                        <a:buFont typeface="Calibri"/>
                        <a:buNone/>
                      </a:pP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VY_32_INOVACE_6C_14_Projekt</a:t>
                      </a:r>
                      <a:r>
                        <a:rPr lang="cs-CZ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cs-CZ" sz="1600" b="1" i="0" u="none" strike="noStrike" baseline="0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lidskeho</a:t>
                      </a:r>
                      <a:r>
                        <a:rPr lang="cs-CZ" sz="16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 genomu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4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TÉMA SADY: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Genetika II.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4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ROČNÍK: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4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.ročník</a:t>
                      </a:r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, </a:t>
                      </a:r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oktáva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44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DATUM VZNIKU: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září 2013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768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1" u="none" strike="noStrike" dirty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AUTOR:</a:t>
                      </a:r>
                    </a:p>
                  </a:txBody>
                  <a:tcPr marL="9524" marR="9524" marT="952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1" i="0" u="none" strike="noStrike" smtClean="0">
                          <a:solidFill>
                            <a:schemeClr val="tx1"/>
                          </a:solidFill>
                          <a:effectLst/>
                          <a:latin typeface="Calibri"/>
                        </a:rPr>
                        <a:t>Markéta Fialová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3985" y="5081895"/>
            <a:ext cx="5406458" cy="1046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96" y="404982"/>
            <a:ext cx="1324349" cy="136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41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dirty="0"/>
              <a:t>prezentace je určena pro výuku genetiky v hodinách biologie a biologického semináře ve 3. a 4.ročníku gymnázia (a odpovídajících ročnících víceletého gymnázia)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v prezentaci se studenti seznámí se základními informacemi o projektu lidského genomu (HGP); s metodami, kterých bylo při projektu využito; samozřejmě i s výsledky, které projekt přinesl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závěr prezentace je doplněn krátkým opakováním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b="1" i="1" u="sng" dirty="0" smtClean="0"/>
              <a:t>klíčová slova:</a:t>
            </a:r>
            <a:r>
              <a:rPr lang="cs-CZ" dirty="0" smtClean="0"/>
              <a:t> lidský genom, PCR, </a:t>
            </a:r>
            <a:r>
              <a:rPr lang="cs-CZ" dirty="0" err="1" smtClean="0"/>
              <a:t>primer</a:t>
            </a:r>
            <a:r>
              <a:rPr lang="cs-CZ" dirty="0" smtClean="0"/>
              <a:t>, sekvenční analýza, DNA- polymeráza, </a:t>
            </a:r>
            <a:r>
              <a:rPr lang="cs-CZ" dirty="0" err="1" smtClean="0"/>
              <a:t>dNTP</a:t>
            </a:r>
            <a:r>
              <a:rPr lang="cs-CZ" dirty="0" smtClean="0"/>
              <a:t>, </a:t>
            </a:r>
            <a:r>
              <a:rPr lang="cs-CZ" dirty="0" err="1" smtClean="0"/>
              <a:t>ddNTP</a:t>
            </a:r>
            <a:r>
              <a:rPr lang="cs-CZ" dirty="0" smtClean="0"/>
              <a:t>, elektroforéza, nekódující sekvence, </a:t>
            </a:r>
            <a:r>
              <a:rPr lang="cs-CZ" dirty="0" err="1" smtClean="0"/>
              <a:t>repetitivní</a:t>
            </a:r>
            <a:r>
              <a:rPr lang="cs-CZ" dirty="0" smtClean="0"/>
              <a:t> sekvence, </a:t>
            </a:r>
            <a:r>
              <a:rPr lang="cs-CZ" dirty="0" err="1" smtClean="0"/>
              <a:t>interferogram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852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 LIDSKÉHO GENOMU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42" y="1431910"/>
            <a:ext cx="5422006" cy="5200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08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 lidského genomu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v letech 1985- 1986 byl poprvé zformulován záměr prostudovat sekvenci celého lidského genomu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v roce 1990 byl zahájen v USA jeden z nejrozsáhlejších vědeckých projektů v historii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získal označení „</a:t>
            </a:r>
            <a:r>
              <a:rPr lang="cs-CZ" b="1" i="1" dirty="0" err="1" smtClean="0">
                <a:solidFill>
                  <a:srgbClr val="FF0000"/>
                </a:solidFill>
              </a:rPr>
              <a:t>Human</a:t>
            </a:r>
            <a:r>
              <a:rPr lang="cs-CZ" b="1" i="1" dirty="0" smtClean="0">
                <a:solidFill>
                  <a:srgbClr val="FF0000"/>
                </a:solidFill>
              </a:rPr>
              <a:t> Genome Project</a:t>
            </a:r>
            <a:r>
              <a:rPr lang="cs-CZ" dirty="0" smtClean="0"/>
              <a:t>“ (HGP)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do studia zapojeno mnoho laboratoří z USA i ze zahraničí, jejich činnost byla řízena mezinárodním konsorciem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současně pracovala na stejném úkolu soukromá americká firma </a:t>
            </a:r>
            <a:r>
              <a:rPr lang="cs-CZ" dirty="0" err="1" smtClean="0"/>
              <a:t>Celera</a:t>
            </a:r>
            <a:r>
              <a:rPr lang="cs-CZ" dirty="0" smtClean="0"/>
              <a:t> </a:t>
            </a:r>
            <a:r>
              <a:rPr lang="cs-CZ" dirty="0" err="1" smtClean="0"/>
              <a:t>Genomics</a:t>
            </a:r>
            <a:r>
              <a:rPr lang="cs-CZ" dirty="0" smtClean="0"/>
              <a:t> pod vedením </a:t>
            </a:r>
            <a:r>
              <a:rPr lang="cs-CZ" dirty="0" err="1" smtClean="0"/>
              <a:t>Craiga</a:t>
            </a:r>
            <a:r>
              <a:rPr lang="cs-CZ" dirty="0" smtClean="0"/>
              <a:t> </a:t>
            </a:r>
            <a:r>
              <a:rPr lang="cs-CZ" dirty="0" err="1" smtClean="0"/>
              <a:t>Ventera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56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úkol projektu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b="1" i="1" dirty="0" smtClean="0">
                <a:solidFill>
                  <a:schemeClr val="accent1"/>
                </a:solidFill>
              </a:rPr>
              <a:t>zmapování lidského genomu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b="1" i="1" dirty="0" smtClean="0">
                <a:solidFill>
                  <a:schemeClr val="accent1"/>
                </a:solidFill>
              </a:rPr>
              <a:t>objasnění funkce všech jeho genů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také </a:t>
            </a:r>
            <a:r>
              <a:rPr lang="cs-CZ" sz="2800" b="1" i="1" dirty="0" smtClean="0">
                <a:solidFill>
                  <a:schemeClr val="accent1"/>
                </a:solidFill>
              </a:rPr>
              <a:t>studium genomu </a:t>
            </a:r>
            <a:r>
              <a:rPr lang="cs-CZ" sz="2800" dirty="0" smtClean="0"/>
              <a:t>některých </a:t>
            </a:r>
            <a:r>
              <a:rPr lang="cs-CZ" sz="2800" b="1" i="1" dirty="0" smtClean="0">
                <a:solidFill>
                  <a:schemeClr val="accent1"/>
                </a:solidFill>
              </a:rPr>
              <a:t>dalších modelových organismů</a:t>
            </a:r>
            <a:r>
              <a:rPr lang="cs-CZ" sz="2800" dirty="0" smtClean="0"/>
              <a:t>: bakterie </a:t>
            </a:r>
            <a:r>
              <a:rPr lang="cs-CZ" sz="2800" dirty="0" err="1" smtClean="0"/>
              <a:t>Escherichia</a:t>
            </a:r>
            <a:r>
              <a:rPr lang="cs-CZ" sz="2800" dirty="0" smtClean="0"/>
              <a:t> coli, rostlina </a:t>
            </a:r>
            <a:r>
              <a:rPr lang="cs-CZ" sz="2800" dirty="0" err="1" smtClean="0"/>
              <a:t>huseníček</a:t>
            </a:r>
            <a:r>
              <a:rPr lang="cs-CZ" sz="2800" dirty="0" smtClean="0"/>
              <a:t> (</a:t>
            </a:r>
            <a:r>
              <a:rPr lang="cs-CZ" sz="2800" dirty="0" err="1" smtClean="0"/>
              <a:t>Arabidopsis</a:t>
            </a:r>
            <a:r>
              <a:rPr lang="cs-CZ" sz="2800" dirty="0" smtClean="0"/>
              <a:t> </a:t>
            </a:r>
            <a:r>
              <a:rPr lang="cs-CZ" sz="2800" dirty="0" err="1" smtClean="0"/>
              <a:t>thaliana</a:t>
            </a:r>
            <a:r>
              <a:rPr lang="cs-CZ" sz="2800" dirty="0" smtClean="0"/>
              <a:t>), kvasinka (</a:t>
            </a:r>
            <a:r>
              <a:rPr lang="cs-CZ" sz="2800" dirty="0" err="1" smtClean="0"/>
              <a:t>Saccharomyces</a:t>
            </a:r>
            <a:r>
              <a:rPr lang="cs-CZ" sz="2800" dirty="0" smtClean="0"/>
              <a:t> </a:t>
            </a:r>
            <a:r>
              <a:rPr lang="cs-CZ" sz="2800" dirty="0" err="1" smtClean="0"/>
              <a:t>cerevisiae</a:t>
            </a:r>
            <a:r>
              <a:rPr lang="cs-CZ" sz="2800" dirty="0" smtClean="0"/>
              <a:t>), octomilka (</a:t>
            </a:r>
            <a:r>
              <a:rPr lang="cs-CZ" sz="2800" dirty="0" err="1" smtClean="0"/>
              <a:t>Drosophila</a:t>
            </a:r>
            <a:r>
              <a:rPr lang="cs-CZ" sz="2800" dirty="0" smtClean="0"/>
              <a:t> </a:t>
            </a:r>
            <a:r>
              <a:rPr lang="cs-CZ" sz="2800" dirty="0" err="1" smtClean="0"/>
              <a:t>melanogaster</a:t>
            </a:r>
            <a:r>
              <a:rPr lang="cs-CZ" sz="2800" dirty="0" smtClean="0"/>
              <a:t>), hlístice </a:t>
            </a:r>
            <a:r>
              <a:rPr lang="cs-CZ" sz="2800" dirty="0" err="1" smtClean="0"/>
              <a:t>Caenorhabditis</a:t>
            </a:r>
            <a:r>
              <a:rPr lang="cs-CZ" sz="2800" dirty="0" smtClean="0"/>
              <a:t> </a:t>
            </a:r>
            <a:r>
              <a:rPr lang="cs-CZ" sz="2800" dirty="0" err="1" smtClean="0"/>
              <a:t>elegans</a:t>
            </a:r>
            <a:r>
              <a:rPr lang="cs-CZ" sz="2800" dirty="0" smtClean="0"/>
              <a:t> a myš (</a:t>
            </a:r>
            <a:r>
              <a:rPr lang="cs-CZ" sz="2800" dirty="0" err="1" smtClean="0"/>
              <a:t>Mus</a:t>
            </a:r>
            <a:r>
              <a:rPr lang="cs-CZ" sz="2800" dirty="0" smtClean="0"/>
              <a:t> </a:t>
            </a:r>
            <a:r>
              <a:rPr lang="cs-CZ" sz="2800" dirty="0" err="1" smtClean="0"/>
              <a:t>musculus</a:t>
            </a:r>
            <a:r>
              <a:rPr lang="cs-CZ" sz="2800" dirty="0" smtClean="0"/>
              <a:t>); tyto organismy se již dlouho používají jako experimentální objekty v laboratořích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4033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32585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Arabidopsis</a:t>
            </a:r>
            <a:r>
              <a:rPr lang="cs-CZ" dirty="0" smtClean="0"/>
              <a:t> </a:t>
            </a:r>
            <a:r>
              <a:rPr lang="cs-CZ" dirty="0" err="1" smtClean="0"/>
              <a:t>thaliana</a:t>
            </a:r>
            <a:r>
              <a:rPr lang="cs-CZ" dirty="0" smtClean="0"/>
              <a:t> (</a:t>
            </a:r>
            <a:r>
              <a:rPr lang="cs-CZ" dirty="0" err="1" smtClean="0"/>
              <a:t>huseníček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380" y="997711"/>
            <a:ext cx="4091771" cy="5673545"/>
          </a:xfrm>
        </p:spPr>
      </p:pic>
    </p:spTree>
    <p:extLst>
      <p:ext uri="{BB962C8B-B14F-4D97-AF65-F5344CB8AC3E}">
        <p14:creationId xmlns:p14="http://schemas.microsoft.com/office/powerpoint/2010/main" val="167984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Cesta k cíli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projekt HGP byl původně naplánován na 15 let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díky konkurenci a technologickému pokroku došlo k výraznému urychlení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 červnu 2000 bylo oznámeno dokončení první předběžné verze sekvence lidského genomu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b="1" i="1" dirty="0" smtClean="0">
                <a:solidFill>
                  <a:schemeClr val="accent1"/>
                </a:solidFill>
              </a:rPr>
              <a:t>v únoru roku 2001 byly v prestižních časopisech </a:t>
            </a:r>
            <a:r>
              <a:rPr lang="cs-CZ" sz="2800" b="1" i="1" dirty="0" err="1" smtClean="0">
                <a:solidFill>
                  <a:schemeClr val="accent1"/>
                </a:solidFill>
              </a:rPr>
              <a:t>Nature</a:t>
            </a:r>
            <a:r>
              <a:rPr lang="cs-CZ" sz="2800" b="1" i="1" dirty="0" smtClean="0">
                <a:solidFill>
                  <a:schemeClr val="accent1"/>
                </a:solidFill>
              </a:rPr>
              <a:t> a Science publikovány články s prvními ukázkami výsledků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tyto události bývají označovány za </a:t>
            </a:r>
            <a:r>
              <a:rPr lang="cs-CZ" sz="2800" b="1" i="1" dirty="0" smtClean="0">
                <a:solidFill>
                  <a:schemeClr val="accent1"/>
                </a:solidFill>
              </a:rPr>
              <a:t>nejvýznamnější milníky vývoje biologického poznání od popisu dvoušroubovicové struktury DNA v roce 1953</a:t>
            </a:r>
            <a:endParaRPr lang="cs-CZ" sz="2800" b="1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01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Sekvenční analýzy DNA (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sekvenování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metody používané při pořízení fyzikální mapy lidského genomu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výrazný pokrok v postupech ke stanovení pořadí nukleotidů v DNA nastal v souvislosti s objevem PCR ve druhé polovině 80. let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jedna z nejpoužívanějších současných metod stanovení sekvence DNA je </a:t>
            </a:r>
            <a:r>
              <a:rPr lang="cs-CZ" sz="2800" b="1" i="1" dirty="0" smtClean="0">
                <a:solidFill>
                  <a:schemeClr val="accent1"/>
                </a:solidFill>
              </a:rPr>
              <a:t>modifikací PCR</a:t>
            </a:r>
            <a:r>
              <a:rPr lang="cs-CZ" sz="2800" dirty="0" smtClean="0"/>
              <a:t>, označuje se jako „</a:t>
            </a:r>
            <a:r>
              <a:rPr lang="cs-CZ" sz="2800" b="1" i="1" u="sng" dirty="0" err="1" smtClean="0"/>
              <a:t>cycle</a:t>
            </a:r>
            <a:r>
              <a:rPr lang="cs-CZ" sz="2800" b="1" i="1" u="sng" dirty="0" smtClean="0"/>
              <a:t> </a:t>
            </a:r>
            <a:r>
              <a:rPr lang="cs-CZ" sz="2800" b="1" i="1" u="sng" dirty="0" err="1" smtClean="0"/>
              <a:t>sequencing</a:t>
            </a:r>
            <a:r>
              <a:rPr lang="cs-CZ" sz="2800" dirty="0" smtClean="0"/>
              <a:t>“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využívá se také v klinické genetice při zjišťování mutací, zodpovědných za vznik geneticky podmíněných chorob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6903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„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cycle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sequencing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jen jeden </a:t>
            </a:r>
            <a:r>
              <a:rPr lang="cs-CZ" sz="2800" dirty="0" err="1" smtClean="0"/>
              <a:t>oligonukleotidový</a:t>
            </a:r>
            <a:r>
              <a:rPr lang="cs-CZ" sz="2800" dirty="0" smtClean="0"/>
              <a:t> </a:t>
            </a:r>
            <a:r>
              <a:rPr lang="cs-CZ" sz="2800" dirty="0" err="1" smtClean="0"/>
              <a:t>primer</a:t>
            </a:r>
            <a:r>
              <a:rPr lang="cs-CZ" sz="2800" dirty="0" smtClean="0"/>
              <a:t> komplementární k počáteční oblasti </a:t>
            </a:r>
            <a:r>
              <a:rPr lang="cs-CZ" sz="2800" dirty="0" err="1" smtClean="0"/>
              <a:t>sekvenovaného</a:t>
            </a:r>
            <a:r>
              <a:rPr lang="cs-CZ" sz="2800" dirty="0" smtClean="0"/>
              <a:t> úseku DNA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reakční směs také obsahuje </a:t>
            </a:r>
            <a:r>
              <a:rPr lang="cs-CZ" sz="2800" b="1" i="1" dirty="0" smtClean="0"/>
              <a:t>DNA- polymerázu, </a:t>
            </a:r>
            <a:r>
              <a:rPr lang="cs-CZ" sz="2800" b="1" i="1" dirty="0" err="1" smtClean="0"/>
              <a:t>deoxynukleosidtrifosfáty</a:t>
            </a:r>
            <a:r>
              <a:rPr lang="cs-CZ" sz="2800" b="1" i="1" dirty="0" smtClean="0"/>
              <a:t> (</a:t>
            </a:r>
            <a:r>
              <a:rPr lang="cs-CZ" sz="2800" b="1" i="1" dirty="0" err="1" smtClean="0"/>
              <a:t>dNTP</a:t>
            </a:r>
            <a:r>
              <a:rPr lang="cs-CZ" sz="2800" b="1" i="1" dirty="0" smtClean="0"/>
              <a:t>) a </a:t>
            </a:r>
            <a:r>
              <a:rPr lang="cs-CZ" sz="2800" b="1" i="1" u="sng" dirty="0" err="1" smtClean="0"/>
              <a:t>dideoxynukleosidtrifosfáty</a:t>
            </a:r>
            <a:r>
              <a:rPr lang="cs-CZ" sz="2800" b="1" i="1" u="sng" dirty="0" smtClean="0"/>
              <a:t> (</a:t>
            </a:r>
            <a:r>
              <a:rPr lang="cs-CZ" sz="2800" b="1" i="1" u="sng" dirty="0" err="1" smtClean="0"/>
              <a:t>ddNTP</a:t>
            </a:r>
            <a:r>
              <a:rPr lang="cs-CZ" sz="2800" u="sng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tyto </a:t>
            </a:r>
            <a:r>
              <a:rPr lang="cs-CZ" sz="2800" b="1" i="1" u="sng" dirty="0" err="1" smtClean="0"/>
              <a:t>ddNTP</a:t>
            </a:r>
            <a:r>
              <a:rPr lang="cs-CZ" sz="2800" dirty="0" smtClean="0"/>
              <a:t> (</a:t>
            </a:r>
            <a:r>
              <a:rPr lang="cs-CZ" sz="2800" dirty="0" err="1" smtClean="0"/>
              <a:t>ddATP</a:t>
            </a:r>
            <a:r>
              <a:rPr lang="cs-CZ" sz="2800" dirty="0" smtClean="0"/>
              <a:t>, </a:t>
            </a:r>
            <a:r>
              <a:rPr lang="cs-CZ" sz="2800" dirty="0" err="1" smtClean="0"/>
              <a:t>ddGTP</a:t>
            </a:r>
            <a:r>
              <a:rPr lang="cs-CZ" sz="2800" dirty="0" smtClean="0"/>
              <a:t>, </a:t>
            </a:r>
            <a:r>
              <a:rPr lang="cs-CZ" sz="2800" dirty="0" err="1" smtClean="0"/>
              <a:t>ddCTP</a:t>
            </a:r>
            <a:r>
              <a:rPr lang="cs-CZ" sz="2800" dirty="0" smtClean="0"/>
              <a:t>, </a:t>
            </a:r>
            <a:r>
              <a:rPr lang="cs-CZ" sz="2800" dirty="0" err="1" smtClean="0"/>
              <a:t>ddTTP</a:t>
            </a:r>
            <a:r>
              <a:rPr lang="cs-CZ" sz="2800" dirty="0" smtClean="0"/>
              <a:t>) mají na 3´uhlíkovém atomu místo OH- skupiny pouze vodík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každý typ </a:t>
            </a:r>
            <a:r>
              <a:rPr lang="cs-CZ" sz="2800" dirty="0" err="1" smtClean="0"/>
              <a:t>ddNTP</a:t>
            </a:r>
            <a:r>
              <a:rPr lang="cs-CZ" sz="2800" dirty="0" smtClean="0"/>
              <a:t> je označen jiným fluorescenčním barvivem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6687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Postup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2800" dirty="0" smtClean="0"/>
              <a:t>vzorek vyšetřované DNA s reakční směsí vložíme do </a:t>
            </a:r>
            <a:r>
              <a:rPr lang="cs-CZ" sz="2800" dirty="0" err="1" smtClean="0"/>
              <a:t>cykleru</a:t>
            </a:r>
            <a:r>
              <a:rPr lang="cs-CZ" sz="2800" dirty="0" smtClean="0"/>
              <a:t> a postupně měníme teplotu (jako při PCR)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při následné syntéze se do nových řetězců DNA začleňují jednotlivé nukleotidy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pokud je místo </a:t>
            </a:r>
            <a:r>
              <a:rPr lang="cs-CZ" sz="2800" dirty="0" err="1" smtClean="0"/>
              <a:t>dNTP</a:t>
            </a:r>
            <a:r>
              <a:rPr lang="cs-CZ" sz="2800" dirty="0" smtClean="0"/>
              <a:t> zařazen </a:t>
            </a:r>
            <a:r>
              <a:rPr lang="cs-CZ" sz="2800" dirty="0" err="1" smtClean="0"/>
              <a:t>ddNTP</a:t>
            </a:r>
            <a:r>
              <a:rPr lang="cs-CZ" sz="2800" dirty="0" smtClean="0"/>
              <a:t>, syntéza se zastaví, protože další nukleotid lze připojit pouze na OH- skupinu a ne tam, kde je samotný vodík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/>
              <a:t> </a:t>
            </a:r>
            <a:r>
              <a:rPr lang="cs-CZ" sz="2800" dirty="0" smtClean="0"/>
              <a:t>tak se vytvoří velké množství fragmentů DNA o různé délce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4498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61398"/>
          </a:xfrm>
        </p:spPr>
        <p:txBody>
          <a:bodyPr>
            <a:normAutofit fontScale="90000"/>
          </a:bodyPr>
          <a:lstStyle/>
          <a:p>
            <a:r>
              <a:rPr lang="cs-CZ" sz="2800" b="1" i="1" dirty="0" smtClean="0"/>
              <a:t>Princip </a:t>
            </a:r>
            <a:r>
              <a:rPr lang="cs-CZ" sz="2800" b="1" i="1" dirty="0" err="1" smtClean="0"/>
              <a:t>sekvenování</a:t>
            </a:r>
            <a:r>
              <a:rPr lang="cs-CZ" sz="2800" b="1" i="1" dirty="0" smtClean="0"/>
              <a:t> DNA; úseky DNA o různé délce vzniklé začleněním fluorescenčně značených </a:t>
            </a:r>
            <a:r>
              <a:rPr lang="cs-CZ" sz="2800" b="1" i="1" dirty="0" err="1" smtClean="0"/>
              <a:t>ddNTP</a:t>
            </a:r>
            <a:endParaRPr lang="cs-CZ" sz="28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000" y="1442434"/>
            <a:ext cx="7675350" cy="4734529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cs-CZ" dirty="0" smtClean="0"/>
              <a:t> </a:t>
            </a:r>
            <a:r>
              <a:rPr lang="cs-CZ" b="1" dirty="0" smtClean="0"/>
              <a:t>C T A C G C A T </a:t>
            </a:r>
            <a:r>
              <a:rPr lang="cs-CZ" b="1" dirty="0" err="1" smtClean="0"/>
              <a:t>T</a:t>
            </a:r>
            <a:r>
              <a:rPr lang="cs-CZ" b="1" dirty="0" smtClean="0"/>
              <a:t> A </a:t>
            </a:r>
            <a:r>
              <a:rPr lang="cs-CZ" b="1" dirty="0" err="1" smtClean="0">
                <a:solidFill>
                  <a:schemeClr val="bg2"/>
                </a:solidFill>
              </a:rPr>
              <a:t>ddG</a:t>
            </a:r>
            <a:endParaRPr lang="cs-CZ" b="1" dirty="0" smtClean="0">
              <a:solidFill>
                <a:schemeClr val="bg2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b="1" dirty="0"/>
              <a:t> </a:t>
            </a:r>
            <a:r>
              <a:rPr lang="cs-CZ" b="1" dirty="0" smtClean="0"/>
              <a:t>C T A C G C A T </a:t>
            </a:r>
            <a:r>
              <a:rPr lang="cs-CZ" b="1" dirty="0" err="1" smtClean="0"/>
              <a:t>T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ddA</a:t>
            </a:r>
            <a:endParaRPr lang="cs-CZ" b="1" dirty="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b="1" dirty="0"/>
              <a:t> </a:t>
            </a:r>
            <a:r>
              <a:rPr lang="cs-CZ" b="1" dirty="0" smtClean="0"/>
              <a:t>C T A C G C A T </a:t>
            </a:r>
            <a:r>
              <a:rPr lang="cs-CZ" b="1" dirty="0" err="1" smtClean="0">
                <a:solidFill>
                  <a:srgbClr val="FF0000"/>
                </a:solidFill>
              </a:rPr>
              <a:t>ddT</a:t>
            </a:r>
            <a:endParaRPr lang="cs-CZ" b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b="1" dirty="0"/>
              <a:t> </a:t>
            </a:r>
            <a:r>
              <a:rPr lang="cs-CZ" b="1" dirty="0" smtClean="0"/>
              <a:t>C T A C G C A </a:t>
            </a:r>
            <a:r>
              <a:rPr lang="cs-CZ" b="1" dirty="0" err="1" smtClean="0">
                <a:solidFill>
                  <a:srgbClr val="FF0000"/>
                </a:solidFill>
              </a:rPr>
              <a:t>ddT</a:t>
            </a:r>
            <a:endParaRPr lang="cs-CZ" b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b="1" dirty="0"/>
              <a:t> </a:t>
            </a:r>
            <a:r>
              <a:rPr lang="cs-CZ" b="1" dirty="0" smtClean="0"/>
              <a:t>C T A C G C </a:t>
            </a:r>
            <a:r>
              <a:rPr lang="cs-CZ" b="1" dirty="0" err="1" smtClean="0">
                <a:solidFill>
                  <a:srgbClr val="00B050"/>
                </a:solidFill>
              </a:rPr>
              <a:t>ddA</a:t>
            </a:r>
            <a:endParaRPr lang="cs-CZ" b="1" dirty="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b="1" dirty="0"/>
              <a:t> </a:t>
            </a:r>
            <a:r>
              <a:rPr lang="cs-CZ" b="1" dirty="0" smtClean="0"/>
              <a:t>C T A C G </a:t>
            </a:r>
            <a:r>
              <a:rPr lang="cs-CZ" b="1" dirty="0" err="1" smtClean="0">
                <a:solidFill>
                  <a:srgbClr val="0070C0"/>
                </a:solidFill>
              </a:rPr>
              <a:t>ddC</a:t>
            </a:r>
            <a:endParaRPr lang="cs-CZ" b="1" dirty="0" smtClean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b="1" dirty="0"/>
              <a:t> </a:t>
            </a:r>
            <a:r>
              <a:rPr lang="cs-CZ" b="1" dirty="0" smtClean="0"/>
              <a:t>C T A C </a:t>
            </a:r>
            <a:r>
              <a:rPr lang="cs-CZ" b="1" dirty="0" err="1" smtClean="0">
                <a:solidFill>
                  <a:schemeClr val="bg2"/>
                </a:solidFill>
              </a:rPr>
              <a:t>ddG</a:t>
            </a:r>
            <a:endParaRPr lang="cs-CZ" b="1" dirty="0" smtClean="0">
              <a:solidFill>
                <a:schemeClr val="bg2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b="1" dirty="0"/>
              <a:t> </a:t>
            </a:r>
            <a:r>
              <a:rPr lang="cs-CZ" b="1" dirty="0" smtClean="0"/>
              <a:t>C T A </a:t>
            </a:r>
            <a:r>
              <a:rPr lang="cs-CZ" b="1" dirty="0" err="1" smtClean="0">
                <a:solidFill>
                  <a:srgbClr val="0070C0"/>
                </a:solidFill>
              </a:rPr>
              <a:t>ddC</a:t>
            </a:r>
            <a:endParaRPr lang="cs-CZ" b="1" dirty="0" smtClean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b="1" dirty="0"/>
              <a:t> </a:t>
            </a:r>
            <a:r>
              <a:rPr lang="cs-CZ" b="1" dirty="0" smtClean="0"/>
              <a:t>C T </a:t>
            </a:r>
            <a:r>
              <a:rPr lang="cs-CZ" b="1" dirty="0" err="1" smtClean="0">
                <a:solidFill>
                  <a:srgbClr val="00B050"/>
                </a:solidFill>
              </a:rPr>
              <a:t>ddA</a:t>
            </a:r>
            <a:endParaRPr lang="cs-CZ" b="1" dirty="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b="1" dirty="0"/>
              <a:t> </a:t>
            </a:r>
            <a:r>
              <a:rPr lang="cs-CZ" b="1" dirty="0" smtClean="0"/>
              <a:t>C </a:t>
            </a:r>
            <a:r>
              <a:rPr lang="cs-CZ" b="1" dirty="0" err="1" smtClean="0">
                <a:solidFill>
                  <a:srgbClr val="FF0000"/>
                </a:solidFill>
              </a:rPr>
              <a:t>ddT</a:t>
            </a:r>
            <a:endParaRPr lang="cs-CZ" b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cs-CZ" b="1" dirty="0"/>
              <a:t> </a:t>
            </a:r>
            <a:r>
              <a:rPr lang="cs-CZ" b="1" dirty="0" err="1" smtClean="0">
                <a:solidFill>
                  <a:srgbClr val="0070C0"/>
                </a:solidFill>
              </a:rPr>
              <a:t>ddC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28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Na dalším obrázku je výsledek počítačového zpracování, jenž přímo udává sekvenci zkoumaného úseku DNA; jednotlivé vrcholy grafu odpovídají příslušným nukleotidům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8385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1664"/>
          </a:xfrm>
        </p:spPr>
      </p:pic>
    </p:spTree>
    <p:extLst>
      <p:ext uri="{BB962C8B-B14F-4D97-AF65-F5344CB8AC3E}">
        <p14:creationId xmlns:p14="http://schemas.microsoft.com/office/powerpoint/2010/main" val="180836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Analýza a vyhodnocení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pomocí elektroforézy se získá spektrum fragmentů DNA, které se budou lišit právě o délku jednoho nukleotidu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podle výskytu specifického fluorescenčního barviva na konci každého fragmentu lze zjistit, kterým </a:t>
            </a:r>
            <a:r>
              <a:rPr lang="cs-CZ" dirty="0" err="1" smtClean="0"/>
              <a:t>ddNTP</a:t>
            </a:r>
            <a:r>
              <a:rPr lang="cs-CZ" dirty="0" smtClean="0"/>
              <a:t> byla syntéza ukončena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b="1" i="1" dirty="0" smtClean="0">
                <a:solidFill>
                  <a:schemeClr val="accent1"/>
                </a:solidFill>
              </a:rPr>
              <a:t>pořadí těchto </a:t>
            </a:r>
            <a:r>
              <a:rPr lang="cs-CZ" b="1" i="1" dirty="0" err="1" smtClean="0">
                <a:solidFill>
                  <a:schemeClr val="accent1"/>
                </a:solidFill>
              </a:rPr>
              <a:t>ddNTP</a:t>
            </a:r>
            <a:r>
              <a:rPr lang="cs-CZ" b="1" i="1" dirty="0" smtClean="0">
                <a:solidFill>
                  <a:schemeClr val="accent1"/>
                </a:solidFill>
              </a:rPr>
              <a:t> na koncích jednotlivých úseků udává sekvenci analyzovaného řetězce DNA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přístroje, </a:t>
            </a:r>
            <a:r>
              <a:rPr lang="cs-CZ" dirty="0" err="1" smtClean="0"/>
              <a:t>tzv.</a:t>
            </a:r>
            <a:r>
              <a:rPr lang="cs-CZ" b="1" i="1" dirty="0" err="1" smtClean="0">
                <a:solidFill>
                  <a:schemeClr val="accent1"/>
                </a:solidFill>
              </a:rPr>
              <a:t>sekvenátory</a:t>
            </a:r>
            <a:r>
              <a:rPr lang="cs-CZ" dirty="0" smtClean="0"/>
              <a:t>,  umožňují přesné seřazení fragmentů podle velikosti a následné automatické odečtení sekvence zkoumané DNA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k vyhodnocení výsledků slouží </a:t>
            </a:r>
            <a:r>
              <a:rPr lang="cs-CZ" b="1" i="1" dirty="0" smtClean="0">
                <a:solidFill>
                  <a:schemeClr val="accent1"/>
                </a:solidFill>
              </a:rPr>
              <a:t>speciální počítačový program </a:t>
            </a:r>
            <a:endParaRPr lang="cs-CZ" b="1" i="1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b="1" i="1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záznam se označuje jako </a:t>
            </a:r>
            <a:r>
              <a:rPr lang="cs-CZ" b="1" i="1" dirty="0" err="1" smtClean="0">
                <a:solidFill>
                  <a:schemeClr val="accent1"/>
                </a:solidFill>
              </a:rPr>
              <a:t>interferogram</a:t>
            </a:r>
            <a:endParaRPr lang="cs-CZ" b="1" i="1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97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Projekt lidského genomu- vyhodnocení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výsledky z let 2001- 2003 potvrdily některé dřívější předpoklady, ale přinesly i mnohá překvapující zjištění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velikost jedné haploidní sady lidských chromozomů (součet délek všech molekul DNA tvořících jednotlivé chromozomy) je 3, 2 </a:t>
            </a:r>
            <a:r>
              <a:rPr lang="cs-CZ" dirty="0" err="1" smtClean="0"/>
              <a:t>mld</a:t>
            </a:r>
            <a:r>
              <a:rPr lang="cs-CZ" dirty="0" smtClean="0"/>
              <a:t> </a:t>
            </a:r>
            <a:r>
              <a:rPr lang="cs-CZ" dirty="0" err="1" smtClean="0"/>
              <a:t>bp</a:t>
            </a:r>
            <a:endParaRPr lang="cs-CZ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délka lidského chromozomu kolísá mezi 50- 250 miliony </a:t>
            </a:r>
            <a:r>
              <a:rPr lang="cs-CZ" dirty="0" err="1" smtClean="0"/>
              <a:t>bp</a:t>
            </a:r>
            <a:endParaRPr lang="cs-CZ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v lidském genomu je pouze asi 30 000 genů (původní předpoklad byl 100 000 genů); pro srovnání genom octomilky má asi 12 000 genů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složitost lidského organismu není podmíněna počtem genů, ale jinými faktory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750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Poušť a nevelké genové oázy Nekódující  sekvence</a:t>
            </a: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větší část genomové DNA je tvořena sekvencemi, jejichž smysl není znám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k těmto </a:t>
            </a:r>
            <a:r>
              <a:rPr lang="cs-CZ" dirty="0" err="1" smtClean="0"/>
              <a:t>tzv.</a:t>
            </a:r>
            <a:r>
              <a:rPr lang="cs-CZ" b="1" i="1" dirty="0" err="1" smtClean="0">
                <a:solidFill>
                  <a:schemeClr val="accent1"/>
                </a:solidFill>
              </a:rPr>
              <a:t>nekódujícím</a:t>
            </a:r>
            <a:r>
              <a:rPr lang="cs-CZ" b="1" i="1" dirty="0" smtClean="0">
                <a:solidFill>
                  <a:schemeClr val="accent1"/>
                </a:solidFill>
              </a:rPr>
              <a:t> sekvencím </a:t>
            </a:r>
            <a:r>
              <a:rPr lang="cs-CZ" dirty="0" smtClean="0"/>
              <a:t>patří </a:t>
            </a:r>
            <a:r>
              <a:rPr lang="cs-CZ" b="1" i="1" dirty="0" smtClean="0">
                <a:solidFill>
                  <a:schemeClr val="accent1"/>
                </a:solidFill>
              </a:rPr>
              <a:t>introny</a:t>
            </a:r>
            <a:r>
              <a:rPr lang="cs-CZ" dirty="0" smtClean="0"/>
              <a:t> a </a:t>
            </a:r>
            <a:r>
              <a:rPr lang="cs-CZ" dirty="0" err="1" smtClean="0"/>
              <a:t>tzv.</a:t>
            </a:r>
            <a:r>
              <a:rPr lang="cs-CZ" b="1" i="1" dirty="0" err="1" smtClean="0">
                <a:solidFill>
                  <a:schemeClr val="accent1"/>
                </a:solidFill>
              </a:rPr>
              <a:t>repetitivní</a:t>
            </a:r>
            <a:r>
              <a:rPr lang="cs-CZ" b="1" i="1" dirty="0" smtClean="0">
                <a:solidFill>
                  <a:schemeClr val="accent1"/>
                </a:solidFill>
              </a:rPr>
              <a:t> sekvence </a:t>
            </a:r>
            <a:endParaRPr lang="cs-CZ" b="1" i="1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b="1" i="1" dirty="0">
                <a:solidFill>
                  <a:schemeClr val="tx1"/>
                </a:solidFill>
              </a:rPr>
              <a:t> </a:t>
            </a:r>
            <a:r>
              <a:rPr lang="cs-CZ" b="1" i="1" dirty="0" err="1" smtClean="0">
                <a:solidFill>
                  <a:schemeClr val="accent1"/>
                </a:solidFill>
              </a:rPr>
              <a:t>repetitivní</a:t>
            </a:r>
            <a:r>
              <a:rPr lang="cs-CZ" b="1" i="1" dirty="0" smtClean="0">
                <a:solidFill>
                  <a:schemeClr val="accent1"/>
                </a:solidFill>
              </a:rPr>
              <a:t> sekvence </a:t>
            </a:r>
            <a:r>
              <a:rPr lang="cs-CZ" dirty="0" smtClean="0">
                <a:solidFill>
                  <a:schemeClr val="tx1"/>
                </a:solidFill>
              </a:rPr>
              <a:t>jsou úseky, kde se mnohokrát za sebou opakují skupiny určitých nukleotidů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jejich přítomnost způsobuje, že pouhá 1/3 lidského genomu je přepisována do RNA a necelých 1,5 % genomové DNA tvoří exony strukturních genů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proto nelze průměrnou délku genu vypočítat z podílu celkového počtu nukleotidů a počtu zjištěných genů</a:t>
            </a:r>
            <a:endParaRPr lang="cs-CZ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b="1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77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Závěrem…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 </a:t>
            </a:r>
            <a:r>
              <a:rPr lang="cs-CZ" sz="3200" dirty="0" smtClean="0"/>
              <a:t>dosud známe pouze sekvenci lidského genomu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/>
              <a:t> </a:t>
            </a:r>
            <a:r>
              <a:rPr lang="cs-CZ" sz="3200" dirty="0" smtClean="0"/>
              <a:t>neznáme skutečný význam všech genů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/>
              <a:t> </a:t>
            </a:r>
            <a:r>
              <a:rPr lang="cs-CZ" sz="3200" dirty="0" smtClean="0"/>
              <a:t>počítačová analýza odhalila v genomu pravděpodobné kódující oblasti (30 000 genů), ale nejsme schopni objasnit funkci jejich proteinových produktů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/>
              <a:t> </a:t>
            </a:r>
            <a:r>
              <a:rPr lang="cs-CZ" sz="3200" dirty="0" smtClean="0"/>
              <a:t>následuje nesnadné hledání odpovědí na tyto otázky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60625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OPAKOVÁNÍ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ODPOVÍDEJTE ANO/NE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Projekt lidského genomu (HGP) byl oficiálně zahájen roku 1953 v souvislosti s objevem dvoušroubovice DNA.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S</a:t>
            </a:r>
            <a:r>
              <a:rPr lang="cs-CZ" dirty="0" smtClean="0"/>
              <a:t>ekvenční analýza DNA je soubor metod, jimiž stanovujeme sekvenci nukleotidů.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Sekvenční analýza DNA se v současnosti nejčastěji provádí na principu PCR.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Podle současných výsledků HGP zabírají nekódující sekvence více než 98,5 % délky lidského genomu.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Podle současných výsledků HGP obsahuje lidský genom asi 100 000 genů.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207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SPRÁVNÉ ODPOVĚDI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arenR"/>
            </a:pPr>
            <a:r>
              <a:rPr lang="cs-CZ" dirty="0" smtClean="0"/>
              <a:t> NE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ANO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/>
              <a:t> </a:t>
            </a:r>
            <a:r>
              <a:rPr lang="cs-CZ" dirty="0" smtClean="0"/>
              <a:t>ANO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ANO (podíl exonů je necelých 1,5 %)</a:t>
            </a:r>
          </a:p>
          <a:p>
            <a:pPr marL="457200" indent="-457200">
              <a:buFont typeface="+mj-lt"/>
              <a:buAutoNum type="arabicParenR"/>
            </a:pPr>
            <a:r>
              <a:rPr lang="cs-CZ" dirty="0" smtClean="0"/>
              <a:t>NE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474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 </a:t>
            </a:r>
            <a:r>
              <a:rPr lang="cs-CZ" dirty="0"/>
              <a:t>KOČÁREK, Eduard. </a:t>
            </a:r>
            <a:r>
              <a:rPr lang="cs-CZ" i="1" dirty="0"/>
              <a:t>Genetika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2008, ISBN 978-80-86960-36-4.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ROSYPAL, Stanislav a kol. </a:t>
            </a:r>
            <a:r>
              <a:rPr lang="cs-CZ" i="1" dirty="0"/>
              <a:t>Nový přehled biologie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, 2003, ISBN 80-7183-268-5.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160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Obrazový materiál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Str.13- </a:t>
            </a:r>
            <a:r>
              <a:rPr lang="en-US" dirty="0" smtClean="0"/>
              <a:t>AUTOR </a:t>
            </a:r>
            <a:r>
              <a:rPr lang="en-US" dirty="0"/>
              <a:t>NEUVEDEN. </a:t>
            </a:r>
            <a:r>
              <a:rPr lang="en-US" i="1" dirty="0" err="1"/>
              <a:t>wikimedia.commons</a:t>
            </a:r>
            <a:r>
              <a:rPr lang="en-US" dirty="0"/>
              <a:t> [online]. [cit. </a:t>
            </a:r>
            <a:r>
              <a:rPr lang="en-US" dirty="0" smtClean="0"/>
              <a:t>24.</a:t>
            </a:r>
            <a:r>
              <a:rPr lang="cs-CZ" dirty="0" smtClean="0"/>
              <a:t>9</a:t>
            </a:r>
            <a:r>
              <a:rPr lang="en-US" dirty="0" smtClean="0"/>
              <a:t>.201</a:t>
            </a:r>
            <a:r>
              <a:rPr lang="cs-CZ" dirty="0" smtClean="0"/>
              <a:t>3</a:t>
            </a:r>
            <a:r>
              <a:rPr lang="en-US" dirty="0" smtClean="0"/>
              <a:t>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commons.wikimedia.org/wiki/File:DNA_sequencing_interferogram.gif?uselang=cs</a:t>
            </a:r>
            <a:r>
              <a:rPr lang="en-US" dirty="0" smtClean="0"/>
              <a:t> 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Str.3- </a:t>
            </a:r>
            <a:r>
              <a:rPr lang="en-US" dirty="0" smtClean="0"/>
              <a:t>AUTOR </a:t>
            </a:r>
            <a:r>
              <a:rPr lang="en-US" dirty="0"/>
              <a:t>NEUVEDEN. </a:t>
            </a:r>
            <a:r>
              <a:rPr lang="en-US" i="1" dirty="0" err="1"/>
              <a:t>wikimedia.commons</a:t>
            </a:r>
            <a:r>
              <a:rPr lang="en-US" dirty="0"/>
              <a:t> [online]. [cit. </a:t>
            </a:r>
            <a:r>
              <a:rPr lang="en-US" dirty="0" smtClean="0"/>
              <a:t>24.</a:t>
            </a:r>
            <a:r>
              <a:rPr lang="cs-CZ" dirty="0" smtClean="0"/>
              <a:t>9</a:t>
            </a:r>
            <a:r>
              <a:rPr lang="en-US" dirty="0" smtClean="0"/>
              <a:t>.201</a:t>
            </a:r>
            <a:r>
              <a:rPr lang="cs-CZ" dirty="0" smtClean="0"/>
              <a:t>3</a:t>
            </a:r>
            <a:r>
              <a:rPr lang="en-US" dirty="0" smtClean="0"/>
              <a:t>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commons.wikimedia.org/wiki/File:Logo_HGP.jpg?uselang=cs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/>
              <a:t>Str.6- ROEPERS</a:t>
            </a:r>
            <a:r>
              <a:rPr lang="cs-CZ" dirty="0"/>
              <a:t>. </a:t>
            </a:r>
            <a:r>
              <a:rPr lang="cs-CZ" i="1" dirty="0" err="1"/>
              <a:t>wikimedia.commons</a:t>
            </a:r>
            <a:r>
              <a:rPr lang="cs-CZ" dirty="0"/>
              <a:t> [online]. [cit. </a:t>
            </a:r>
            <a:r>
              <a:rPr lang="cs-CZ" dirty="0" smtClean="0"/>
              <a:t>24.9.2013]. </a:t>
            </a:r>
            <a:r>
              <a:rPr lang="cs-CZ" dirty="0"/>
              <a:t>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commons.wikimedia.org/wiki/File:Arabidopsis_thaliana.jpg?uselang=cs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723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loubka">
  <a:themeElements>
    <a:clrScheme name="Hloubka">
      <a:dk1>
        <a:sysClr val="windowText" lastClr="000000"/>
      </a:dk1>
      <a:lt1>
        <a:sysClr val="window" lastClr="FFFFFF"/>
      </a:lt1>
      <a:dk2>
        <a:srgbClr val="454551"/>
      </a:dk2>
      <a:lt2>
        <a:srgbClr val="F2ACD2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Hloubka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Hloubk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3016C5A4-E631-4977-A608-ACFB47552625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Hloubka</Template>
  <TotalTime>274</TotalTime>
  <Words>1188</Words>
  <Application>Microsoft Office PowerPoint</Application>
  <PresentationFormat>Předvádění na obrazovce (4:3)</PresentationFormat>
  <Paragraphs>111</Paragraphs>
  <Slides>21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6" baseType="lpstr">
      <vt:lpstr>Arial</vt:lpstr>
      <vt:lpstr>Calibri</vt:lpstr>
      <vt:lpstr>Corbel</vt:lpstr>
      <vt:lpstr>Wingdings</vt:lpstr>
      <vt:lpstr>Hloubka</vt:lpstr>
      <vt:lpstr>Prezentace aplikace PowerPoint</vt:lpstr>
      <vt:lpstr>Anotace</vt:lpstr>
      <vt:lpstr>PROJEKT LIDSKÉHO GENOMU</vt:lpstr>
      <vt:lpstr>Projekt lidského genomu</vt:lpstr>
      <vt:lpstr>Hlavní úkol projektu</vt:lpstr>
      <vt:lpstr>Arabidopsis thaliana (huseníček)</vt:lpstr>
      <vt:lpstr>Cesta k cíli</vt:lpstr>
      <vt:lpstr>Sekvenční analýzy DNA (sekvenování)</vt:lpstr>
      <vt:lpstr>„cycle sequencing“</vt:lpstr>
      <vt:lpstr>Postup </vt:lpstr>
      <vt:lpstr>Princip sekvenování DNA; úseky DNA o různé délce vzniklé začleněním fluorescenčně značených ddNTP</vt:lpstr>
      <vt:lpstr>Prezentace aplikace PowerPoint</vt:lpstr>
      <vt:lpstr>Prezentace aplikace PowerPoint</vt:lpstr>
      <vt:lpstr>Analýza a vyhodnocení</vt:lpstr>
      <vt:lpstr>Projekt lidského genomu- vyhodnocení</vt:lpstr>
      <vt:lpstr>Poušť a nevelké genové oázy Nekódující  sekvence</vt:lpstr>
      <vt:lpstr>Závěrem…</vt:lpstr>
      <vt:lpstr>OPAKOVÁNÍ</vt:lpstr>
      <vt:lpstr>SPRÁVNÉ ODPOVĚDI</vt:lpstr>
      <vt:lpstr>Zdroje </vt:lpstr>
      <vt:lpstr>Obrazový materiál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Pavel Fiala</dc:creator>
  <cp:lastModifiedBy>Pavel Fiala</cp:lastModifiedBy>
  <cp:revision>21</cp:revision>
  <dcterms:created xsi:type="dcterms:W3CDTF">2014-03-24T15:27:19Z</dcterms:created>
  <dcterms:modified xsi:type="dcterms:W3CDTF">2014-04-09T19:26:43Z</dcterms:modified>
</cp:coreProperties>
</file>