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1"/>
  </p:notesMasterIdLst>
  <p:sldIdLst>
    <p:sldId id="280" r:id="rId2"/>
    <p:sldId id="28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5" r:id="rId13"/>
    <p:sldId id="266" r:id="rId14"/>
    <p:sldId id="267" r:id="rId15"/>
    <p:sldId id="268" r:id="rId16"/>
    <p:sldId id="269" r:id="rId17"/>
    <p:sldId id="281" r:id="rId18"/>
    <p:sldId id="270" r:id="rId19"/>
    <p:sldId id="282" r:id="rId20"/>
    <p:sldId id="271" r:id="rId21"/>
    <p:sldId id="272" r:id="rId22"/>
    <p:sldId id="274" r:id="rId23"/>
    <p:sldId id="275" r:id="rId24"/>
    <p:sldId id="276" r:id="rId25"/>
    <p:sldId id="277" r:id="rId26"/>
    <p:sldId id="283" r:id="rId27"/>
    <p:sldId id="284" r:id="rId28"/>
    <p:sldId id="278" r:id="rId29"/>
    <p:sldId id="273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566E94-17C1-4275-BE5A-A02B594898F5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606563-B896-412F-AC73-71B293CCA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237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898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730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307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079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92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164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278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298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897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541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426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477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1871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601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208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200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898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064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7678E1C0-E345-461E-A875-26B80F5F4F90}" type="datetimeFigureOut">
              <a:rPr lang="cs-CZ" smtClean="0"/>
              <a:t>30. 3. 2014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1BD578F1-F15E-420A-92DC-D228B6B8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5892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rect_DNA_damage.png?uselang=cs" TargetMode="External"/><Relationship Id="rId2" Type="http://schemas.openxmlformats.org/officeDocument/2006/relationships/hyperlink" Target="http://commons.wikimedia.org/wiki/File:Xeroderma_pigmentosum_0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A_schematic_representation_of_models_for_the_nucleotide_excision_repair_pathway_controlled_by_Uvr_proteins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1539472"/>
              </p:ext>
            </p:extLst>
          </p:nvPr>
        </p:nvGraphicFramePr>
        <p:xfrm>
          <a:off x="827978" y="2204994"/>
          <a:ext cx="7704047" cy="2545324"/>
        </p:xfrm>
        <a:graphic>
          <a:graphicData uri="http://schemas.openxmlformats.org/drawingml/2006/table">
            <a:tbl>
              <a:tblPr/>
              <a:tblGrid>
                <a:gridCol w="2540870"/>
                <a:gridCol w="5163177"/>
              </a:tblGrid>
              <a:tr h="5428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9524" marR="9524" marT="952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18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VY_32_INOVACE_6C_15_Zaklady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onkogenetiky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3985" y="5081895"/>
            <a:ext cx="5406458" cy="10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96" y="404982"/>
            <a:ext cx="1324349" cy="136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24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prezentaci se studenti seznámí v základu se vznikem, příčinami, prevencí a možností oprav či léčby nádorových onemocnění. Předpokládají se znalosti studentů o struktuře a funkci nukleových kyselin, o příčinách vzniku a důsledcích mutací, včetně jejich typů; o průběhu buněčného cyklu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 </a:t>
            </a:r>
            <a:r>
              <a:rPr lang="cs-CZ" dirty="0" smtClean="0"/>
              <a:t>karcinogen, </a:t>
            </a:r>
            <a:r>
              <a:rPr lang="cs-CZ" dirty="0" err="1" smtClean="0"/>
              <a:t>karcinogenita</a:t>
            </a:r>
            <a:r>
              <a:rPr lang="cs-CZ" dirty="0" smtClean="0"/>
              <a:t>, mutagen, mutagenita, nádorová buňka, metastázy, </a:t>
            </a:r>
            <a:r>
              <a:rPr lang="cs-CZ" dirty="0" err="1" smtClean="0"/>
              <a:t>Amesův</a:t>
            </a:r>
            <a:r>
              <a:rPr lang="cs-CZ" dirty="0" smtClean="0"/>
              <a:t> test, reverzní mutace, reparační mechanismy, </a:t>
            </a:r>
            <a:r>
              <a:rPr lang="cs-CZ" dirty="0" err="1" smtClean="0"/>
              <a:t>onkogenetika</a:t>
            </a:r>
            <a:r>
              <a:rPr lang="cs-CZ" dirty="0" smtClean="0"/>
              <a:t>, hereditární nádorová </a:t>
            </a:r>
            <a:r>
              <a:rPr lang="cs-CZ" dirty="0" err="1" smtClean="0"/>
              <a:t>onemocněníonemocnění</a:t>
            </a: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583346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ZÁKLADY ONKOGENETIKY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9642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Onkogenetika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zkoumá genetické pozadí všech procesů vedoucích ke vzniku nádorové 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zabývá se možnostmi dědičného přenosu určitých vloh pro nádorové choroby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moderní genetické poznatky umožňují poznat podstatu nádorových onemocnění, přispívají k jejich diagnostice i stanovení účinného způsobu léčby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4263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Nádorová onemocnění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nepřesně označovány jako „rakovina“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 srdečních a cévních chorobách jsou druhou nejčastější příčinou úmrtí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každý den zemře v ČR na rakovinu cca 76 lidí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velmi různorodá skupina ; nádory se rozlišují podle různých hledisek (podle lokalizace ve tkáních a orgánech, podle období, kdy se vytvářejí- dětský či dospělý věk, podle průběhu a závažnosti onemocnění atd.)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82980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Nádorová buňka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transformovaná normální buňka, která se nekontrolovatelně dělí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dochází </a:t>
            </a:r>
            <a:r>
              <a:rPr lang="cs-CZ" b="1" i="1" dirty="0" smtClean="0">
                <a:solidFill>
                  <a:schemeClr val="accent1"/>
                </a:solidFill>
              </a:rPr>
              <a:t>k  mutacím v genech ovlivňujících  buněčný cyklus normální buňky</a:t>
            </a:r>
            <a:r>
              <a:rPr lang="cs-CZ" dirty="0" smtClean="0"/>
              <a:t>, popřípadě ovlivňujících </a:t>
            </a:r>
            <a:r>
              <a:rPr lang="cs-CZ" b="1" i="1" dirty="0" smtClean="0">
                <a:solidFill>
                  <a:schemeClr val="accent1"/>
                </a:solidFill>
              </a:rPr>
              <a:t>reparaci DNA po jejím poškození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při jejich nekontrolovatelném dělení dochází k dalším genovým i chromozomovým mutacím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buňkám se výrazně mění genotyp i karyotyp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 nich se vytváří nádor, který se prostřednictvím krevního řečiště šíří po celém organismu a v různých orgánech vytváří </a:t>
            </a:r>
            <a:r>
              <a:rPr lang="cs-CZ" b="1" i="1" dirty="0" smtClean="0">
                <a:solidFill>
                  <a:schemeClr val="accent1"/>
                </a:solidFill>
              </a:rPr>
              <a:t>druhotná ložiska, </a:t>
            </a:r>
            <a:r>
              <a:rPr lang="cs-CZ" b="1" i="1" dirty="0" err="1" smtClean="0">
                <a:solidFill>
                  <a:schemeClr val="accent1"/>
                </a:solidFill>
              </a:rPr>
              <a:t>tzv.metastázy</a:t>
            </a:r>
            <a:endParaRPr lang="cs-CZ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218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Mutagen, karcinogen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každý mutagen je třeba pokládat za potenciální karcinogen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karcinogen</a:t>
            </a:r>
            <a:r>
              <a:rPr lang="cs-CZ" sz="2800" dirty="0" smtClean="0"/>
              <a:t>- faktor způsobující transformaci normální buňky na buňku nádorovou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karcinogenní účinky byly prokázány téměř u 80% mutagenů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slovo </a:t>
            </a:r>
            <a:r>
              <a:rPr lang="cs-CZ" sz="2800" b="1" i="1" dirty="0" smtClean="0">
                <a:solidFill>
                  <a:schemeClr val="accent1"/>
                </a:solidFill>
              </a:rPr>
              <a:t>karcinogen</a:t>
            </a:r>
            <a:r>
              <a:rPr lang="cs-CZ" sz="2800" dirty="0" smtClean="0"/>
              <a:t> odvozeno od řeckých slov </a:t>
            </a:r>
            <a:r>
              <a:rPr lang="cs-CZ" sz="2800" b="1" i="1" dirty="0" err="1" smtClean="0"/>
              <a:t>karkinos</a:t>
            </a:r>
            <a:r>
              <a:rPr lang="cs-CZ" sz="2800" dirty="0" smtClean="0"/>
              <a:t> (rak) a </a:t>
            </a:r>
            <a:r>
              <a:rPr lang="cs-CZ" sz="2800" b="1" i="1" dirty="0" err="1" smtClean="0"/>
              <a:t>gennaó</a:t>
            </a:r>
            <a:r>
              <a:rPr lang="cs-CZ" sz="2800" dirty="0" smtClean="0"/>
              <a:t> (rodím se, vznikám); synonymum </a:t>
            </a:r>
            <a:r>
              <a:rPr lang="cs-CZ" sz="2800" b="1" i="1" dirty="0" smtClean="0">
                <a:solidFill>
                  <a:schemeClr val="accent1"/>
                </a:solidFill>
              </a:rPr>
              <a:t>kancerogen</a:t>
            </a:r>
            <a:r>
              <a:rPr lang="cs-CZ" sz="2800" dirty="0" smtClean="0"/>
              <a:t>  pochází z latinského </a:t>
            </a:r>
            <a:r>
              <a:rPr lang="cs-CZ" sz="2800" b="1" i="1" dirty="0" err="1" smtClean="0"/>
              <a:t>cancer</a:t>
            </a:r>
            <a:r>
              <a:rPr lang="cs-CZ" sz="2800" dirty="0" smtClean="0"/>
              <a:t> (rak )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24010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Mutagenita,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karcinogenita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(chemických látek a dalších faktorů)</a:t>
            </a:r>
            <a:endParaRPr lang="cs-CZ" sz="43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od 60. let 20. století existuje velké množství metod umožňujících jejich stanovení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testy využívají různých organismů ( bakterie, kvasinky, laboratorní zvířata, buněčné kultury)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ke spolehlivému stanovení </a:t>
            </a:r>
            <a:r>
              <a:rPr lang="cs-CZ" b="1" i="1" dirty="0" smtClean="0">
                <a:solidFill>
                  <a:schemeClr val="accent1"/>
                </a:solidFill>
              </a:rPr>
              <a:t>je třeba provést větší počet testů s různými organismy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velký význam mají i </a:t>
            </a:r>
            <a:r>
              <a:rPr lang="cs-CZ" b="1" i="1" dirty="0" smtClean="0">
                <a:solidFill>
                  <a:schemeClr val="accent1"/>
                </a:solidFill>
              </a:rPr>
              <a:t>epidemiologické studie </a:t>
            </a:r>
            <a:r>
              <a:rPr lang="cs-CZ" dirty="0" smtClean="0"/>
              <a:t>(hodnotí výskyt nádorů u osob, které byly v kontaktu s testovanou látkou)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obtíže při testování působí </a:t>
            </a:r>
            <a:r>
              <a:rPr lang="cs-CZ" dirty="0" err="1" smtClean="0"/>
              <a:t>tzv.</a:t>
            </a:r>
            <a:r>
              <a:rPr lang="cs-CZ" b="1" i="1" dirty="0" err="1" smtClean="0">
                <a:solidFill>
                  <a:schemeClr val="accent1"/>
                </a:solidFill>
              </a:rPr>
              <a:t>epigenetické</a:t>
            </a:r>
            <a:r>
              <a:rPr lang="cs-CZ" b="1" i="1" dirty="0" smtClean="0">
                <a:solidFill>
                  <a:schemeClr val="accent1"/>
                </a:solidFill>
              </a:rPr>
              <a:t> karcinogeny </a:t>
            </a:r>
            <a:r>
              <a:rPr lang="cs-CZ" dirty="0" smtClean="0"/>
              <a:t>(látky, které nejsou mutagenní, ale způsobují nádorové změny- př. některé syntetické deriváty hormonů)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876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Amesův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test </a:t>
            </a:r>
            <a:r>
              <a:rPr lang="cs-CZ" dirty="0" smtClean="0"/>
              <a:t>(čti „</a:t>
            </a:r>
            <a:r>
              <a:rPr lang="cs-CZ" dirty="0" err="1" smtClean="0"/>
              <a:t>ejmsův</a:t>
            </a:r>
            <a:r>
              <a:rPr lang="cs-CZ" dirty="0" smtClean="0"/>
              <a:t>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825624"/>
            <a:ext cx="7675350" cy="478123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autorem je profesor Bruse </a:t>
            </a:r>
            <a:r>
              <a:rPr lang="cs-CZ" sz="2800" dirty="0" err="1" smtClean="0"/>
              <a:t>Ames</a:t>
            </a:r>
            <a:r>
              <a:rPr lang="cs-CZ" sz="2800" dirty="0" smtClean="0"/>
              <a:t> z USA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využívá nepatogenní kmen bakterie </a:t>
            </a:r>
            <a:r>
              <a:rPr lang="cs-CZ" sz="2800" dirty="0" err="1" smtClean="0"/>
              <a:t>Salmonella</a:t>
            </a:r>
            <a:r>
              <a:rPr lang="cs-CZ" sz="2800" dirty="0" smtClean="0"/>
              <a:t> </a:t>
            </a:r>
            <a:r>
              <a:rPr lang="cs-CZ" sz="2800" dirty="0" err="1" smtClean="0"/>
              <a:t>typhimurium</a:t>
            </a:r>
            <a:r>
              <a:rPr lang="cs-CZ" sz="2800" dirty="0" smtClean="0"/>
              <a:t>, jehož buňky nejsou schopny syntetizovat aminokyselinu histidin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tato neschopnost je podmíněna mutací v příslušném genu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opětným působením mutagenní látky lze u některých buněk vyvolat tzv. </a:t>
            </a:r>
            <a:r>
              <a:rPr lang="cs-CZ" sz="2800" b="1" i="1" dirty="0" smtClean="0">
                <a:solidFill>
                  <a:schemeClr val="accent1"/>
                </a:solidFill>
              </a:rPr>
              <a:t>reverzní (zpětnou) mutaci</a:t>
            </a:r>
            <a:r>
              <a:rPr lang="cs-CZ" sz="2800" dirty="0" smtClean="0"/>
              <a:t>, která defektní gen opraví (bakterie tak opět získají schopnost syntézy histidinu)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4315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Provedení a vyhodnocení testu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/>
              <a:t>při testu se bakterie s testovanou látkou umístí na agarové médium bez </a:t>
            </a:r>
            <a:r>
              <a:rPr lang="cs-CZ" sz="2800" dirty="0" smtClean="0"/>
              <a:t>histidinu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pokud je testovaná látka mutagenní, dojde u některých bakterií k reverzní mutaci a bakterie začnou histidin produkovat, přežijí a vytvoří kolonie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počet kolonií bakterií odpovídá mutagenní aktivitě a koncentraci testované látky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pokud látka není genotoxická (mutagenní), k reverzní mutaci nedochází a bakterie bez histidinu umírají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54532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 testu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hojně využíván pro svoji jednoduchost a technickou nenáročnost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umožňuje orientační stanovení potenciálních mutagenních účinků chemických látek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využívá se např. při hodnocení mutagenity pitné vody, půdy či ovzduší v oblastech znečištěných průmyslem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je potřeba doplnit dalšími testy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43582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Onkogeny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506828"/>
            <a:ext cx="7675350" cy="517730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z řečtiny </a:t>
            </a:r>
            <a:r>
              <a:rPr lang="cs-CZ" dirty="0" err="1" smtClean="0"/>
              <a:t>onkos</a:t>
            </a:r>
            <a:r>
              <a:rPr lang="cs-CZ" dirty="0" smtClean="0"/>
              <a:t> (nádor)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geny, které jsou nedílnou součástí genomu člověka i ostatních živočichů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jejich </a:t>
            </a:r>
            <a:r>
              <a:rPr lang="cs-CZ" b="1" i="1" dirty="0" smtClean="0">
                <a:solidFill>
                  <a:schemeClr val="accent1"/>
                </a:solidFill>
              </a:rPr>
              <a:t>základní úlohou je stimulace buněčného dělení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normálních buňkách jsou přítomny ve formě </a:t>
            </a:r>
            <a:r>
              <a:rPr lang="cs-CZ" b="1" i="1" dirty="0" err="1"/>
              <a:t>tzv.</a:t>
            </a:r>
            <a:r>
              <a:rPr lang="cs-CZ" b="1" i="1" dirty="0" err="1">
                <a:solidFill>
                  <a:schemeClr val="accent1"/>
                </a:solidFill>
              </a:rPr>
              <a:t>protoonkogenů</a:t>
            </a:r>
            <a:r>
              <a:rPr lang="cs-CZ" dirty="0" smtClean="0"/>
              <a:t> (jejich transkripční aktivita je pod kontrolou složitých buněčných mechanismů)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mutací může dojít k přeměně </a:t>
            </a:r>
            <a:r>
              <a:rPr lang="cs-CZ" dirty="0" err="1" smtClean="0"/>
              <a:t>protoonkogenu</a:t>
            </a:r>
            <a:r>
              <a:rPr lang="cs-CZ" dirty="0" smtClean="0"/>
              <a:t> na </a:t>
            </a:r>
            <a:r>
              <a:rPr lang="cs-CZ" b="1" i="1" dirty="0" smtClean="0">
                <a:solidFill>
                  <a:schemeClr val="accent1"/>
                </a:solidFill>
              </a:rPr>
              <a:t>aktivní onkogen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aktivní onkogen vytváří větší množství genového produktu; tím nekontrolovaně stimuluje buněčné dělení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k aktivaci dochází např. zmnožením </a:t>
            </a:r>
            <a:r>
              <a:rPr lang="cs-CZ" dirty="0" err="1" smtClean="0"/>
              <a:t>protoonkogenu</a:t>
            </a:r>
            <a:r>
              <a:rPr lang="cs-CZ" dirty="0" smtClean="0"/>
              <a:t> nebo mutací v jeho regulační oblasti (promotoru)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89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Aktivace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protoonkogenu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translokací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416676"/>
            <a:ext cx="7675350" cy="513867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příkladem je </a:t>
            </a:r>
            <a:r>
              <a:rPr lang="cs-CZ" sz="2800" b="1" i="1" dirty="0" smtClean="0"/>
              <a:t>reciproká translokace </a:t>
            </a:r>
            <a:r>
              <a:rPr lang="cs-CZ" sz="2800" dirty="0" smtClean="0"/>
              <a:t>koncových úseků dlouhých ramének chromozomů 9 a 22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tato translokace je častá u </a:t>
            </a:r>
            <a:r>
              <a:rPr lang="cs-CZ" sz="2800" b="1" i="1" dirty="0" smtClean="0"/>
              <a:t>leukémií</a:t>
            </a:r>
            <a:r>
              <a:rPr lang="cs-CZ" sz="2800" dirty="0" smtClean="0"/>
              <a:t> (nádorové onemocnění krevních buněk)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na chromozomu 9 je přítomen onkogen ABL, při translokaci je spojen s genem BCR na chromozomu 22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vytváří se fúzní gen BCR- ABL, který je (vzhledem  k silnému promotoru na BCR) velmi často transkribován a vzniká nádorová buňka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4936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4219" y="236338"/>
            <a:ext cx="7886700" cy="78109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Reciproká translokace koncových úseků dlouhých ramének chromozomů 9 a 22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9" y="1159099"/>
            <a:ext cx="8766635" cy="5669275"/>
          </a:xfrm>
        </p:spPr>
      </p:pic>
    </p:spTree>
    <p:extLst>
      <p:ext uri="{BB962C8B-B14F-4D97-AF65-F5344CB8AC3E}">
        <p14:creationId xmlns:p14="http://schemas.microsoft.com/office/powerpoint/2010/main" val="3307876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Reparační mechanismy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v normálních buňkách mají význam pro zachování kontinuity genetické informace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pomocí specifických enzymů jsou schopny do určité míry opravit (reparovat) nově vzniklé mutace v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u="sng" dirty="0" smtClean="0"/>
              <a:t>3 základní typy: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accent1"/>
                </a:solidFill>
              </a:rPr>
              <a:t>fotoreaktivace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2)  </a:t>
            </a:r>
            <a:r>
              <a:rPr lang="cs-CZ" sz="2800" dirty="0" smtClean="0">
                <a:solidFill>
                  <a:schemeClr val="accent1"/>
                </a:solidFill>
              </a:rPr>
              <a:t> excizní reparace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3)   </a:t>
            </a:r>
            <a:r>
              <a:rPr lang="cs-CZ" sz="2800" dirty="0" smtClean="0">
                <a:solidFill>
                  <a:schemeClr val="accent1"/>
                </a:solidFill>
              </a:rPr>
              <a:t>rekombinační oprava</a:t>
            </a:r>
            <a:endParaRPr lang="cs-CZ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431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Fotoreaktivace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působením UV záření došlo ke vzniku kovalentních vazeb mezi sousedními bázemi v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nejčastějším produktem tohoto působení jsou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thyminové</a:t>
            </a:r>
            <a:r>
              <a:rPr lang="cs-CZ" sz="2800" b="1" i="1" dirty="0" smtClean="0">
                <a:solidFill>
                  <a:schemeClr val="accent1"/>
                </a:solidFill>
              </a:rPr>
              <a:t> dimery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světlem o vlnové délce 340- 400 </a:t>
            </a:r>
            <a:r>
              <a:rPr lang="cs-CZ" sz="2800" dirty="0" err="1" smtClean="0"/>
              <a:t>nm</a:t>
            </a:r>
            <a:r>
              <a:rPr lang="cs-CZ" sz="2800" dirty="0" smtClean="0"/>
              <a:t> (složkou slunečního světla) se aktivuje specifický enzym (DNA- </a:t>
            </a:r>
            <a:r>
              <a:rPr lang="cs-CZ" sz="2800" dirty="0" err="1" smtClean="0"/>
              <a:t>fotolyáza</a:t>
            </a:r>
            <a:r>
              <a:rPr lang="cs-CZ" sz="2800" dirty="0" smtClean="0"/>
              <a:t>), který kovalentní vazby v dimerech štěpí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obnovuje se tak původní struktura nukleotidů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08029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8109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Vznik </a:t>
            </a:r>
            <a:r>
              <a:rPr lang="cs-CZ" sz="3200" dirty="0" err="1" smtClean="0"/>
              <a:t>thyminových</a:t>
            </a:r>
            <a:r>
              <a:rPr lang="cs-CZ" sz="3200" dirty="0" smtClean="0"/>
              <a:t> dimerů vlivem UV záření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882" y="1146221"/>
            <a:ext cx="8345510" cy="5711779"/>
          </a:xfrm>
        </p:spPr>
      </p:pic>
    </p:spTree>
    <p:extLst>
      <p:ext uri="{BB962C8B-B14F-4D97-AF65-F5344CB8AC3E}">
        <p14:creationId xmlns:p14="http://schemas.microsoft.com/office/powerpoint/2010/main" val="943677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Excizní reparace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podílí se zde </a:t>
            </a:r>
            <a:r>
              <a:rPr lang="cs-CZ" sz="2800" b="1" i="1" dirty="0" smtClean="0">
                <a:solidFill>
                  <a:schemeClr val="accent1"/>
                </a:solidFill>
              </a:rPr>
              <a:t>složitý komplex enzymů</a:t>
            </a:r>
            <a:r>
              <a:rPr lang="cs-CZ" sz="2800" dirty="0" smtClean="0"/>
              <a:t>, který eliminuje poškozený úsek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dochází k </a:t>
            </a:r>
            <a:r>
              <a:rPr lang="cs-CZ" sz="2800" dirty="0" err="1" smtClean="0"/>
              <a:t>vyštěpení</a:t>
            </a:r>
            <a:r>
              <a:rPr lang="cs-CZ" sz="2800" dirty="0" smtClean="0"/>
              <a:t> chybně spárovaných nebo chemicky modifikovaných bází (i </a:t>
            </a:r>
            <a:r>
              <a:rPr lang="cs-CZ" sz="2800" dirty="0" err="1" smtClean="0"/>
              <a:t>thyminových</a:t>
            </a:r>
            <a:r>
              <a:rPr lang="cs-CZ" sz="2800" dirty="0" smtClean="0"/>
              <a:t> dimerů)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uplatňují se nejen při poškození buňky UV zářením, ale i při odstranění spontánních mutací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enzymový komplex příslušnou </a:t>
            </a:r>
            <a:r>
              <a:rPr lang="cs-CZ" sz="2800" b="1" i="1" dirty="0" smtClean="0">
                <a:solidFill>
                  <a:schemeClr val="accent1"/>
                </a:solidFill>
              </a:rPr>
              <a:t>mutaci vyhledá,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vyštěpí</a:t>
            </a:r>
            <a:r>
              <a:rPr lang="cs-CZ" sz="2800" b="1" i="1" dirty="0" smtClean="0">
                <a:solidFill>
                  <a:schemeClr val="accent1"/>
                </a:solidFill>
              </a:rPr>
              <a:t> poškozenou část a nahradí ji nově vytvořeným správným úsekem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314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8109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Excizní oprava poškozené DNA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097" y="1146221"/>
            <a:ext cx="7624292" cy="5576551"/>
          </a:xfrm>
        </p:spPr>
      </p:pic>
    </p:spTree>
    <p:extLst>
      <p:ext uri="{BB962C8B-B14F-4D97-AF65-F5344CB8AC3E}">
        <p14:creationId xmlns:p14="http://schemas.microsoft.com/office/powerpoint/2010/main" val="2907617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Rekombinační oprava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cílená rekombinační výměna poškozených a nepoškozených úseků mezi dvěma molekulami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připomíná </a:t>
            </a:r>
            <a:r>
              <a:rPr lang="cs-CZ" sz="2800" dirty="0" err="1" smtClean="0"/>
              <a:t>crossing</a:t>
            </a:r>
            <a:r>
              <a:rPr lang="cs-CZ" sz="2800" dirty="0" smtClean="0"/>
              <a:t>- </a:t>
            </a:r>
            <a:r>
              <a:rPr lang="cs-CZ" sz="2800" dirty="0" err="1" smtClean="0"/>
              <a:t>over</a:t>
            </a: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výsledkem je jedna zcela opravená molekula DNA a jedna nefunkční molekula s nakumulovanými nedostatky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dosud málo prozkoumáno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86969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Mutátorové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geny řídící reparační procesy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mutace v těchto genech vedou ke kumulaci mutací v různých oblastech genomu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pacienti opakovaně trpí nádorovými chorobami, které vedou k předčasným úmrtím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err="1" smtClean="0"/>
              <a:t>př.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xeroderma</a:t>
            </a:r>
            <a:r>
              <a:rPr lang="cs-CZ" sz="2800" b="1" i="1" dirty="0" smtClean="0">
                <a:solidFill>
                  <a:schemeClr val="accent1"/>
                </a:solidFill>
              </a:rPr>
              <a:t>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pigmentosum</a:t>
            </a:r>
            <a:r>
              <a:rPr lang="cs-CZ" sz="2800" b="1" i="1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(pigmentovaná suchá kůže); pacienti jsou extrémně citliví na sluneční světlo, jejich kůže je velmi hrubá a hodně pigmentovaná; na kůži se vytváří četné nádory; pacienti umírají před dovršením 20 let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0500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Xeroderma</a:t>
            </a:r>
            <a:r>
              <a:rPr lang="cs-CZ" dirty="0" smtClean="0"/>
              <a:t> </a:t>
            </a:r>
            <a:r>
              <a:rPr lang="cs-CZ" dirty="0" err="1" smtClean="0"/>
              <a:t>pigmentosum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950" y="1385859"/>
            <a:ext cx="6868951" cy="5151713"/>
          </a:xfrm>
        </p:spPr>
      </p:pic>
    </p:spTree>
    <p:extLst>
      <p:ext uri="{BB962C8B-B14F-4D97-AF65-F5344CB8AC3E}">
        <p14:creationId xmlns:p14="http://schemas.microsoft.com/office/powerpoint/2010/main" val="2671929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Ochrana před mutageny a karcinogeny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nesmí se podceňovat!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dirty="0" smtClean="0"/>
              <a:t>i ve zdravém organismu mají reparační mechanismy omezenou kapacitu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zaměstnanci na zvláštních pracovištích (</a:t>
            </a:r>
            <a:r>
              <a:rPr lang="cs-CZ" dirty="0" err="1" smtClean="0"/>
              <a:t>rtg</a:t>
            </a:r>
            <a:r>
              <a:rPr lang="cs-CZ" dirty="0" smtClean="0"/>
              <a:t> ordinace, chemické a biologické laboratoře, atd.) musí dodržovat zvláštní bezpečnostní předpisy pro práci s mutageny a karcinogeny, používat speciální ochranné pomůcky a navštěvovat pravidelné lékařské prohlídky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při podezření na styk s mutageny se odebírá krev pro </a:t>
            </a:r>
            <a:r>
              <a:rPr lang="cs-CZ" b="1" i="1" dirty="0" smtClean="0"/>
              <a:t>cytogenetickou analýzu bílých krvinek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1443651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Rakovina a dědičnost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u malého počtu nádorů byl plně prokázán dědičný přenos z rodičů na potomky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patří sem některé formy nádorů tlustého střeva, nádorů prsu a nádorů sítnice (</a:t>
            </a:r>
            <a:r>
              <a:rPr lang="cs-CZ" dirty="0" err="1" smtClean="0"/>
              <a:t>tzv.retinoblastomů</a:t>
            </a:r>
            <a:r>
              <a:rPr lang="cs-CZ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pro většinu těchto dědičných (hereditárních) nádorů je charakteristický autozomálně dominantní přenos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>
                <a:solidFill>
                  <a:srgbClr val="FFC000"/>
                </a:solidFill>
              </a:rPr>
              <a:t>většina nádorových chorob je podmíněna multifaktoriálně stejně jako ostatní civilizační choroby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rozhodující měrou se uplatňují </a:t>
            </a:r>
            <a:r>
              <a:rPr lang="cs-CZ" b="1" i="1" dirty="0" smtClean="0">
                <a:solidFill>
                  <a:schemeClr val="accent1"/>
                </a:solidFill>
              </a:rPr>
              <a:t>faktory životního prostředí</a:t>
            </a:r>
            <a:r>
              <a:rPr lang="cs-CZ" dirty="0" smtClean="0"/>
              <a:t>, </a:t>
            </a:r>
            <a:r>
              <a:rPr lang="cs-CZ" dirty="0" err="1" smtClean="0"/>
              <a:t>př.karcinom</a:t>
            </a:r>
            <a:r>
              <a:rPr lang="cs-CZ" dirty="0" smtClean="0"/>
              <a:t> plic (kuřáci, horníci v uranových dolech)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8094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Rakovina a prevence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důsledná prevence!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omezení kontaktu s mutagenními a karcinogenními látkami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zdravá životospráva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lékařské preventivní prohlídky umožňují včasný záchyt a odstranění nádoru (dobré prognózy)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u rodin s výskytem hereditárního nádorového onemocnění jsou pravidelné lékařské prohlídky (nejlépe dvakrát ročně) nutností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globální omezení některých průmyslových výrob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systematická kontrola pitné vody a potravin hygienickými laboratořemi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monitorování koncentrace škodlivin v ovzduší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4619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244698"/>
            <a:ext cx="7886700" cy="853562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098260"/>
            <a:ext cx="7675350" cy="559875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JSOU UVEDENÁ TVRZENÍ PRAVDIVÁ?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Každý mutagen lze považovat za potenciální karcinogen.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M</a:t>
            </a:r>
            <a:r>
              <a:rPr lang="cs-CZ" dirty="0" smtClean="0"/>
              <a:t>utagenita a </a:t>
            </a:r>
            <a:r>
              <a:rPr lang="cs-CZ" dirty="0" err="1" smtClean="0"/>
              <a:t>karcinogenita</a:t>
            </a:r>
            <a:r>
              <a:rPr lang="cs-CZ" dirty="0" smtClean="0"/>
              <a:t> spolu nesouvisí (výjimkou je nepočetná skupina epigenetických karcinogenů, které jsou mutagenní).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Amesův</a:t>
            </a:r>
            <a:r>
              <a:rPr lang="cs-CZ" dirty="0" smtClean="0"/>
              <a:t> test hodnotí vznik reverzní genové mutace.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Amesův</a:t>
            </a:r>
            <a:r>
              <a:rPr lang="cs-CZ" dirty="0" smtClean="0"/>
              <a:t> test hodnotí </a:t>
            </a:r>
            <a:r>
              <a:rPr lang="cs-CZ" dirty="0" err="1" smtClean="0"/>
              <a:t>karcinogenitu</a:t>
            </a:r>
            <a:r>
              <a:rPr lang="cs-CZ" dirty="0" smtClean="0"/>
              <a:t> zkoumané látky vůči lidskému organismu.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O</a:t>
            </a:r>
            <a:r>
              <a:rPr lang="cs-CZ" dirty="0" smtClean="0"/>
              <a:t>nkogeny jsou geny, jejichž proteinové produkty stimulují buněčný cyklus.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O</a:t>
            </a:r>
            <a:r>
              <a:rPr lang="cs-CZ" dirty="0" smtClean="0"/>
              <a:t>nkogeny jsou viry, které napadají buňky a způsobují jejich nádorovou přeměnu.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Excizní reparace umožňuje </a:t>
            </a:r>
            <a:r>
              <a:rPr lang="cs-CZ" dirty="0" err="1" smtClean="0"/>
              <a:t>vyštěpení</a:t>
            </a:r>
            <a:r>
              <a:rPr lang="cs-CZ" dirty="0" smtClean="0"/>
              <a:t> části DNA obsahující </a:t>
            </a:r>
            <a:r>
              <a:rPr lang="cs-CZ" dirty="0" err="1" smtClean="0"/>
              <a:t>thyminový</a:t>
            </a:r>
            <a:r>
              <a:rPr lang="cs-CZ" dirty="0" smtClean="0"/>
              <a:t> dimer nebo jinak modifikovanou bázi.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 </a:t>
            </a:r>
            <a:r>
              <a:rPr lang="cs-CZ" dirty="0" smtClean="0"/>
              <a:t>K hereditárním nádorům patří naprostá většina nádorů.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K hereditárním nádorům patří některé nádory sítnice (</a:t>
            </a:r>
            <a:r>
              <a:rPr lang="cs-CZ" dirty="0" err="1" smtClean="0"/>
              <a:t>tzv.retinoblastomy</a:t>
            </a:r>
            <a:r>
              <a:rPr lang="cs-CZ" dirty="0" smtClean="0"/>
              <a:t>)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Většina nádorových chorob je vyvolána mutacemi zděděnými od rodičů.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245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 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650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  <a:endParaRPr lang="cs-CZ" dirty="0" smtClean="0"/>
          </a:p>
          <a:p>
            <a:r>
              <a:rPr lang="cs-CZ" dirty="0"/>
              <a:t> 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6203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 </a:t>
            </a:r>
            <a:r>
              <a:rPr lang="cs-CZ" dirty="0" smtClean="0"/>
              <a:t>Str. 22- JAMES </a:t>
            </a:r>
            <a:r>
              <a:rPr lang="cs-CZ" dirty="0"/>
              <a:t>HALPERN, BRYAN HOPPING AND JOSHUA M BROSTOFF.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26.9.2013].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commons.wikimedia.org/wiki/File:Xeroderma_pigmentosum_01.jpg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Str. 17- GERRIET41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27.9.2013].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commons.wikimedia.org/wiki/File:Direct_DNA_damage.png?uselang=cs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Str. 19- RIHITO </a:t>
            </a:r>
            <a:r>
              <a:rPr lang="cs-CZ" dirty="0"/>
              <a:t>MORITA, SHUHEI NAKANE, ATSUHIRO SHIMADA, MASAO INOUE, HITOSHI IINO, TAISUKE WAKAMATSU, KENJI FUKUI, NORIKO NAKAGAWA, RYOJI MASUI, AND SEIKI KURAMITSU.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smtClean="0"/>
              <a:t>27.9.2013].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commons.wikimedia.org/wiki/File:A_schematic_representation_of_models_for_the_nucleotide_excision_repair_pathway_controlled_by_Uvr_proteins.jpg?uselang=cs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7106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306</TotalTime>
  <Words>1649</Words>
  <Application>Microsoft Office PowerPoint</Application>
  <PresentationFormat>Předvádění na obrazovce (4:3)</PresentationFormat>
  <Paragraphs>159</Paragraphs>
  <Slides>29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4" baseType="lpstr">
      <vt:lpstr>Arial</vt:lpstr>
      <vt:lpstr>Calibri</vt:lpstr>
      <vt:lpstr>Corbel</vt:lpstr>
      <vt:lpstr>Wingdings</vt:lpstr>
      <vt:lpstr>Hloubka</vt:lpstr>
      <vt:lpstr>Prezentace aplikace PowerPoint</vt:lpstr>
      <vt:lpstr>Anotace</vt:lpstr>
      <vt:lpstr>ZÁKLADY ONKOGENETIKY</vt:lpstr>
      <vt:lpstr>Onkogenetika </vt:lpstr>
      <vt:lpstr>Nádorová onemocnění</vt:lpstr>
      <vt:lpstr>Nádorová buňka</vt:lpstr>
      <vt:lpstr>Mutagen, karcinogen</vt:lpstr>
      <vt:lpstr>Mutagenita, karcinogenita (chemických látek a dalších faktorů)</vt:lpstr>
      <vt:lpstr>Amesův test (čti „ejmsův)</vt:lpstr>
      <vt:lpstr>Provedení a vyhodnocení testu</vt:lpstr>
      <vt:lpstr>Využití testu</vt:lpstr>
      <vt:lpstr>Onkogeny</vt:lpstr>
      <vt:lpstr>Aktivace protoonkogenu translokací</vt:lpstr>
      <vt:lpstr>Reciproká translokace koncových úseků dlouhých ramének chromozomů 9 a 22</vt:lpstr>
      <vt:lpstr>Reparační mechanismy</vt:lpstr>
      <vt:lpstr>Fotoreaktivace </vt:lpstr>
      <vt:lpstr>Vznik thyminových dimerů vlivem UV záření</vt:lpstr>
      <vt:lpstr>Excizní reparace</vt:lpstr>
      <vt:lpstr>Excizní oprava poškozené DNA</vt:lpstr>
      <vt:lpstr>Rekombinační oprava</vt:lpstr>
      <vt:lpstr>Mutátorové geny</vt:lpstr>
      <vt:lpstr>Xeroderma pigmentosum</vt:lpstr>
      <vt:lpstr>Ochrana před mutageny a karcinogeny</vt:lpstr>
      <vt:lpstr>Rakovina a dědičnost</vt:lpstr>
      <vt:lpstr>Rakovina a prevence</vt:lpstr>
      <vt:lpstr>OPAKOVÁNÍ</vt:lpstr>
      <vt:lpstr>Správné odpovědi</vt:lpstr>
      <vt:lpstr>ZDROJ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ONKOGENETIKY</dc:title>
  <dc:creator>Pavel Fiala</dc:creator>
  <cp:lastModifiedBy>Pavel Fiala</cp:lastModifiedBy>
  <cp:revision>26</cp:revision>
  <dcterms:created xsi:type="dcterms:W3CDTF">2014-03-26T15:45:14Z</dcterms:created>
  <dcterms:modified xsi:type="dcterms:W3CDTF">2014-03-30T20:42:30Z</dcterms:modified>
</cp:coreProperties>
</file>