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1" r:id="rId5"/>
    <p:sldId id="263" r:id="rId6"/>
    <p:sldId id="264" r:id="rId7"/>
    <p:sldId id="260" r:id="rId8"/>
    <p:sldId id="262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984" y="-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0021979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DUM 4. základní deska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Miroslav Kubeš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Základní pojmy informačních technologií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Výpočetní technika 1. ročník </a:t>
                      </a:r>
                      <a:r>
                        <a:rPr lang="cs-CZ" smtClean="0"/>
                        <a:t>sš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Tato prezentace pojednává o základních pojmech v oblasti výpočetní techniky.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Základní deska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dirty="0"/>
              <a:t>Dum použije učitel při výkladu látky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Anglický výraz motherboard</a:t>
            </a:r>
          </a:p>
          <a:p>
            <a:r>
              <a:rPr lang="cs-CZ" dirty="0" smtClean="0"/>
              <a:t>Základní HW všech počítačů</a:t>
            </a:r>
          </a:p>
          <a:p>
            <a:r>
              <a:rPr lang="cs-CZ" dirty="0" smtClean="0"/>
              <a:t>Slouží k propojení ostatního HW počítače</a:t>
            </a:r>
          </a:p>
          <a:p>
            <a:r>
              <a:rPr lang="cs-CZ" dirty="0" smtClean="0"/>
              <a:t>Zajišťuje distribuci napájení ostatního HW</a:t>
            </a:r>
          </a:p>
          <a:p>
            <a:r>
              <a:rPr lang="cs-CZ" dirty="0" smtClean="0"/>
              <a:t>Umožňuje zapojení procesoru, operační paměti, grafické karty, zvukové karty, disků, různých mechanik a externích karet.</a:t>
            </a:r>
          </a:p>
        </p:txBody>
      </p:sp>
    </p:spTree>
    <p:extLst>
      <p:ext uri="{BB962C8B-B14F-4D97-AF65-F5344CB8AC3E}">
        <p14:creationId xmlns:p14="http://schemas.microsoft.com/office/powerpoint/2010/main" xmlns="" val="86683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současnosti základní desky obsahují hojně integrované prvky.</a:t>
            </a:r>
          </a:p>
          <a:p>
            <a:r>
              <a:rPr lang="cs-CZ" dirty="0" err="1" smtClean="0"/>
              <a:t>Bežné</a:t>
            </a:r>
            <a:r>
              <a:rPr lang="cs-CZ" dirty="0" smtClean="0"/>
              <a:t> integrované obvody jsou zvukové karty, grafické karty, síťové karty a různé konektory jako USB, LPT, RS232 atd.</a:t>
            </a:r>
          </a:p>
          <a:p>
            <a:r>
              <a:rPr lang="cs-CZ" dirty="0" smtClean="0"/>
              <a:t>Do základní desky nemůžeme osadit libovolný HW. </a:t>
            </a:r>
          </a:p>
          <a:p>
            <a:r>
              <a:rPr lang="cs-CZ" dirty="0" smtClean="0"/>
              <a:t>Základní desku vybíráme podle </a:t>
            </a:r>
            <a:r>
              <a:rPr lang="cs-CZ" dirty="0" smtClean="0"/>
              <a:t>toho, </a:t>
            </a:r>
            <a:r>
              <a:rPr lang="cs-CZ" dirty="0" smtClean="0"/>
              <a:t>jaký chceme použít procesor (existují různé patice) a </a:t>
            </a:r>
            <a:r>
              <a:rPr lang="cs-CZ" dirty="0" smtClean="0"/>
              <a:t>také, </a:t>
            </a:r>
            <a:r>
              <a:rPr lang="cs-CZ" dirty="0" smtClean="0"/>
              <a:t>jaké zařízení chceme k PC připojit (aby měla správné konektory</a:t>
            </a:r>
            <a:r>
              <a:rPr lang="cs-CZ" dirty="0" smtClean="0"/>
              <a:t>), </a:t>
            </a:r>
            <a:r>
              <a:rPr lang="cs-CZ" dirty="0" smtClean="0"/>
              <a:t>popřípadě kolik má mít PC RAM atd.</a:t>
            </a:r>
          </a:p>
        </p:txBody>
      </p:sp>
    </p:spTree>
    <p:extLst>
      <p:ext uri="{BB962C8B-B14F-4D97-AF65-F5344CB8AC3E}">
        <p14:creationId xmlns:p14="http://schemas.microsoft.com/office/powerpoint/2010/main" xmlns="" val="3301495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0127"/>
            <a:ext cx="8229600" cy="826585"/>
          </a:xfrm>
        </p:spPr>
        <p:txBody>
          <a:bodyPr/>
          <a:lstStyle/>
          <a:p>
            <a:r>
              <a:rPr lang="cs-CZ" dirty="0" smtClean="0"/>
              <a:t>CHIP SET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199" y="764704"/>
            <a:ext cx="8229600" cy="4525963"/>
          </a:xfrm>
        </p:spPr>
        <p:txBody>
          <a:bodyPr/>
          <a:lstStyle/>
          <a:p>
            <a:r>
              <a:rPr lang="cs-CZ" dirty="0" smtClean="0"/>
              <a:t>O správný chod základní desky a její řízení se stará tzv. CHIP SET, neboli čipová sada.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358385" y="1538159"/>
            <a:ext cx="4283212" cy="504055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91680" y="6200044"/>
            <a:ext cx="6264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 1: čipová sada, převzato a upraveno z 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4790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CHIP SET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Čipovou sadu můžeme rozdělit na severní most (</a:t>
            </a:r>
            <a:r>
              <a:rPr lang="cs-CZ" dirty="0" err="1" smtClean="0"/>
              <a:t>northbridge</a:t>
            </a:r>
            <a:r>
              <a:rPr lang="cs-CZ" dirty="0" smtClean="0"/>
              <a:t>) a jižní most (</a:t>
            </a:r>
            <a:r>
              <a:rPr lang="cs-CZ" dirty="0" err="1" smtClean="0"/>
              <a:t>southbridge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Nejdůležitější funkce severního mostu je komunikace s procesorem přes FSB sběrnici a komunikace s operační pamětí a graf. kartou</a:t>
            </a:r>
          </a:p>
          <a:p>
            <a:r>
              <a:rPr lang="cs-CZ" dirty="0" smtClean="0"/>
              <a:t>Nejdůležitější funkce jižního mostu je komunikace </a:t>
            </a:r>
            <a:r>
              <a:rPr lang="cs-CZ" dirty="0" smtClean="0"/>
              <a:t>mezi síťovou </a:t>
            </a:r>
            <a:r>
              <a:rPr lang="cs-CZ" dirty="0" smtClean="0"/>
              <a:t>a zvukovou kartou, USB, disky a komunikace s </a:t>
            </a:r>
            <a:r>
              <a:rPr lang="cs-CZ" dirty="0" err="1" smtClean="0"/>
              <a:t>biosem</a:t>
            </a:r>
            <a:endParaRPr lang="cs-CZ" dirty="0" smtClean="0"/>
          </a:p>
          <a:p>
            <a:r>
              <a:rPr lang="cs-CZ" dirty="0" smtClean="0"/>
              <a:t>VIZ obrázek 1 </a:t>
            </a:r>
          </a:p>
        </p:txBody>
      </p:sp>
    </p:spTree>
    <p:extLst>
      <p:ext uri="{BB962C8B-B14F-4D97-AF65-F5344CB8AC3E}">
        <p14:creationId xmlns:p14="http://schemas.microsoft.com/office/powerpoint/2010/main" xmlns="" val="41248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Na základní desce se nachází také BIOS</a:t>
            </a:r>
          </a:p>
          <a:p>
            <a:r>
              <a:rPr lang="cs-CZ" dirty="0" smtClean="0"/>
              <a:t>BIOS je umístěn v energeticky nezávislé paměti typu ROM, EEPROM, FLASH</a:t>
            </a:r>
          </a:p>
          <a:p>
            <a:r>
              <a:rPr lang="cs-CZ" dirty="0" smtClean="0"/>
              <a:t>BIOS (Basic </a:t>
            </a:r>
            <a:r>
              <a:rPr lang="cs-CZ" dirty="0" err="1" smtClean="0"/>
              <a:t>Imput</a:t>
            </a:r>
            <a:r>
              <a:rPr lang="cs-CZ" dirty="0" smtClean="0"/>
              <a:t>-Output </a:t>
            </a:r>
            <a:r>
              <a:rPr lang="cs-CZ" dirty="0" err="1" smtClean="0"/>
              <a:t>System</a:t>
            </a:r>
            <a:r>
              <a:rPr lang="cs-CZ" dirty="0" smtClean="0"/>
              <a:t>)</a:t>
            </a:r>
          </a:p>
          <a:p>
            <a:r>
              <a:rPr lang="cs-CZ" dirty="0" smtClean="0"/>
              <a:t>Svou funkci plní bezprostředně po startu PC</a:t>
            </a:r>
          </a:p>
          <a:p>
            <a:r>
              <a:rPr lang="cs-CZ" dirty="0" smtClean="0"/>
              <a:t>Jakýsi firmware PC</a:t>
            </a:r>
          </a:p>
          <a:p>
            <a:r>
              <a:rPr lang="cs-CZ" dirty="0" smtClean="0"/>
              <a:t>Inicializuje ostatní HW a připojené zařízení při startu počítače, poté následně spouští operační systém, kterému předává další řízení PC</a:t>
            </a:r>
          </a:p>
        </p:txBody>
      </p:sp>
    </p:spTree>
    <p:extLst>
      <p:ext uri="{BB962C8B-B14F-4D97-AF65-F5344CB8AC3E}">
        <p14:creationId xmlns:p14="http://schemas.microsoft.com/office/powerpoint/2010/main" xmlns="" val="39898485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BIOS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V </a:t>
            </a:r>
            <a:r>
              <a:rPr lang="cs-CZ" sz="2400" dirty="0" err="1" smtClean="0"/>
              <a:t>biosu</a:t>
            </a:r>
            <a:r>
              <a:rPr lang="cs-CZ" sz="2400" dirty="0" smtClean="0"/>
              <a:t> zle nastavovat některé položky</a:t>
            </a:r>
          </a:p>
          <a:p>
            <a:r>
              <a:rPr lang="cs-CZ" sz="2400" dirty="0" smtClean="0"/>
              <a:t>Například </a:t>
            </a:r>
            <a:r>
              <a:rPr lang="cs-CZ" sz="2400" dirty="0" err="1" smtClean="0"/>
              <a:t>botování</a:t>
            </a:r>
            <a:r>
              <a:rPr lang="cs-CZ" sz="2400" dirty="0" smtClean="0"/>
              <a:t> disků, USB, </a:t>
            </a:r>
            <a:r>
              <a:rPr lang="cs-CZ" sz="2400" dirty="0" err="1" smtClean="0"/>
              <a:t>CDromů</a:t>
            </a:r>
            <a:r>
              <a:rPr lang="cs-CZ" sz="2400" dirty="0" smtClean="0"/>
              <a:t>, nastavování úrovní napětí, nebo FSB sběrnice, </a:t>
            </a:r>
            <a:r>
              <a:rPr lang="cs-CZ" sz="2400" dirty="0" smtClean="0"/>
              <a:t>násobiče </a:t>
            </a:r>
            <a:r>
              <a:rPr lang="cs-CZ" sz="2400" dirty="0" smtClean="0"/>
              <a:t>výkonu atd.. což se dá použít při taktování procesoru, nebo pamětí.</a:t>
            </a:r>
          </a:p>
          <a:p>
            <a:r>
              <a:rPr lang="cs-CZ" sz="2400" dirty="0" smtClean="0"/>
              <a:t>Lze nastavovat disky do režimu AHCI, IDE, RAID polí</a:t>
            </a:r>
          </a:p>
          <a:p>
            <a:r>
              <a:rPr lang="cs-CZ" sz="2400" dirty="0" smtClean="0"/>
              <a:t>Lze povolovat či zakazovat integrované prvky desky a jiné.</a:t>
            </a:r>
          </a:p>
          <a:p>
            <a:r>
              <a:rPr lang="cs-CZ" sz="2400" dirty="0" smtClean="0"/>
              <a:t>Špatné a neodborné manipulování s BIOSEM může mít za následek </a:t>
            </a:r>
            <a:r>
              <a:rPr lang="cs-CZ" sz="2400" dirty="0" smtClean="0"/>
              <a:t>to, </a:t>
            </a:r>
            <a:r>
              <a:rPr lang="cs-CZ" sz="2400" dirty="0" smtClean="0"/>
              <a:t>že se PC nespustí a bude vyžadován restart BIOSU pomocí hw přepínače, popřípadě zničení některých komponent</a:t>
            </a:r>
          </a:p>
          <a:p>
            <a:r>
              <a:rPr lang="cs-CZ" sz="2400" dirty="0" smtClean="0"/>
              <a:t>BIOS lze </a:t>
            </a:r>
            <a:r>
              <a:rPr lang="cs-CZ" sz="2400" dirty="0" err="1" smtClean="0"/>
              <a:t>flashovat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125072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031"/>
            <a:ext cx="8229600" cy="1143000"/>
          </a:xfrm>
        </p:spPr>
        <p:txBody>
          <a:bodyPr/>
          <a:lstStyle/>
          <a:p>
            <a:r>
              <a:rPr lang="cs-CZ" dirty="0" smtClean="0"/>
              <a:t>Základní deska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052736"/>
            <a:ext cx="6624736" cy="4866552"/>
          </a:xfrm>
        </p:spPr>
      </p:pic>
      <p:sp>
        <p:nvSpPr>
          <p:cNvPr id="5" name="TextovéPole 4"/>
          <p:cNvSpPr txBox="1"/>
          <p:nvPr/>
        </p:nvSpPr>
        <p:spPr>
          <a:xfrm>
            <a:off x="1043608" y="5877272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č 2: základní deska, převzato a upraveno z 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29347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1800" dirty="0"/>
              <a:t>[</a:t>
            </a:r>
            <a:r>
              <a:rPr lang="cs-CZ" sz="1800" dirty="0" smtClean="0"/>
              <a:t>1]http</a:t>
            </a:r>
            <a:r>
              <a:rPr lang="cs-CZ" sz="1800" dirty="0"/>
              <a:t>://</a:t>
            </a:r>
            <a:r>
              <a:rPr lang="cs-CZ" sz="1800" dirty="0" smtClean="0"/>
              <a:t>upload.wikimedia.org/wikipedia/commons/thumb/5/50/Typical_intel_chipset.jpg/509px-Typical_intel_chipset.jpg</a:t>
            </a:r>
            <a:endParaRPr lang="cs-CZ" sz="2400" dirty="0" smtClean="0"/>
          </a:p>
          <a:p>
            <a:pPr marL="0" indent="0">
              <a:buNone/>
            </a:pPr>
            <a:r>
              <a:rPr lang="cs-CZ" sz="1800" dirty="0"/>
              <a:t>[</a:t>
            </a:r>
            <a:r>
              <a:rPr lang="cs-CZ" sz="1800" dirty="0" smtClean="0"/>
              <a:t>2]https</a:t>
            </a:r>
            <a:r>
              <a:rPr lang="cs-CZ" sz="1800" dirty="0"/>
              <a:t>://www.google.cz/url?sa=i&amp;rct=j&amp;q=&amp;esrc=s&amp;source=images&amp;cd=&amp;cad=rja&amp;docid=pU-A7dAPVx-jsM&amp;tbnid=7X9e-YJZE0EjnM:&amp;ved=0CAUQjRw&amp;url=http%3A%2F%2Fen.wikipedia.org%2Fwiki%2FMotherboard&amp;ei=zaUNU4P8J_Ka1AX9_4AI&amp;bvm=bv.61965928,d.ZGU&amp;psig=AFQjCNFT_5bZudiGrTdEZvujmgvIdJn9gg&amp;ust=1393489690243918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115230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068960"/>
            <a:ext cx="8229600" cy="1143000"/>
          </a:xfrm>
        </p:spPr>
        <p:txBody>
          <a:bodyPr/>
          <a:lstStyle/>
          <a:p>
            <a:r>
              <a:rPr lang="cs-CZ" dirty="0" smtClean="0"/>
              <a:t>Konec prezentace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23450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494</Words>
  <Application>Microsoft Office PowerPoint</Application>
  <PresentationFormat>Předvádění na obrazovce (4:3)</PresentationFormat>
  <Paragraphs>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Snímek 2</vt:lpstr>
      <vt:lpstr>Základní deska</vt:lpstr>
      <vt:lpstr>Základní deska</vt:lpstr>
      <vt:lpstr>CHIP SET</vt:lpstr>
      <vt:lpstr>CHIP SET</vt:lpstr>
      <vt:lpstr>BIOS</vt:lpstr>
      <vt:lpstr>BIOS</vt:lpstr>
      <vt:lpstr>Základní deska</vt:lpstr>
      <vt:lpstr>Použité zdroje</vt:lpstr>
      <vt:lpstr>Konec prezentace</vt:lpstr>
    </vt:vector>
  </TitlesOfParts>
  <Company>SŠ a VOŠ cestovního ruchu, České Budějovice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Dum</cp:lastModifiedBy>
  <cp:revision>28</cp:revision>
  <dcterms:created xsi:type="dcterms:W3CDTF">2012-10-19T06:36:28Z</dcterms:created>
  <dcterms:modified xsi:type="dcterms:W3CDTF">2014-04-10T07:53:41Z</dcterms:modified>
</cp:coreProperties>
</file>