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258" r:id="rId3"/>
    <p:sldId id="259" r:id="rId4"/>
    <p:sldId id="261" r:id="rId5"/>
    <p:sldId id="263" r:id="rId6"/>
    <p:sldId id="264" r:id="rId7"/>
    <p:sldId id="260" r:id="rId8"/>
    <p:sldId id="262" r:id="rId9"/>
    <p:sldId id="268" r:id="rId10"/>
    <p:sldId id="269" r:id="rId11"/>
    <p:sldId id="270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07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269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039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8813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9699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7494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2098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6821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4524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172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/>
              <a:pPr/>
              <a:t>10.4.2014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8587874"/>
              </p:ext>
            </p:extLst>
          </p:nvPr>
        </p:nvGraphicFramePr>
        <p:xfrm>
          <a:off x="1007604" y="2924944"/>
          <a:ext cx="7248961" cy="31391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 smtClean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DUM 17. plasma monitor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Miroslav Kubeš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err="1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</a:t>
                      </a: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smtClean="0"/>
                        <a:t>Základní pojmy informačních technologií</a:t>
                      </a:r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Výpočetní technika 1. ročník </a:t>
                      </a:r>
                      <a:r>
                        <a:rPr lang="cs-CZ" smtClean="0"/>
                        <a:t>sš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10.6.2013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/>
              <a:t>Tato prezentace pojednává o základních pojmech v oblasti výpočetní techniky.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dirty="0" smtClean="0"/>
              <a:t>Plasma monitory, televize</a:t>
            </a: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dirty="0"/>
              <a:t>Dum použije učitel při výkladu látky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 </a:t>
            </a:r>
            <a:r>
              <a:rPr lang="cs-CZ" dirty="0"/>
              <a:t>současné </a:t>
            </a:r>
            <a:r>
              <a:rPr lang="cs-CZ" dirty="0" smtClean="0"/>
              <a:t>době velice rozšířené jako televizní přijímače, či jiné zobrazovací panely</a:t>
            </a:r>
          </a:p>
          <a:p>
            <a:r>
              <a:rPr lang="cs-CZ" dirty="0" smtClean="0"/>
              <a:t>Televize jsou většinou velké uhlopříčky, dochází k zahřívání, takže je důležité zajistit dobrý odvod tepla</a:t>
            </a:r>
          </a:p>
          <a:p>
            <a:r>
              <a:rPr lang="cs-CZ" dirty="0" smtClean="0"/>
              <a:t>Plasma na první pohled vypadá podobně jako LCD, ale princip funkčnosti je odlišný</a:t>
            </a:r>
          </a:p>
        </p:txBody>
      </p:sp>
    </p:spTree>
    <p:extLst>
      <p:ext uri="{BB962C8B-B14F-4D97-AF65-F5344CB8AC3E}">
        <p14:creationId xmlns:p14="http://schemas.microsoft.com/office/powerpoint/2010/main" xmlns="" val="866835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412776"/>
            <a:ext cx="8445624" cy="4525963"/>
          </a:xfrm>
        </p:spPr>
        <p:txBody>
          <a:bodyPr>
            <a:noAutofit/>
          </a:bodyPr>
          <a:lstStyle/>
          <a:p>
            <a:r>
              <a:rPr lang="cs-CZ" sz="3000" dirty="0" smtClean="0"/>
              <a:t>Jak funguje plasma v PDP (plasma </a:t>
            </a:r>
            <a:r>
              <a:rPr lang="cs-CZ" sz="3000" dirty="0" err="1" smtClean="0"/>
              <a:t>diplay</a:t>
            </a:r>
            <a:r>
              <a:rPr lang="cs-CZ" sz="3000" dirty="0" smtClean="0"/>
              <a:t> panel)</a:t>
            </a:r>
          </a:p>
          <a:p>
            <a:r>
              <a:rPr lang="cs-CZ" sz="3000" dirty="0" smtClean="0"/>
              <a:t>Plasma je skupenství </a:t>
            </a:r>
            <a:r>
              <a:rPr lang="cs-CZ" sz="3000" dirty="0"/>
              <a:t>s</a:t>
            </a:r>
            <a:r>
              <a:rPr lang="cs-CZ" sz="3000" dirty="0" smtClean="0"/>
              <a:t>ložené z iontů a elementárních částic</a:t>
            </a:r>
          </a:p>
          <a:p>
            <a:r>
              <a:rPr lang="cs-CZ" sz="3000" dirty="0" smtClean="0"/>
              <a:t>Označováno jako čtvrté skupenství</a:t>
            </a:r>
          </a:p>
          <a:p>
            <a:r>
              <a:rPr lang="cs-CZ" sz="3000" dirty="0" smtClean="0"/>
              <a:t>V klidovém stavu obsahuje každý </a:t>
            </a:r>
            <a:r>
              <a:rPr lang="cs-CZ" sz="3000" dirty="0" err="1" smtClean="0"/>
              <a:t>subpixel</a:t>
            </a:r>
            <a:r>
              <a:rPr lang="cs-CZ" sz="3000" dirty="0" smtClean="0"/>
              <a:t> plasma </a:t>
            </a:r>
            <a:r>
              <a:rPr lang="cs-CZ" sz="3000" dirty="0" err="1" smtClean="0"/>
              <a:t>displaye</a:t>
            </a:r>
            <a:r>
              <a:rPr lang="cs-CZ" sz="3000" dirty="0" smtClean="0"/>
              <a:t> směs vzácných plynů, jako je argon, neon či xenon, na venek se iony plynu jeví neutrálně</a:t>
            </a:r>
          </a:p>
          <a:p>
            <a:r>
              <a:rPr lang="cs-CZ" sz="3000" dirty="0" smtClean="0"/>
              <a:t>V momentě, když tento plyn přivedeme do elektrostatického </a:t>
            </a:r>
            <a:r>
              <a:rPr lang="cs-CZ" sz="3000" dirty="0" smtClean="0"/>
              <a:t>pole, </a:t>
            </a:r>
            <a:r>
              <a:rPr lang="cs-CZ" sz="3000" dirty="0" smtClean="0"/>
              <a:t>začne probíhat následující reakce</a:t>
            </a:r>
            <a:endParaRPr lang="cs-CZ" sz="3000" dirty="0"/>
          </a:p>
        </p:txBody>
      </p:sp>
    </p:spTree>
    <p:extLst>
      <p:ext uri="{BB962C8B-B14F-4D97-AF65-F5344CB8AC3E}">
        <p14:creationId xmlns:p14="http://schemas.microsoft.com/office/powerpoint/2010/main" xmlns="" val="3301495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199" y="10127"/>
            <a:ext cx="8229600" cy="826585"/>
          </a:xfrm>
        </p:spPr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1640" y="764704"/>
            <a:ext cx="6120680" cy="5162566"/>
          </a:xfrm>
        </p:spPr>
      </p:pic>
      <p:sp>
        <p:nvSpPr>
          <p:cNvPr id="5" name="TextovéPole 4"/>
          <p:cNvSpPr txBox="1"/>
          <p:nvPr/>
        </p:nvSpPr>
        <p:spPr>
          <a:xfrm>
            <a:off x="1763688" y="6042609"/>
            <a:ext cx="5328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</a:t>
            </a:r>
            <a:r>
              <a:rPr lang="cs-CZ" dirty="0"/>
              <a:t>1: </a:t>
            </a:r>
            <a:r>
              <a:rPr lang="cs-CZ" dirty="0" smtClean="0"/>
              <a:t>emitace světla, převzato a upraveno z [1]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74790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000" dirty="0" smtClean="0"/>
              <a:t>Pokud je elektrostatické pole dostatečně silné „roztrhá“ molekuly plynu na elektrony a kladné ionty, protože tyto kladné ionty přišly o minimálně jeden elektron.</a:t>
            </a:r>
          </a:p>
          <a:p>
            <a:r>
              <a:rPr lang="cs-CZ" sz="3000" dirty="0" smtClean="0"/>
              <a:t>Tyto částice už nejsou </a:t>
            </a:r>
            <a:r>
              <a:rPr lang="cs-CZ" sz="3000" dirty="0" smtClean="0"/>
              <a:t>navenek </a:t>
            </a:r>
            <a:r>
              <a:rPr lang="cs-CZ" sz="3000" dirty="0" smtClean="0"/>
              <a:t>elektricky neutrální a začne jejich unášivý pohyb k opačným pólům.</a:t>
            </a:r>
          </a:p>
          <a:p>
            <a:r>
              <a:rPr lang="cs-CZ" sz="3000" dirty="0" smtClean="0"/>
              <a:t>V tento moment vzniká </a:t>
            </a:r>
            <a:r>
              <a:rPr lang="cs-CZ" sz="3000" dirty="0" smtClean="0"/>
              <a:t>to, </a:t>
            </a:r>
            <a:r>
              <a:rPr lang="cs-CZ" sz="3000" dirty="0" smtClean="0"/>
              <a:t>že elektrony jsou unášeny na opačnou stranu než kladné ionty a dochází tak zákonitě ke srážkám  </a:t>
            </a:r>
          </a:p>
        </p:txBody>
      </p:sp>
    </p:spTree>
    <p:extLst>
      <p:ext uri="{BB962C8B-B14F-4D97-AF65-F5344CB8AC3E}">
        <p14:creationId xmlns:p14="http://schemas.microsoft.com/office/powerpoint/2010/main" xmlns="" val="4124840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Pokud narazí elektron do elektronu kladného iontu předá mu energii a uvede ho do takzvaného excitovaného stavu, čímž mu dovolí přejít dočasně na vyšší energetickou hladinu, na vyšší orbital. </a:t>
            </a:r>
          </a:p>
          <a:p>
            <a:r>
              <a:rPr lang="cs-CZ" sz="2800" dirty="0" smtClean="0"/>
              <a:t>Vlivem elektromagnetických sil je ale okamžitě stažen na svůj původní orbital a přebytečnou energii vyzáří ve formě fotonu</a:t>
            </a:r>
          </a:p>
          <a:p>
            <a:r>
              <a:rPr lang="cs-CZ" sz="2800" dirty="0" smtClean="0"/>
              <a:t>Po odpojení elektrostatického pole dochází k rekombinaci „</a:t>
            </a:r>
            <a:r>
              <a:rPr lang="cs-CZ" sz="2800" dirty="0" smtClean="0"/>
              <a:t>poskládání</a:t>
            </a:r>
            <a:r>
              <a:rPr lang="cs-CZ" sz="2800" dirty="0" smtClean="0"/>
              <a:t>“ částic do původního stavu a jev se může opakovat </a:t>
            </a:r>
          </a:p>
        </p:txBody>
      </p:sp>
    </p:spTree>
    <p:extLst>
      <p:ext uri="{BB962C8B-B14F-4D97-AF65-F5344CB8AC3E}">
        <p14:creationId xmlns:p14="http://schemas.microsoft.com/office/powerpoint/2010/main" xmlns="" val="39898485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764704"/>
          </a:xfrm>
        </p:spPr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51720" y="764704"/>
            <a:ext cx="5472608" cy="5424508"/>
          </a:xfrm>
        </p:spPr>
      </p:pic>
      <p:sp>
        <p:nvSpPr>
          <p:cNvPr id="5" name="TextovéPole 4"/>
          <p:cNvSpPr txBox="1"/>
          <p:nvPr/>
        </p:nvSpPr>
        <p:spPr>
          <a:xfrm>
            <a:off x="1619672" y="6237312"/>
            <a:ext cx="4608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Obr. č. 2: </a:t>
            </a:r>
            <a:r>
              <a:rPr lang="cs-CZ" dirty="0" err="1" smtClean="0"/>
              <a:t>subpixel</a:t>
            </a:r>
            <a:r>
              <a:rPr lang="cs-CZ" dirty="0" smtClean="0"/>
              <a:t>, převzato a upraveno z [2]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250726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 smtClean="0"/>
              <a:t>Na obrázku vidíme zelený </a:t>
            </a:r>
            <a:r>
              <a:rPr lang="cs-CZ" dirty="0" err="1" smtClean="0"/>
              <a:t>subpixel</a:t>
            </a:r>
            <a:r>
              <a:rPr lang="cs-CZ" dirty="0" smtClean="0"/>
              <a:t> plasmové obrazovky</a:t>
            </a:r>
          </a:p>
          <a:p>
            <a:r>
              <a:rPr lang="cs-CZ" dirty="0" smtClean="0"/>
              <a:t>Samozřejmě, že jako u </a:t>
            </a:r>
            <a:r>
              <a:rPr lang="cs-CZ" dirty="0" err="1" smtClean="0"/>
              <a:t>lcd</a:t>
            </a:r>
            <a:r>
              <a:rPr lang="cs-CZ" dirty="0" smtClean="0"/>
              <a:t> pixel je složen z třech </a:t>
            </a:r>
            <a:r>
              <a:rPr lang="cs-CZ" dirty="0" err="1" smtClean="0"/>
              <a:t>subpixelu</a:t>
            </a:r>
            <a:r>
              <a:rPr lang="cs-CZ" dirty="0" smtClean="0"/>
              <a:t> (červená, zelená, modrá) viz dům LCD</a:t>
            </a:r>
          </a:p>
          <a:p>
            <a:r>
              <a:rPr lang="cs-CZ" dirty="0" err="1" smtClean="0"/>
              <a:t>Subpixel</a:t>
            </a:r>
            <a:r>
              <a:rPr lang="cs-CZ" dirty="0" smtClean="0"/>
              <a:t> je tvořen kovovou vaničkou z jejíž vnitřní strany je nanesena vrstva barevného fosforu.</a:t>
            </a:r>
          </a:p>
          <a:p>
            <a:r>
              <a:rPr lang="cs-CZ" dirty="0" smtClean="0"/>
              <a:t>Vanička obsahuje směs vzácného plynu, který je uzavřen ve vaničce vrstvou oxidu hořečnatého</a:t>
            </a:r>
          </a:p>
          <a:p>
            <a:r>
              <a:rPr lang="cs-CZ" dirty="0" smtClean="0"/>
              <a:t>Ze spodu a z vrchu vaničky jsou připojeny elektrody, které vytvářejí elektrostatické pole</a:t>
            </a:r>
          </a:p>
          <a:p>
            <a:r>
              <a:rPr lang="cs-CZ" dirty="0" smtClean="0"/>
              <a:t>Tyto </a:t>
            </a:r>
            <a:r>
              <a:rPr lang="cs-CZ" dirty="0" err="1" smtClean="0"/>
              <a:t>subpixely</a:t>
            </a:r>
            <a:r>
              <a:rPr lang="cs-CZ" dirty="0" smtClean="0"/>
              <a:t> jsou uspořádány vedle sebe do zobrazovací matice a jsou zality z obou stran skleněnou vrstvou oddělenou dielektrikem. Viz obr. č. 2 </a:t>
            </a:r>
          </a:p>
        </p:txBody>
      </p:sp>
    </p:spTree>
    <p:extLst>
      <p:ext uri="{BB962C8B-B14F-4D97-AF65-F5344CB8AC3E}">
        <p14:creationId xmlns:p14="http://schemas.microsoft.com/office/powerpoint/2010/main" xmlns="" val="15784522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Po připojení střídavého napětí na elektrody dochází v plynu k již popsanému jevu a </a:t>
            </a:r>
            <a:r>
              <a:rPr lang="cs-CZ" dirty="0" smtClean="0"/>
              <a:t>vznikají </a:t>
            </a:r>
            <a:r>
              <a:rPr lang="cs-CZ" dirty="0" smtClean="0"/>
              <a:t>fotony</a:t>
            </a:r>
          </a:p>
          <a:p>
            <a:r>
              <a:rPr lang="cs-CZ" dirty="0" smtClean="0"/>
              <a:t>Fotony narážejí do fosforové vrstvy a ta svítí danou barvou</a:t>
            </a:r>
          </a:p>
          <a:p>
            <a:r>
              <a:rPr lang="cs-CZ" dirty="0" smtClean="0"/>
              <a:t>Čím silnější elektrostatické pole </a:t>
            </a:r>
            <a:r>
              <a:rPr lang="cs-CZ" dirty="0" smtClean="0"/>
              <a:t>bude, </a:t>
            </a:r>
            <a:r>
              <a:rPr lang="cs-CZ" dirty="0" smtClean="0"/>
              <a:t>tím více fotonů vyprodukuje a tím více daný </a:t>
            </a:r>
            <a:r>
              <a:rPr lang="cs-CZ" dirty="0" err="1" smtClean="0"/>
              <a:t>subpixel</a:t>
            </a:r>
            <a:r>
              <a:rPr lang="cs-CZ" dirty="0" smtClean="0"/>
              <a:t> svítí</a:t>
            </a:r>
          </a:p>
          <a:p>
            <a:r>
              <a:rPr lang="cs-CZ" dirty="0" smtClean="0"/>
              <a:t>Po změně polarity plyn znovu rekombinuje a začíná děj na novo</a:t>
            </a:r>
          </a:p>
          <a:p>
            <a:r>
              <a:rPr lang="cs-CZ" dirty="0" smtClean="0"/>
              <a:t>Rekombinace trvá tak krátký časový okamžik, že fosfor nestihne úplně zhasnout.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75461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Plasma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Autofit/>
          </a:bodyPr>
          <a:lstStyle/>
          <a:p>
            <a:r>
              <a:rPr lang="cs-CZ" sz="2600" dirty="0" smtClean="0"/>
              <a:t>S jakou intenzitou daný </a:t>
            </a:r>
            <a:r>
              <a:rPr lang="cs-CZ" sz="2600" dirty="0" err="1" smtClean="0"/>
              <a:t>subpixel</a:t>
            </a:r>
            <a:r>
              <a:rPr lang="cs-CZ" sz="2600" dirty="0" smtClean="0"/>
              <a:t> svítí řídí řídící elektronika</a:t>
            </a:r>
          </a:p>
          <a:p>
            <a:r>
              <a:rPr lang="cs-CZ" sz="2600" dirty="0" smtClean="0"/>
              <a:t>Plasmové </a:t>
            </a:r>
            <a:r>
              <a:rPr lang="cs-CZ" sz="2600" dirty="0" err="1" smtClean="0"/>
              <a:t>displaye</a:t>
            </a:r>
            <a:r>
              <a:rPr lang="cs-CZ" sz="2600" dirty="0" smtClean="0"/>
              <a:t> mají perfektní geometrii obrazu, dáno maticí pixelů</a:t>
            </a:r>
          </a:p>
          <a:p>
            <a:r>
              <a:rPr lang="cs-CZ" sz="2600" dirty="0" smtClean="0"/>
              <a:t>Mají perfektní podání barev a výborný kontrast dáno tím, že pokud chceme černou barvu, nepřivedeme napětí na </a:t>
            </a:r>
            <a:r>
              <a:rPr lang="cs-CZ" sz="2600" dirty="0" err="1" smtClean="0"/>
              <a:t>subpixely</a:t>
            </a:r>
            <a:r>
              <a:rPr lang="cs-CZ" sz="2600" dirty="0" smtClean="0"/>
              <a:t> a pixel prostě nesvítí</a:t>
            </a:r>
          </a:p>
          <a:p>
            <a:r>
              <a:rPr lang="cs-CZ" sz="2600" dirty="0" smtClean="0"/>
              <a:t>Mají </a:t>
            </a:r>
            <a:r>
              <a:rPr lang="cs-CZ" sz="2600" dirty="0" smtClean="0"/>
              <a:t>větší </a:t>
            </a:r>
            <a:r>
              <a:rPr lang="cs-CZ" sz="2600" dirty="0" smtClean="0"/>
              <a:t>spotřebu, která je ale </a:t>
            </a:r>
            <a:r>
              <a:rPr lang="cs-CZ" sz="2600" dirty="0" smtClean="0"/>
              <a:t>proměnná </a:t>
            </a:r>
            <a:r>
              <a:rPr lang="cs-CZ" sz="2600" dirty="0" smtClean="0"/>
              <a:t>podle zobrazované </a:t>
            </a:r>
            <a:r>
              <a:rPr lang="cs-CZ" sz="2600" dirty="0" smtClean="0"/>
              <a:t>scény </a:t>
            </a:r>
            <a:r>
              <a:rPr lang="cs-CZ" sz="2600" dirty="0" smtClean="0"/>
              <a:t>(světlé body vyžadují větší napájení)</a:t>
            </a:r>
          </a:p>
          <a:p>
            <a:r>
              <a:rPr lang="cs-CZ" sz="2600" dirty="0" smtClean="0"/>
              <a:t>Pokud necháme na obrazovce delší dobu neměnný </a:t>
            </a:r>
            <a:r>
              <a:rPr lang="cs-CZ" sz="2600" dirty="0" smtClean="0"/>
              <a:t>obraz, </a:t>
            </a:r>
            <a:r>
              <a:rPr lang="cs-CZ" sz="2600" dirty="0" smtClean="0"/>
              <a:t>dochází k vypalování fosforu v </a:t>
            </a:r>
            <a:r>
              <a:rPr lang="cs-CZ" sz="2600" dirty="0" err="1" smtClean="0"/>
              <a:t>subpixelu</a:t>
            </a:r>
            <a:r>
              <a:rPr lang="cs-CZ" sz="2600" dirty="0" smtClean="0"/>
              <a:t> a barvy se mohou měnit</a:t>
            </a:r>
          </a:p>
        </p:txBody>
      </p:sp>
    </p:spTree>
    <p:extLst>
      <p:ext uri="{BB962C8B-B14F-4D97-AF65-F5344CB8AC3E}">
        <p14:creationId xmlns:p14="http://schemas.microsoft.com/office/powerpoint/2010/main" xmlns="" val="2356289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dirty="0"/>
              <a:t>[</a:t>
            </a:r>
            <a:r>
              <a:rPr lang="cs-CZ" sz="1800" dirty="0" smtClean="0"/>
              <a:t>1]http</a:t>
            </a:r>
            <a:r>
              <a:rPr lang="cs-CZ" sz="1800" dirty="0"/>
              <a:t>://home.zcu.cz/~</a:t>
            </a:r>
            <a:r>
              <a:rPr lang="cs-CZ" sz="1800" dirty="0" smtClean="0"/>
              <a:t>paitlova/4.gif</a:t>
            </a:r>
          </a:p>
          <a:p>
            <a:pPr marL="0" indent="0">
              <a:buNone/>
            </a:pPr>
            <a:r>
              <a:rPr lang="cs-CZ" sz="1800" dirty="0"/>
              <a:t>[</a:t>
            </a:r>
            <a:r>
              <a:rPr lang="cs-CZ" sz="1800" dirty="0" smtClean="0"/>
              <a:t>2]http</a:t>
            </a:r>
            <a:r>
              <a:rPr lang="cs-CZ" sz="1800" dirty="0"/>
              <a:t>://i236.photobucket.com/albums/ff105/sanjaykram/PDP_Large/PDPCell2_png.png</a:t>
            </a:r>
            <a:endParaRPr lang="cs-CZ" sz="1800" dirty="0" smtClean="0"/>
          </a:p>
        </p:txBody>
      </p:sp>
    </p:spTree>
    <p:extLst>
      <p:ext uri="{BB962C8B-B14F-4D97-AF65-F5344CB8AC3E}">
        <p14:creationId xmlns:p14="http://schemas.microsoft.com/office/powerpoint/2010/main" xmlns="" val="17115230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068960"/>
            <a:ext cx="8229600" cy="1143000"/>
          </a:xfrm>
        </p:spPr>
        <p:txBody>
          <a:bodyPr/>
          <a:lstStyle/>
          <a:p>
            <a:r>
              <a:rPr lang="cs-CZ" dirty="0" smtClean="0"/>
              <a:t>Konec prezentace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923450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615</TotalTime>
  <Words>637</Words>
  <Application>Microsoft Office PowerPoint</Application>
  <PresentationFormat>Předvádění na obrazovce (4:3)</PresentationFormat>
  <Paragraphs>67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Snímek 1</vt:lpstr>
      <vt:lpstr>Snímek 2</vt:lpstr>
      <vt:lpstr>Plasma</vt:lpstr>
      <vt:lpstr>Plasma</vt:lpstr>
      <vt:lpstr>Plasma</vt:lpstr>
      <vt:lpstr>Plasma</vt:lpstr>
      <vt:lpstr>Plasma</vt:lpstr>
      <vt:lpstr>Plasma</vt:lpstr>
      <vt:lpstr>Plasma</vt:lpstr>
      <vt:lpstr>Plasma</vt:lpstr>
      <vt:lpstr>Plasma</vt:lpstr>
      <vt:lpstr>Použité zdroje</vt:lpstr>
      <vt:lpstr>Konec prezentace</vt:lpstr>
    </vt:vector>
  </TitlesOfParts>
  <Company>SŠ a VOŠ cestovního ruchu, České Budějovice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Dum</cp:lastModifiedBy>
  <cp:revision>58</cp:revision>
  <dcterms:created xsi:type="dcterms:W3CDTF">2012-10-19T06:36:28Z</dcterms:created>
  <dcterms:modified xsi:type="dcterms:W3CDTF">2014-04-10T07:08:10Z</dcterms:modified>
</cp:coreProperties>
</file>