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1" r:id="rId10"/>
    <p:sldId id="272" r:id="rId11"/>
    <p:sldId id="273" r:id="rId12"/>
    <p:sldId id="274" r:id="rId13"/>
    <p:sldId id="275" r:id="rId14"/>
    <p:sldId id="265" r:id="rId15"/>
    <p:sldId id="266" r:id="rId16"/>
    <p:sldId id="267" r:id="rId17"/>
    <p:sldId id="268" r:id="rId18"/>
    <p:sldId id="269" r:id="rId19"/>
    <p:sldId id="270" r:id="rId20"/>
    <p:sldId id="284" r:id="rId21"/>
    <p:sldId id="278" r:id="rId22"/>
    <p:sldId id="282" r:id="rId23"/>
    <p:sldId id="283" r:id="rId24"/>
    <p:sldId id="281" r:id="rId25"/>
    <p:sldId id="27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9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ADFE1-47CA-4517-9B72-35B1A22437DE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695EEF-9C7C-495B-ABF0-C5B3963D88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093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547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0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1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44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7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82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109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54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843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977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00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67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56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67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507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20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14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57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46C523F4-3A62-43A5-91CE-32EDFDF66E86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536DAF8-82F6-47A0-9B08-5859A53E9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7184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kyo-med.ac.jp/genet/anm/mimov.gif" TargetMode="External"/><Relationship Id="rId2" Type="http://schemas.openxmlformats.org/officeDocument/2006/relationships/hyperlink" Target="http://commons.wikimedia.org/wiki/File:Meiosis_diagra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Meiose_%28Overzicht%29.png" TargetMode="External"/><Relationship Id="rId4" Type="http://schemas.openxmlformats.org/officeDocument/2006/relationships/hyperlink" Target="https://sites.google.com/site/accessrevision/biology/cell-form-and-function/meiotic-divis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79558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VY_32_INOVACE_6C_11_Meioza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I.,II.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88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podrobněji seznámí s meiotickým dělením, kterým procházejí buňky zárodečných tkání při vzniku gamet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redukční dělení, profáze, metafáze, anafáze, telofáze, </a:t>
            </a:r>
            <a:r>
              <a:rPr lang="cs-CZ" dirty="0" err="1" smtClean="0"/>
              <a:t>bivalenty</a:t>
            </a:r>
            <a:r>
              <a:rPr lang="cs-CZ" dirty="0" smtClean="0"/>
              <a:t>, chiazmata, crossing-over, haploidní, diploidní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176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MEIÓZA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558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 letech 1875- 1883 belgický přírodovědec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Edouard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van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Beneden</a:t>
            </a:r>
            <a:r>
              <a:rPr lang="cs-CZ" sz="2800" dirty="0" smtClean="0"/>
              <a:t> (1846- 1910) ve své práci poprvé podrobně popsal zvláštní zrací dělení, jímž vznikají pohlavní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pozoroval proces oplození u škrkavky (</a:t>
            </a:r>
            <a:r>
              <a:rPr lang="cs-CZ" sz="2800" dirty="0" err="1" smtClean="0"/>
              <a:t>Ascaris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potvrdil, že zárodek nového jedince vzniká splynutím vajíčka a spermie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r.1880 zavedl </a:t>
            </a:r>
            <a:r>
              <a:rPr lang="cs-CZ" sz="2800" b="1" i="1" dirty="0" smtClean="0">
                <a:solidFill>
                  <a:srgbClr val="FF0000"/>
                </a:solidFill>
              </a:rPr>
              <a:t>Eduard Adolf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Strasburger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název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meióza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pojmenování pochází od řeckého „</a:t>
            </a:r>
            <a:r>
              <a:rPr lang="cs-CZ" sz="2800" dirty="0" err="1" smtClean="0"/>
              <a:t>meiósis</a:t>
            </a:r>
            <a:r>
              <a:rPr lang="cs-CZ" sz="2800" dirty="0" smtClean="0"/>
              <a:t>“(zmenšení), v buňkách dochází ke snížení počtu chromozomů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299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mají gamety poloviční počet chromozomů v porovnání s ostatními buňkami?</a:t>
            </a:r>
            <a:endParaRPr lang="cs-CZ" sz="2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4"/>
            <a:ext cx="7675350" cy="48069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zygota je </a:t>
            </a:r>
            <a:r>
              <a:rPr lang="cs-CZ" b="1" i="1" dirty="0" smtClean="0">
                <a:solidFill>
                  <a:schemeClr val="accent1"/>
                </a:solidFill>
              </a:rPr>
              <a:t>diploidní buňka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v pohlavních buňkách</a:t>
            </a:r>
            <a:r>
              <a:rPr lang="cs-CZ" dirty="0" smtClean="0"/>
              <a:t>, jejichž splynutím zygota vzniká, musí být tedy </a:t>
            </a:r>
            <a:r>
              <a:rPr lang="cs-CZ" dirty="0" smtClean="0">
                <a:solidFill>
                  <a:schemeClr val="accent1"/>
                </a:solidFill>
              </a:rPr>
              <a:t>poloviční počet chromozomů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pokud by byly gamety diploidní, vytvořila by se tetraploidní zygota, dále  tetraploidní zárodek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homologní chromozomy by nebyly přítomny v párech, ale ve čtveřicích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/>
              <a:t>znásobení chromozomové sady by přispělo k zániku druhu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odchylka v počtu chromozomů je zejména u živočichů spjata s </a:t>
            </a:r>
            <a:r>
              <a:rPr lang="cs-CZ" b="1" i="1" dirty="0" smtClean="0"/>
              <a:t>těžkými vrozenými vadami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počet chromozomů není možné neomezeně navyšovat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95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meiózy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počet chromozomů se redukuje na polovinu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skládá se ze dvou po sobě následujících děleních</a:t>
            </a:r>
            <a:endParaRPr lang="cs-CZ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 smtClean="0">
                <a:solidFill>
                  <a:schemeClr val="accent1"/>
                </a:solidFill>
              </a:rPr>
              <a:t> první meiotické dělení  </a:t>
            </a:r>
            <a:r>
              <a:rPr lang="cs-CZ" sz="3200" dirty="0" smtClean="0"/>
              <a:t>se označuje jako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heterotypické</a:t>
            </a:r>
            <a:r>
              <a:rPr lang="cs-CZ" sz="3200" dirty="0" smtClean="0"/>
              <a:t>, nebo </a:t>
            </a:r>
            <a:r>
              <a:rPr lang="cs-CZ" sz="3200" b="1" i="1" dirty="0" smtClean="0">
                <a:solidFill>
                  <a:schemeClr val="accent1"/>
                </a:solidFill>
              </a:rPr>
              <a:t>redukční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 smtClean="0">
                <a:solidFill>
                  <a:schemeClr val="accent1"/>
                </a:solidFill>
              </a:rPr>
              <a:t> druhé </a:t>
            </a:r>
            <a:r>
              <a:rPr lang="cs-CZ" sz="3200" b="1" i="1" dirty="0">
                <a:solidFill>
                  <a:schemeClr val="accent1"/>
                </a:solidFill>
              </a:rPr>
              <a:t>meiotické dělení </a:t>
            </a:r>
            <a:r>
              <a:rPr lang="cs-CZ" sz="3200" dirty="0" smtClean="0"/>
              <a:t>se označuje jako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homeotypické</a:t>
            </a:r>
            <a:r>
              <a:rPr lang="cs-CZ" sz="3200" b="1" i="1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/>
              <a:t>nebo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ekvační</a:t>
            </a:r>
            <a:endParaRPr lang="cs-CZ" sz="32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88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meiotické dělení (</a:t>
            </a:r>
            <a:r>
              <a:rPr lang="cs-CZ" sz="40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heterotypické</a:t>
            </a: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redukční)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na začátku je diploidní buňka, která prošla interfází buněčného cyklu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jádře diploidní buňky jsou </a:t>
            </a:r>
            <a:r>
              <a:rPr lang="cs-CZ" sz="2800" dirty="0" err="1" smtClean="0"/>
              <a:t>dvouchromatidové</a:t>
            </a:r>
            <a:r>
              <a:rPr lang="cs-CZ" sz="2800" dirty="0" smtClean="0"/>
              <a:t> chromozomy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dochází k redukci počtu chromozomů (přesněji chromozomových sad)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dceřinné</a:t>
            </a:r>
            <a:r>
              <a:rPr lang="cs-CZ" sz="2800" dirty="0" smtClean="0"/>
              <a:t> buňky mají v závěru poloviční počet chromozomů oproti rodičovským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dělí se na: </a:t>
            </a:r>
            <a:r>
              <a:rPr lang="cs-CZ" sz="2800" b="1" u="sng" dirty="0" smtClean="0"/>
              <a:t>profázi I, metafázi I, anafázi I, telofázi I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72708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Profáze 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dělí se na dalších 5 fází: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200" dirty="0"/>
              <a:t> </a:t>
            </a:r>
            <a:r>
              <a:rPr lang="cs-CZ" sz="3200" dirty="0" err="1" smtClean="0"/>
              <a:t>leptotenní</a:t>
            </a:r>
            <a:r>
              <a:rPr lang="cs-CZ" sz="3200" dirty="0" smtClean="0"/>
              <a:t>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200" dirty="0" smtClean="0"/>
              <a:t>zygotenní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200" dirty="0" err="1" smtClean="0"/>
              <a:t>pachytenní</a:t>
            </a:r>
            <a:endParaRPr lang="cs-CZ" sz="32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3200" dirty="0"/>
              <a:t> </a:t>
            </a:r>
            <a:r>
              <a:rPr lang="cs-CZ" sz="3200" dirty="0" smtClean="0"/>
              <a:t>diplotenní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200" dirty="0"/>
              <a:t> </a:t>
            </a:r>
            <a:r>
              <a:rPr lang="cs-CZ" sz="3200" dirty="0" smtClean="0"/>
              <a:t>diakineze</a:t>
            </a:r>
            <a:endParaRPr lang="cs-CZ" sz="3200" b="1" dirty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00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Leptotene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/>
              <a:t>spiralizace</a:t>
            </a:r>
            <a:r>
              <a:rPr lang="cs-CZ" dirty="0"/>
              <a:t> vláken DNA a diferenciace chromozomů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0" t="4209" r="76956" b="12012"/>
          <a:stretch/>
        </p:blipFill>
        <p:spPr>
          <a:xfrm>
            <a:off x="5473522" y="1690689"/>
            <a:ext cx="2524258" cy="4709243"/>
          </a:xfrm>
        </p:spPr>
      </p:pic>
    </p:spTree>
    <p:extLst>
      <p:ext uri="{BB962C8B-B14F-4D97-AF65-F5344CB8AC3E}">
        <p14:creationId xmlns:p14="http://schemas.microsoft.com/office/powerpoint/2010/main" val="344125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Zygotene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40000" y="1798816"/>
            <a:ext cx="3768912" cy="43513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homologické chromozomy  se přibližují k sobě a za pomoci speciální bílkoviny se spojují v tzv. </a:t>
            </a:r>
            <a:r>
              <a:rPr lang="cs-CZ" dirty="0" err="1"/>
              <a:t>bivalent</a:t>
            </a:r>
            <a:r>
              <a:rPr lang="cs-CZ" dirty="0"/>
              <a:t> nebo </a:t>
            </a:r>
            <a:r>
              <a:rPr lang="cs-CZ" dirty="0" err="1"/>
              <a:t>gemini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2" t="4093" r="58704" b="12607"/>
          <a:stretch/>
        </p:blipFill>
        <p:spPr>
          <a:xfrm>
            <a:off x="5537914" y="1713560"/>
            <a:ext cx="2575776" cy="4777391"/>
          </a:xfrm>
        </p:spPr>
      </p:pic>
    </p:spTree>
    <p:extLst>
      <p:ext uri="{BB962C8B-B14F-4D97-AF65-F5344CB8AC3E}">
        <p14:creationId xmlns:p14="http://schemas.microsoft.com/office/powerpoint/2010/main" val="267757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Pachytene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chromozomy dokončují </a:t>
            </a:r>
            <a:r>
              <a:rPr lang="cs-CZ" dirty="0" err="1"/>
              <a:t>spiralizaci</a:t>
            </a:r>
            <a:r>
              <a:rPr lang="cs-CZ" dirty="0"/>
              <a:t> a </a:t>
            </a:r>
            <a:r>
              <a:rPr lang="cs-CZ" dirty="0" err="1"/>
              <a:t>bivalenty</a:t>
            </a:r>
            <a:r>
              <a:rPr lang="cs-CZ" dirty="0"/>
              <a:t> jsou pozorovatelné jako tzv. </a:t>
            </a:r>
            <a:r>
              <a:rPr lang="cs-CZ" b="1" i="1" dirty="0">
                <a:solidFill>
                  <a:schemeClr val="accent1"/>
                </a:solidFill>
              </a:rPr>
              <a:t>tetrády</a:t>
            </a:r>
            <a:r>
              <a:rPr lang="cs-CZ" dirty="0"/>
              <a:t> - </a:t>
            </a:r>
            <a:r>
              <a:rPr lang="cs-CZ" dirty="0" err="1"/>
              <a:t>čtyřchromatidové</a:t>
            </a:r>
            <a:r>
              <a:rPr lang="cs-CZ" dirty="0"/>
              <a:t> </a:t>
            </a:r>
            <a:r>
              <a:rPr lang="cs-CZ" dirty="0" smtClean="0"/>
              <a:t>komplexy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/>
              <a:t>nesesterské</a:t>
            </a:r>
            <a:r>
              <a:rPr lang="cs-CZ" dirty="0"/>
              <a:t> chromatidy se přitom proplétají a dochází ke vzniku </a:t>
            </a:r>
            <a:r>
              <a:rPr lang="cs-CZ" b="1" i="1" dirty="0">
                <a:solidFill>
                  <a:schemeClr val="accent1"/>
                </a:solidFill>
              </a:rPr>
              <a:t>chiazmat</a:t>
            </a:r>
            <a:r>
              <a:rPr lang="cs-CZ" dirty="0"/>
              <a:t> (uzlíků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 </a:t>
            </a:r>
            <a:r>
              <a:rPr lang="cs-CZ" dirty="0"/>
              <a:t>této fázi dochází k tzv. </a:t>
            </a:r>
            <a:r>
              <a:rPr lang="cs-CZ" b="1" i="1" dirty="0">
                <a:solidFill>
                  <a:schemeClr val="accent1"/>
                </a:solidFill>
              </a:rPr>
              <a:t>crossing-overu</a:t>
            </a:r>
            <a:r>
              <a:rPr lang="cs-CZ" dirty="0"/>
              <a:t>, kdy se rekombinují části homologických chromatid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73" t="6657" r="42028" b="12443"/>
          <a:stretch/>
        </p:blipFill>
        <p:spPr>
          <a:xfrm>
            <a:off x="5628068" y="1690689"/>
            <a:ext cx="2562895" cy="4787384"/>
          </a:xfrm>
        </p:spPr>
      </p:pic>
    </p:spTree>
    <p:extLst>
      <p:ext uri="{BB962C8B-B14F-4D97-AF65-F5344CB8AC3E}">
        <p14:creationId xmlns:p14="http://schemas.microsoft.com/office/powerpoint/2010/main" val="219705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Diplotene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uvolňují se bílkovinné vazby mezi homologickými chromozomy a dochází k jejich postupnému </a:t>
            </a:r>
            <a:r>
              <a:rPr lang="cs-CZ" dirty="0" smtClean="0"/>
              <a:t>oddalování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vzniklé uzlíky mezi nehomologickými chromatidami jsou stále spojené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14" t="4983" r="21899" b="13559"/>
          <a:stretch/>
        </p:blipFill>
        <p:spPr>
          <a:xfrm>
            <a:off x="5486401" y="1825625"/>
            <a:ext cx="2768958" cy="4562296"/>
          </a:xfrm>
        </p:spPr>
      </p:pic>
    </p:spTree>
    <p:extLst>
      <p:ext uri="{BB962C8B-B14F-4D97-AF65-F5344CB8AC3E}">
        <p14:creationId xmlns:p14="http://schemas.microsoft.com/office/powerpoint/2010/main" val="347623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Diakineze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dochází k přeuspořádání a rozchodu homologických </a:t>
            </a:r>
            <a:r>
              <a:rPr lang="cs-CZ" dirty="0" smtClean="0"/>
              <a:t>chromozomů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chiazmata se posunují na konec chromatid kde zanikají (</a:t>
            </a:r>
            <a:r>
              <a:rPr lang="cs-CZ" dirty="0" err="1"/>
              <a:t>terminalizace</a:t>
            </a:r>
            <a:r>
              <a:rPr lang="cs-CZ" dirty="0"/>
              <a:t> </a:t>
            </a:r>
            <a:r>
              <a:rPr lang="cs-CZ" dirty="0" smtClean="0"/>
              <a:t>chiazmat)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37" t="5540" r="3476" b="13559"/>
          <a:stretch/>
        </p:blipFill>
        <p:spPr>
          <a:xfrm>
            <a:off x="5473521" y="1650897"/>
            <a:ext cx="2665927" cy="4788540"/>
          </a:xfrm>
        </p:spPr>
      </p:pic>
    </p:spTree>
    <p:extLst>
      <p:ext uri="{BB962C8B-B14F-4D97-AF65-F5344CB8AC3E}">
        <p14:creationId xmlns:p14="http://schemas.microsoft.com/office/powerpoint/2010/main" val="428171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Metafáze 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páry homologních chromozomů se shromažďují v ekvatoriální rovině, připojují se na vznikající dělící vřeténko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8189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Anafáze 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vlákna dělícího vřeténka od sebe oddělují celé chromozomy z bývalých </a:t>
            </a:r>
            <a:r>
              <a:rPr lang="cs-CZ" sz="2800" dirty="0" err="1" smtClean="0"/>
              <a:t>bivalentů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 nových dceřiných jader tak přechází z původního páru vždy jeden homologický chromozom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342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Telofáze 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chromozomy se na opačných pólech buňky opět </a:t>
            </a:r>
            <a:r>
              <a:rPr lang="cs-CZ" sz="3200" dirty="0" err="1" smtClean="0"/>
              <a:t>despiralizují</a:t>
            </a:r>
            <a:r>
              <a:rPr lang="cs-CZ" sz="3200" dirty="0" smtClean="0"/>
              <a:t> (protahují, </a:t>
            </a:r>
            <a:r>
              <a:rPr lang="cs-CZ" sz="3200" dirty="0" err="1" smtClean="0"/>
              <a:t>dekondenzují</a:t>
            </a:r>
            <a:r>
              <a:rPr lang="cs-CZ" sz="3200" dirty="0" smtClean="0"/>
              <a:t>) a jsou obklopovány jaderným obalem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dělící vřeténko se rozpadá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na jejím konci jsou dvě </a:t>
            </a:r>
            <a:r>
              <a:rPr lang="cs-CZ" sz="3200" dirty="0" err="1" smtClean="0"/>
              <a:t>dceřinná</a:t>
            </a:r>
            <a:r>
              <a:rPr lang="cs-CZ" sz="3200" dirty="0" smtClean="0"/>
              <a:t> jádra, která obsahují haploidní počet </a:t>
            </a:r>
            <a:r>
              <a:rPr lang="cs-CZ" sz="3200" dirty="0" err="1" smtClean="0"/>
              <a:t>dvouchromatidových</a:t>
            </a:r>
            <a:r>
              <a:rPr lang="cs-CZ" sz="3200" dirty="0" smtClean="0"/>
              <a:t> chromozomů</a:t>
            </a:r>
          </a:p>
          <a:p>
            <a:pPr marL="0" indent="0">
              <a:buNone/>
            </a:pP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8201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meiotické dělení (</a:t>
            </a:r>
            <a:r>
              <a:rPr lang="cs-CZ" sz="36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homeotypické</a:t>
            </a:r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ekvační</a:t>
            </a:r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jedná se v podstatě o mitózu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dochází k rozdělení </a:t>
            </a:r>
            <a:r>
              <a:rPr lang="cs-CZ" sz="3600" dirty="0" err="1" smtClean="0"/>
              <a:t>dvouchromatidových</a:t>
            </a:r>
            <a:r>
              <a:rPr lang="cs-CZ" sz="3600" dirty="0" smtClean="0"/>
              <a:t> chromozomů na </a:t>
            </a:r>
            <a:r>
              <a:rPr lang="cs-CZ" sz="3600" dirty="0" err="1" smtClean="0"/>
              <a:t>jednochromatidové</a:t>
            </a:r>
            <a:endParaRPr lang="cs-CZ" sz="36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skládá se ze čtyř fází: </a:t>
            </a:r>
            <a:r>
              <a:rPr lang="cs-CZ" sz="3600" b="1" i="1" u="sng" dirty="0" smtClean="0"/>
              <a:t>profáze II, metafáze II, anafáze II, telofáze II</a:t>
            </a:r>
            <a:endParaRPr lang="cs-CZ" sz="3600" b="1" i="1" u="sng" dirty="0"/>
          </a:p>
        </p:txBody>
      </p:sp>
    </p:spTree>
    <p:extLst>
      <p:ext uri="{BB962C8B-B14F-4D97-AF65-F5344CB8AC3E}">
        <p14:creationId xmlns:p14="http://schemas.microsoft.com/office/powerpoint/2010/main" val="241854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1515" y="1197735"/>
            <a:ext cx="7675350" cy="5417109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po profázi II (stejná jako u mitózy) se chromozomy opět seřadí v ekvatoriální rovině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dělící vřeténko je pak rozdělí ne </a:t>
            </a:r>
            <a:r>
              <a:rPr lang="cs-CZ" sz="3200" dirty="0" err="1" smtClean="0"/>
              <a:t>jednochromatidové</a:t>
            </a:r>
            <a:r>
              <a:rPr lang="cs-CZ" sz="3200" dirty="0" smtClean="0"/>
              <a:t> chromozomy, které putují k opačným pólům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v telofázi II vzniknou nová dceřiná jádra, z nichž každé obsahuje haploidní počet </a:t>
            </a:r>
            <a:r>
              <a:rPr lang="cs-CZ" sz="3200" dirty="0" err="1" smtClean="0"/>
              <a:t>jednochromatidových</a:t>
            </a:r>
            <a:r>
              <a:rPr lang="cs-CZ" sz="3200" dirty="0" smtClean="0"/>
              <a:t> chromozomů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622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63131" y="1812746"/>
            <a:ext cx="7675562" cy="4351338"/>
          </a:xfrm>
        </p:spPr>
        <p:txBody>
          <a:bodyPr/>
          <a:lstStyle/>
          <a:p>
            <a:pPr marL="0" indent="0">
              <a:buNone/>
            </a:pPr>
            <a:r>
              <a:rPr lang="cs-CZ" sz="4000" b="1" i="1" dirty="0" smtClean="0">
                <a:solidFill>
                  <a:srgbClr val="FF0000"/>
                </a:solidFill>
              </a:rPr>
              <a:t>Z jedné diploidní mateřské buňky vzniknou po dvou meiotických děleních čtyři dceřiné haploidní buňky!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47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765" y="0"/>
            <a:ext cx="60464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063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918" y="1390918"/>
            <a:ext cx="4224271" cy="422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70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V jakých buňkách může dojít a dochází k meiotickému dělení?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V čem je z genetického hlediska významný proces </a:t>
            </a:r>
            <a:r>
              <a:rPr lang="cs-CZ" dirty="0" err="1" smtClean="0"/>
              <a:t>crossing</a:t>
            </a:r>
            <a:r>
              <a:rPr lang="cs-CZ" dirty="0" smtClean="0"/>
              <a:t>- </a:t>
            </a:r>
            <a:r>
              <a:rPr lang="cs-CZ" dirty="0" err="1" smtClean="0"/>
              <a:t>over</a:t>
            </a:r>
            <a:r>
              <a:rPr lang="cs-CZ" dirty="0" smtClean="0"/>
              <a:t>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Jaký je rozdíl mezi buňkami na začátku a na konci meiotického dělení?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Proč musí být pohlavní buňky haploidní? K čemu by docházelo, kdyby haploidní nebyly?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viz následující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39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/>
              <a:t>5</a:t>
            </a:r>
            <a:r>
              <a:rPr lang="cs-CZ" sz="2800" dirty="0" smtClean="0"/>
              <a:t>) Určete správné pořadí jednotlivých fází </a:t>
            </a:r>
            <a:r>
              <a:rPr lang="cs-CZ" sz="2800" b="1" i="1" dirty="0" smtClean="0">
                <a:solidFill>
                  <a:schemeClr val="accent1"/>
                </a:solidFill>
              </a:rPr>
              <a:t>profáze I</a:t>
            </a:r>
            <a:r>
              <a:rPr lang="cs-CZ" sz="2800" dirty="0">
                <a:solidFill>
                  <a:schemeClr val="tx1"/>
                </a:solidFill>
              </a:rPr>
              <a:t>.</a:t>
            </a:r>
            <a:r>
              <a:rPr lang="cs-CZ" sz="2800" dirty="0" smtClean="0">
                <a:solidFill>
                  <a:schemeClr val="tx1"/>
                </a:solidFill>
              </a:rPr>
              <a:t> Zopakujte si, k čemu v  jednotlivých fázích dochází.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  <p:pic>
        <p:nvPicPr>
          <p:cNvPr id="4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73" t="6657" r="42028" b="12443"/>
          <a:stretch/>
        </p:blipFill>
        <p:spPr>
          <a:xfrm>
            <a:off x="203376" y="2740735"/>
            <a:ext cx="1636366" cy="3266476"/>
          </a:xfrm>
        </p:spPr>
      </p:pic>
      <p:pic>
        <p:nvPicPr>
          <p:cNvPr id="5" name="Zástupný symbol pro obsah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14" t="4983" r="21899" b="13559"/>
          <a:stretch/>
        </p:blipFill>
        <p:spPr>
          <a:xfrm>
            <a:off x="1970467" y="2720634"/>
            <a:ext cx="1571223" cy="3286577"/>
          </a:xfrm>
          <a:prstGeom prst="rect">
            <a:avLst/>
          </a:prstGeom>
        </p:spPr>
      </p:pic>
      <p:pic>
        <p:nvPicPr>
          <p:cNvPr id="6" name="Zástupný symbol pro obsah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37" t="5540" r="3476" b="13559"/>
          <a:stretch/>
        </p:blipFill>
        <p:spPr>
          <a:xfrm>
            <a:off x="7340957" y="2731339"/>
            <a:ext cx="1625153" cy="3285268"/>
          </a:xfrm>
          <a:prstGeom prst="rect">
            <a:avLst/>
          </a:prstGeom>
        </p:spPr>
      </p:pic>
      <p:pic>
        <p:nvPicPr>
          <p:cNvPr id="7" name="Zástupný symbol pro obsah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0" t="4209" r="76956" b="12012"/>
          <a:stretch/>
        </p:blipFill>
        <p:spPr>
          <a:xfrm>
            <a:off x="5563673" y="2740735"/>
            <a:ext cx="1648494" cy="3292768"/>
          </a:xfrm>
          <a:prstGeom prst="rect">
            <a:avLst/>
          </a:prstGeom>
        </p:spPr>
      </p:pic>
      <p:pic>
        <p:nvPicPr>
          <p:cNvPr id="8" name="Zástupný symbol pro obsah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2" t="4093" r="58704" b="12607"/>
          <a:stretch/>
        </p:blipFill>
        <p:spPr>
          <a:xfrm>
            <a:off x="3672415" y="2740735"/>
            <a:ext cx="1775347" cy="3312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18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 ROSYPAL</a:t>
            </a:r>
            <a:r>
              <a:rPr lang="cs-CZ" dirty="0"/>
              <a:t>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19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Str.22- KULTYS</a:t>
            </a:r>
            <a:r>
              <a:rPr lang="cs-CZ" dirty="0"/>
              <a:t>, Marek.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16.9.2013].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commons.wikimedia.org/wiki/File:Meiosis_diagram.jpg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Str.23-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www.tokyo-med.ac.jp/genet/anm/mimov.gif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Str.9, 10, 11, 12, </a:t>
            </a:r>
            <a:r>
              <a:rPr lang="cs-CZ" dirty="0" smtClean="0"/>
              <a:t>13-CUMMINGS</a:t>
            </a:r>
            <a:r>
              <a:rPr lang="cs-CZ" dirty="0"/>
              <a:t>, Benjamin.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dirty="0" smtClean="0"/>
              <a:t>16.9.2013].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sites.google.com/site/accessrevision/biology/cell-form-and-function/meiotic-division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Str.20- </a:t>
            </a:r>
            <a:r>
              <a:rPr lang="en-US" dirty="0"/>
              <a:t>AUTOR NEUVEDEN.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en-US" dirty="0" smtClean="0"/>
              <a:t>10.</a:t>
            </a:r>
            <a:r>
              <a:rPr lang="cs-CZ" dirty="0" smtClean="0"/>
              <a:t>9</a:t>
            </a:r>
            <a:r>
              <a:rPr lang="en-US" dirty="0" smtClean="0"/>
              <a:t>.201</a:t>
            </a:r>
            <a:r>
              <a:rPr lang="cs-CZ" smtClean="0"/>
              <a:t>3</a:t>
            </a:r>
            <a:r>
              <a:rPr lang="en-US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http://commons.wikimedia.org/wiki/File:Meiose_%</a:t>
            </a:r>
            <a:r>
              <a:rPr lang="en-US" dirty="0" smtClean="0">
                <a:hlinkClick r:id="rId5"/>
              </a:rPr>
              <a:t>28Overzicht%29.pn</a:t>
            </a:r>
            <a:r>
              <a:rPr lang="cs-CZ" dirty="0" smtClean="0">
                <a:hlinkClick r:id="rId5"/>
              </a:rPr>
              <a:t>g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99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210</TotalTime>
  <Words>952</Words>
  <Application>Microsoft Office PowerPoint</Application>
  <PresentationFormat>Předvádění na obrazovce (4:3)</PresentationFormat>
  <Paragraphs>103</Paragraphs>
  <Slides>25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0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MEIÓZA</vt:lpstr>
      <vt:lpstr>Historie </vt:lpstr>
      <vt:lpstr>Proč mají gamety poloviční počet chromozomů v porovnání s ostatními buňkami?</vt:lpstr>
      <vt:lpstr>Průběh meiózy</vt:lpstr>
      <vt:lpstr>První meiotické dělení (heterotypické, redukční)</vt:lpstr>
      <vt:lpstr>Profáze I</vt:lpstr>
      <vt:lpstr>Leptotene </vt:lpstr>
      <vt:lpstr>Zygotene </vt:lpstr>
      <vt:lpstr>Pachytene </vt:lpstr>
      <vt:lpstr>Diplotene </vt:lpstr>
      <vt:lpstr>Diakineze </vt:lpstr>
      <vt:lpstr>Metafáze I</vt:lpstr>
      <vt:lpstr>Anafáze I</vt:lpstr>
      <vt:lpstr>Telofáze I</vt:lpstr>
      <vt:lpstr>Druhé meiotické dělení (homeotypické, ekvační)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5) Určete správné pořadí jednotlivých fází profáze I. Zopakujte si, k čemu v  jednotlivých fázích dochází.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 Fiala</dc:creator>
  <cp:lastModifiedBy>Pavel Fiala</cp:lastModifiedBy>
  <cp:revision>24</cp:revision>
  <dcterms:created xsi:type="dcterms:W3CDTF">2014-03-15T19:36:05Z</dcterms:created>
  <dcterms:modified xsi:type="dcterms:W3CDTF">2014-04-10T09:25:32Z</dcterms:modified>
</cp:coreProperties>
</file>