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0" autoAdjust="0"/>
    <p:restoredTop sz="94547" autoAdjust="0"/>
  </p:normalViewPr>
  <p:slideViewPr>
    <p:cSldViewPr>
      <p:cViewPr varScale="1">
        <p:scale>
          <a:sx n="100" d="100"/>
          <a:sy n="100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DDF93-4C5F-4D7E-8116-B81F751BD072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8082B-0716-4B19-9836-80CDADD4D0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859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8082B-0716-4B19-9836-80CDADD4D069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3421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9.4.2014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96365"/>
              </p:ext>
            </p:extLst>
          </p:nvPr>
        </p:nvGraphicFramePr>
        <p:xfrm>
          <a:off x="971600" y="1988840"/>
          <a:ext cx="7115047" cy="38587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VY_32_INOVACE_mix1_fyz06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fyz06_mechanika_tekutin.zip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mechaniky kapalin a plynů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 kapalin a plynů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učiva mechaniky kapalin a plynů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tekutina, kapalina, plyn, kontinuum, tlak,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proudění, odpor prostředí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3948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mechanika kapalin a plynů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520334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Mechanika kapalin a plynů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Mechanika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Tekutiny,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kapaliny, plyny; spojité prostředí (kontinuum)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Tekutost, vnitřní tření (viskozita)</a:t>
            </a:r>
            <a:endParaRPr lang="cs-CZ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Vlastnosti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kapalin, ideální kapalina</a:t>
            </a:r>
            <a:endParaRPr lang="cs-CZ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Vlastnosti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plynů, ideální plyn</a:t>
            </a:r>
            <a:endParaRPr lang="cs-CZ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Měření tlaku, manometr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Tlak v tekutinách vyvolaný vnější silou; Pascalův zákon; hydraulická a pneumatická zařízení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Tlak v tekutinách vyvolaný tíhovou silou, hydrostatické paradoxon</a:t>
            </a:r>
          </a:p>
          <a:p>
            <a:r>
              <a:rPr lang="cs-CZ" b="1" dirty="0" err="1" smtClean="0">
                <a:latin typeface="Arial" pitchFamily="34" charset="0"/>
                <a:cs typeface="Arial" pitchFamily="34" charset="0"/>
              </a:rPr>
              <a:t>Archimedův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zákon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Ustálené (stacionární) proudění tekutin, proudnice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Rovnice spojitosti (kontinuity) toku</a:t>
            </a:r>
          </a:p>
          <a:p>
            <a:r>
              <a:rPr lang="cs-CZ" sz="2800" b="1" dirty="0" err="1" smtClean="0">
                <a:latin typeface="Arial" pitchFamily="34" charset="0"/>
                <a:cs typeface="Arial" pitchFamily="34" charset="0"/>
              </a:rPr>
              <a:t>Bernoulliho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 rovnice; hydro(aero)dynamické paradoxon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Proudění reálné kapaliny; mezní vrstva; proudění laminární a turbulentní</a:t>
            </a:r>
          </a:p>
          <a:p>
            <a:r>
              <a:rPr lang="cs-CZ" sz="2800" b="1" dirty="0" smtClean="0">
                <a:latin typeface="Arial" pitchFamily="34" charset="0"/>
                <a:cs typeface="Arial" pitchFamily="34" charset="0"/>
              </a:rPr>
              <a:t>Obtékání těles reálnou tekutinou, odpor prostředí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Tlak	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p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Pa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(=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N.m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Hydrostatický tlak	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p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h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Hydrostatická tlaková síla	</a:t>
            </a:r>
            <a:r>
              <a:rPr lang="cs-CZ" sz="2400" b="1" i="1" dirty="0" err="1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h</a:t>
            </a:r>
            <a:endParaRPr lang="cs-CZ" sz="2400" baseline="-25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Atmosférický tlak	</a:t>
            </a:r>
            <a:r>
              <a:rPr lang="cs-CZ" sz="2400" b="1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p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p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= 1 013,25 </a:t>
            </a:r>
            <a:r>
              <a:rPr lang="cs-CZ" sz="2400" dirty="0" err="1" smtClean="0">
                <a:latin typeface="Arial" pitchFamily="34" charset="0"/>
                <a:cs typeface="Arial" pitchFamily="34" charset="0"/>
              </a:rPr>
              <a:t>hPa</a:t>
            </a:r>
            <a:endParaRPr lang="cs-CZ" sz="2400" b="1" baseline="-25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Vztlaková síla v tekutinách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b="1" i="1" dirty="0" err="1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vz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Objemový průtok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Q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V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.s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Součinitel odporu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C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] 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1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Aerodynamická vztlak. síla	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059832" y="1412776"/>
          <a:ext cx="5762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Rovnice" r:id="rId3" imgW="444307" imgH="393529" progId="Equation.3">
                  <p:embed/>
                </p:oleObj>
              </mc:Choice>
              <mc:Fallback>
                <p:oleObj name="Rovnice" r:id="rId3" imgW="444307" imgH="39352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12776"/>
                        <a:ext cx="57626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059832" y="1916832"/>
          <a:ext cx="17827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2" name="Rovnice" r:id="rId5" imgW="1371600" imgH="431800" progId="Equation.3">
                  <p:embed/>
                </p:oleObj>
              </mc:Choice>
              <mc:Fallback>
                <p:oleObj name="Rovnice" r:id="rId5" imgW="1371600" imgH="4318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916832"/>
                        <a:ext cx="1782762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059832" y="2492896"/>
          <a:ext cx="16827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3" name="Rovnice" r:id="rId7" imgW="1295400" imgH="228600" progId="Equation.3">
                  <p:embed/>
                </p:oleObj>
              </mc:Choice>
              <mc:Fallback>
                <p:oleObj name="Rovnice" r:id="rId7" imgW="129540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492896"/>
                        <a:ext cx="1682750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059832" y="2996952"/>
          <a:ext cx="8413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4" name="Rovnice" r:id="rId9" imgW="647700" imgH="228600" progId="Equation.3">
                  <p:embed/>
                </p:oleObj>
              </mc:Choice>
              <mc:Fallback>
                <p:oleObj name="Rovnice" r:id="rId9" imgW="647700" imgH="2286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996952"/>
                        <a:ext cx="841375" cy="29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59832" y="3501008"/>
          <a:ext cx="6604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5" name="Rovnice" r:id="rId11" imgW="507780" imgH="393529" progId="Equation.3">
                  <p:embed/>
                </p:oleObj>
              </mc:Choice>
              <mc:Fallback>
                <p:oleObj name="Rovnice" r:id="rId11" imgW="507780" imgH="393529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501008"/>
                        <a:ext cx="6604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3059832" y="4221088"/>
          <a:ext cx="183356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6" name="Rovnice" r:id="rId13" imgW="1409088" imgH="215806" progId="Equation.3">
                  <p:embed/>
                </p:oleObj>
              </mc:Choice>
              <mc:Fallback>
                <p:oleObj name="Rovnice" r:id="rId13" imgW="1409088" imgH="215806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221088"/>
                        <a:ext cx="1833563" cy="280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059832" y="4725144"/>
          <a:ext cx="34163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7" name="Rovnice" r:id="rId15" imgW="2628900" imgH="241300" progId="Equation.3">
                  <p:embed/>
                </p:oleObj>
              </mc:Choice>
              <mc:Fallback>
                <p:oleObj name="Rovnice" r:id="rId15" imgW="2628900" imgH="2413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725144"/>
                        <a:ext cx="3416300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081338" y="5264150"/>
          <a:ext cx="80803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8" name="Rovnice" r:id="rId17" imgW="622030" imgH="253890" progId="Equation.3">
                  <p:embed/>
                </p:oleObj>
              </mc:Choice>
              <mc:Fallback>
                <p:oleObj name="Rovnice" r:id="rId17" imgW="622030" imgH="25389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338" y="5264150"/>
                        <a:ext cx="808037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059832" y="5733256"/>
          <a:ext cx="102235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9" name="Rovnice" r:id="rId19" imgW="787400" imgH="241300" progId="Equation.3">
                  <p:embed/>
                </p:oleObj>
              </mc:Choice>
              <mc:Fallback>
                <p:oleObj name="Rovnice" r:id="rId19" imgW="787400" imgH="2413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733256"/>
                        <a:ext cx="1022350" cy="312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Bednařík, M.; Široká, M.: Fyzika pro gymnázia </a:t>
            </a:r>
            <a:r>
              <a:rPr lang="cs-CZ" smtClean="0">
                <a:latin typeface="Arial" pitchFamily="34" charset="0"/>
                <a:cs typeface="Arial" pitchFamily="34" charset="0"/>
              </a:rPr>
              <a:t>– Mechanika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1139</TotalTime>
  <Words>316</Words>
  <Application>Microsoft Office PowerPoint</Application>
  <PresentationFormat>Předvádění na obrazovce (4:3)</PresentationFormat>
  <Paragraphs>63</Paragraphs>
  <Slides>6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Custom Theme</vt:lpstr>
      <vt:lpstr>Rovnice</vt:lpstr>
      <vt:lpstr>Prezentace aplikace PowerPoint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2013-02-17T13:31:13Z</dcterms:created>
  <dcterms:modified xsi:type="dcterms:W3CDTF">2014-04-09T20:52:43Z</dcterms:modified>
</cp:coreProperties>
</file>