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D73266-E733-4434-BACE-5045275B1DDD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EBCFB-FC8C-4EBD-9D85-8D1029935D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3165356" imgH="2372852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899592" y="2276872"/>
            <a:ext cx="7772400" cy="1470025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atin typeface="Arial" charset="0"/>
                <a:ea typeface="+mj-ea"/>
                <a:cs typeface="Arial" charset="0"/>
              </a:rPr>
              <a:t>Brzdy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charset="0"/>
                <a:ea typeface="+mj-ea"/>
                <a:cs typeface="Arial" charset="0"/>
              </a:rPr>
              <a:t> traktoru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atin typeface="Arial" charset="0"/>
                <a:ea typeface="+mj-ea"/>
                <a:cs typeface="Arial" charset="0"/>
              </a:rPr>
              <a:t>Zetor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charset="0"/>
              <a:ea typeface="+mj-ea"/>
              <a:cs typeface="Arial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331640" y="3861048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 Unifikovaná řada 1.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48680"/>
            <a:ext cx="9144000" cy="61206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Brzdová soustava traktoru se dělí na dvě základní částí: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- provozní brzdy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- parkovací brzdy 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Provozní brzdy jsou bubnové (Zetor 5211 – 7245) nebo diskové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(Zetor 7711 – 7745)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Provozní brzdy jsou kapalinové, ovládané dvěma nožními  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rozpojitelnými pedály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Parkovací (ruční) brzda je mechanická, pásová, nezávislá na  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provozních brzdách (Zetor 5211 – 7245), nebo mechanická, 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disková, společná s provozními brzdami (Zetor 7711 – 7745)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IMG_57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635896" cy="2726922"/>
          </a:xfrm>
          <a:prstGeom prst="rect">
            <a:avLst/>
          </a:prstGeo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3861048"/>
            <a:ext cx="9144000" cy="299695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Zásobní nádobka brzdové kapaliny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Dva hlavní brzdové válce – každý pro jeden brzdový okruh (levé a pravé zadní kolo)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Nožní brzdové pedály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Písty hlavních brzdových válců – spojují brzdové pedály a hlavní brzdové válce (seřízení vůle)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Přívod brzdové kapaliny do hlavních brdových válců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Vedení brzdové kapaliny dále do brzdového systému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7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0"/>
            <a:ext cx="4475989" cy="3356992"/>
          </a:xfrm>
          <a:prstGeom prst="rect">
            <a:avLst/>
          </a:prstGeom>
        </p:spPr>
      </p:pic>
      <p:pic>
        <p:nvPicPr>
          <p:cNvPr id="5" name="Zástupný symbol pro obrázek 4" descr="IMG_5316.JPG"/>
          <p:cNvPicPr>
            <a:picLocks noGrp="1" noChangeAspect="1"/>
          </p:cNvPicPr>
          <p:nvPr>
            <p:ph type="pic" idx="1"/>
          </p:nvPr>
        </p:nvPicPr>
        <p:blipFill>
          <a:blip r:embed="rId4" cstate="print"/>
          <a:srcRect l="25063" t="25584" r="32937" b="28917"/>
          <a:stretch>
            <a:fillRect/>
          </a:stretch>
        </p:blipFill>
        <p:spPr>
          <a:xfrm>
            <a:off x="2987824" y="1988840"/>
            <a:ext cx="2304256" cy="1872208"/>
          </a:xfrm>
        </p:spPr>
      </p:pic>
      <p:sp>
        <p:nvSpPr>
          <p:cNvPr id="11" name="Elipsa 10"/>
          <p:cNvSpPr/>
          <p:nvPr/>
        </p:nvSpPr>
        <p:spPr>
          <a:xfrm>
            <a:off x="4499992" y="191683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ovací šipka 12"/>
          <p:cNvCxnSpPr>
            <a:stCxn id="11" idx="2"/>
          </p:cNvCxnSpPr>
          <p:nvPr/>
        </p:nvCxnSpPr>
        <p:spPr>
          <a:xfrm flipH="1">
            <a:off x="3923928" y="2168860"/>
            <a:ext cx="576064" cy="4680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8316416" y="98072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ovací šipka 15"/>
          <p:cNvCxnSpPr>
            <a:stCxn id="14" idx="2"/>
          </p:cNvCxnSpPr>
          <p:nvPr/>
        </p:nvCxnSpPr>
        <p:spPr>
          <a:xfrm flipH="1">
            <a:off x="7164288" y="1232756"/>
            <a:ext cx="1152128" cy="75608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14" idx="2"/>
          </p:cNvCxnSpPr>
          <p:nvPr/>
        </p:nvCxnSpPr>
        <p:spPr>
          <a:xfrm flipH="1">
            <a:off x="6372200" y="1232756"/>
            <a:ext cx="1944216" cy="61206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8100392" y="270892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1" name="Přímá spojovací šipka 20"/>
          <p:cNvCxnSpPr>
            <a:stCxn id="19" idx="2"/>
          </p:cNvCxnSpPr>
          <p:nvPr/>
        </p:nvCxnSpPr>
        <p:spPr>
          <a:xfrm flipH="1" flipV="1">
            <a:off x="6732240" y="2060848"/>
            <a:ext cx="1368152" cy="9001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4499992" y="18864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4" name="Přímá spojovací šipka 23"/>
          <p:cNvCxnSpPr>
            <a:stCxn id="22" idx="6"/>
          </p:cNvCxnSpPr>
          <p:nvPr/>
        </p:nvCxnSpPr>
        <p:spPr>
          <a:xfrm>
            <a:off x="5004048" y="440668"/>
            <a:ext cx="1152128" cy="18002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22" idx="5"/>
          </p:cNvCxnSpPr>
          <p:nvPr/>
        </p:nvCxnSpPr>
        <p:spPr>
          <a:xfrm>
            <a:off x="4930231" y="618879"/>
            <a:ext cx="1009921" cy="361849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26"/>
          <p:cNvSpPr/>
          <p:nvPr/>
        </p:nvSpPr>
        <p:spPr>
          <a:xfrm>
            <a:off x="3059832" y="26064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9" name="Přímá spojovací šipka 28"/>
          <p:cNvCxnSpPr>
            <a:stCxn id="27" idx="3"/>
          </p:cNvCxnSpPr>
          <p:nvPr/>
        </p:nvCxnSpPr>
        <p:spPr>
          <a:xfrm flipH="1">
            <a:off x="2123728" y="629424"/>
            <a:ext cx="999376" cy="3513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0" y="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Přímá spojovací šipka 31"/>
          <p:cNvCxnSpPr>
            <a:stCxn id="30" idx="5"/>
          </p:cNvCxnSpPr>
          <p:nvPr/>
        </p:nvCxnSpPr>
        <p:spPr>
          <a:xfrm>
            <a:off x="430239" y="430239"/>
            <a:ext cx="397345" cy="112655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1979712" y="2132856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5" name="Přímá spojovací šipka 34"/>
          <p:cNvCxnSpPr>
            <a:stCxn id="33" idx="0"/>
          </p:cNvCxnSpPr>
          <p:nvPr/>
        </p:nvCxnSpPr>
        <p:spPr>
          <a:xfrm flipV="1">
            <a:off x="2231740" y="1268760"/>
            <a:ext cx="36004" cy="86409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33" idx="0"/>
          </p:cNvCxnSpPr>
          <p:nvPr/>
        </p:nvCxnSpPr>
        <p:spPr>
          <a:xfrm flipV="1">
            <a:off x="2231740" y="1268760"/>
            <a:ext cx="252028" cy="86409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47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791" t="1942" r="6023" b="12309"/>
          <a:stretch>
            <a:fillRect/>
          </a:stretch>
        </p:blipFill>
        <p:spPr>
          <a:xfrm>
            <a:off x="1331640" y="188640"/>
            <a:ext cx="5737956" cy="3960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21088"/>
            <a:ext cx="9144000" cy="263691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Automatický vyrovnávač tlaku brzdové kapaliny – propojuje dva na sobě </a:t>
            </a:r>
          </a:p>
          <a:p>
            <a:pPr marL="457200" indent="-457200"/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nezávislé brzdové okruhy</a:t>
            </a: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Táhlo parkovací brzdy</a:t>
            </a: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Vzduchový brzdový ventil – v závislosti na brzdy traktoru</a:t>
            </a: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Přívod brzdové kapaliny k jednotlivým brzdovým válečkům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3923928" y="1412776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6" idx="2"/>
          </p:cNvCxnSpPr>
          <p:nvPr/>
        </p:nvCxnSpPr>
        <p:spPr>
          <a:xfrm flipH="1" flipV="1">
            <a:off x="2843808" y="1628800"/>
            <a:ext cx="1080120" cy="360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2051720" y="342900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ovací šipka 10"/>
          <p:cNvCxnSpPr>
            <a:stCxn id="9" idx="0"/>
          </p:cNvCxnSpPr>
          <p:nvPr/>
        </p:nvCxnSpPr>
        <p:spPr>
          <a:xfrm flipH="1" flipV="1">
            <a:off x="2195736" y="2132856"/>
            <a:ext cx="108012" cy="12961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5076056" y="3501008"/>
            <a:ext cx="432048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ovací šipka 13"/>
          <p:cNvCxnSpPr>
            <a:stCxn id="12" idx="7"/>
          </p:cNvCxnSpPr>
          <p:nvPr/>
        </p:nvCxnSpPr>
        <p:spPr>
          <a:xfrm flipV="1">
            <a:off x="5444832" y="2996952"/>
            <a:ext cx="711344" cy="56732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lipsa 15"/>
          <p:cNvSpPr/>
          <p:nvPr/>
        </p:nvSpPr>
        <p:spPr>
          <a:xfrm>
            <a:off x="4067944" y="62068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ovací šipka 17"/>
          <p:cNvCxnSpPr>
            <a:stCxn id="16" idx="2"/>
          </p:cNvCxnSpPr>
          <p:nvPr/>
        </p:nvCxnSpPr>
        <p:spPr>
          <a:xfrm flipH="1" flipV="1">
            <a:off x="1979712" y="476672"/>
            <a:ext cx="2088232" cy="3960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16" idx="1"/>
          </p:cNvCxnSpPr>
          <p:nvPr/>
        </p:nvCxnSpPr>
        <p:spPr>
          <a:xfrm flipH="1" flipV="1">
            <a:off x="2915816" y="404664"/>
            <a:ext cx="1225945" cy="28984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75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7479" r="4637"/>
          <a:stretch>
            <a:fillRect/>
          </a:stretch>
        </p:blipFill>
        <p:spPr>
          <a:xfrm>
            <a:off x="0" y="0"/>
            <a:ext cx="3672408" cy="267220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3573016"/>
            <a:ext cx="9144000" cy="3284984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Brzdový buben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Brzdové čelisti propojené tažnou pružinou – stahuje čelisti zpět k sobě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Brzdový váleček – při sešlápnutí pedálu brzdy pomocí tlaku kapaliny přitlačí čelisti k vnitřní stěně brzdového bubnu</a:t>
            </a:r>
          </a:p>
          <a:p>
            <a:pPr marL="457200" indent="-457200">
              <a:buAutoNum type="arabicPeriod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Přívodní potrubí brzdové kapaliny do brzdového válečku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Odvzdušňovací šroub – dle jeho polohy rozeznáváme levý a pravý brzdový váleček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75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0"/>
            <a:ext cx="4716016" cy="3537012"/>
          </a:xfrm>
          <a:prstGeom prst="rect">
            <a:avLst/>
          </a:prstGeom>
        </p:spPr>
      </p:pic>
      <p:sp>
        <p:nvSpPr>
          <p:cNvPr id="7" name="Elipsa 6"/>
          <p:cNvSpPr/>
          <p:nvPr/>
        </p:nvSpPr>
        <p:spPr>
          <a:xfrm>
            <a:off x="5004048" y="292494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ovací šipka 8"/>
          <p:cNvCxnSpPr>
            <a:stCxn id="7" idx="0"/>
          </p:cNvCxnSpPr>
          <p:nvPr/>
        </p:nvCxnSpPr>
        <p:spPr>
          <a:xfrm flipH="1" flipV="1">
            <a:off x="5148064" y="2276872"/>
            <a:ext cx="108012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6"/>
          </p:cNvCxnSpPr>
          <p:nvPr/>
        </p:nvCxnSpPr>
        <p:spPr>
          <a:xfrm flipV="1">
            <a:off x="5508104" y="2276872"/>
            <a:ext cx="2592288" cy="9001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8316416" y="836712"/>
            <a:ext cx="576064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ovací šipka 13"/>
          <p:cNvCxnSpPr>
            <a:stCxn id="12" idx="2"/>
          </p:cNvCxnSpPr>
          <p:nvPr/>
        </p:nvCxnSpPr>
        <p:spPr>
          <a:xfrm flipH="1">
            <a:off x="6588224" y="1088740"/>
            <a:ext cx="1728192" cy="18002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4932040" y="47667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ovací šipka 16"/>
          <p:cNvCxnSpPr>
            <a:stCxn id="15" idx="7"/>
          </p:cNvCxnSpPr>
          <p:nvPr/>
        </p:nvCxnSpPr>
        <p:spPr>
          <a:xfrm flipV="1">
            <a:off x="5362279" y="404664"/>
            <a:ext cx="649881" cy="1458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7164288" y="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šipka 19"/>
          <p:cNvCxnSpPr>
            <a:stCxn id="18" idx="2"/>
          </p:cNvCxnSpPr>
          <p:nvPr/>
        </p:nvCxnSpPr>
        <p:spPr>
          <a:xfrm flipH="1">
            <a:off x="6300192" y="252028"/>
            <a:ext cx="864096" cy="2246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lipsa 20"/>
          <p:cNvSpPr/>
          <p:nvPr/>
        </p:nvSpPr>
        <p:spPr>
          <a:xfrm>
            <a:off x="179512" y="62068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3" name="Přímá spojovací šipka 22"/>
          <p:cNvCxnSpPr>
            <a:stCxn id="21" idx="5"/>
          </p:cNvCxnSpPr>
          <p:nvPr/>
        </p:nvCxnSpPr>
        <p:spPr>
          <a:xfrm>
            <a:off x="609751" y="1050927"/>
            <a:ext cx="721889" cy="28984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75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512" y="188640"/>
            <a:ext cx="4427041" cy="332028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077072"/>
            <a:ext cx="9144000" cy="209512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Pás ruční brzdy – obepíná brzdový buben po jeho vnějším obvodu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Brzdový buben 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Rozvodová skříň, ve které jsou brzdy uložené a jsou spojené s portály traktoru</a:t>
            </a:r>
          </a:p>
        </p:txBody>
      </p:sp>
      <p:pic>
        <p:nvPicPr>
          <p:cNvPr id="6" name="Obrázek 5" descr="IMG_575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332656"/>
            <a:ext cx="4283968" cy="3212976"/>
          </a:xfrm>
          <a:prstGeom prst="rect">
            <a:avLst/>
          </a:prstGeom>
        </p:spPr>
      </p:pic>
      <p:sp>
        <p:nvSpPr>
          <p:cNvPr id="7" name="Elipsa 6"/>
          <p:cNvSpPr/>
          <p:nvPr/>
        </p:nvSpPr>
        <p:spPr>
          <a:xfrm>
            <a:off x="467544" y="1196752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cxnSp>
        <p:nvCxnSpPr>
          <p:cNvPr id="9" name="Přímá spojovací šipka 8"/>
          <p:cNvCxnSpPr>
            <a:stCxn id="7" idx="5"/>
          </p:cNvCxnSpPr>
          <p:nvPr/>
        </p:nvCxnSpPr>
        <p:spPr>
          <a:xfrm>
            <a:off x="959245" y="1688453"/>
            <a:ext cx="1452515" cy="152452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5292080" y="548680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10" idx="4"/>
          </p:cNvCxnSpPr>
          <p:nvPr/>
        </p:nvCxnSpPr>
        <p:spPr>
          <a:xfrm>
            <a:off x="5580112" y="1124744"/>
            <a:ext cx="144016" cy="108012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7092280" y="54868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ovací šipka 14"/>
          <p:cNvCxnSpPr>
            <a:stCxn id="13" idx="3"/>
          </p:cNvCxnSpPr>
          <p:nvPr/>
        </p:nvCxnSpPr>
        <p:spPr>
          <a:xfrm flipH="1">
            <a:off x="6300192" y="978919"/>
            <a:ext cx="865905" cy="64988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lipsa 15"/>
          <p:cNvSpPr/>
          <p:nvPr/>
        </p:nvSpPr>
        <p:spPr>
          <a:xfrm>
            <a:off x="7524328" y="2780928"/>
            <a:ext cx="648072" cy="64807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77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513" y="0"/>
            <a:ext cx="4379978" cy="32849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3717032"/>
            <a:ext cx="9144000" cy="314096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1.  Disková brzda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2.  Brzdový váleček připevněný na konzole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3.  Odvzdušňovací šroub – dle jeho polohy se rozlišují na levý a pravý brzdový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váleček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4.  Páka s vidlicí brzdového válečku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5.  Táhlo diskové brzdy se samojistící seřizovací maticí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6.  Táhlo ruční brzdy se samojistící seřizovací maticí 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IMG_58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88640"/>
            <a:ext cx="4283968" cy="3212976"/>
          </a:xfrm>
          <a:prstGeom prst="rect">
            <a:avLst/>
          </a:prstGeom>
        </p:spPr>
      </p:pic>
      <p:sp>
        <p:nvSpPr>
          <p:cNvPr id="8" name="Elipsa 7"/>
          <p:cNvSpPr/>
          <p:nvPr/>
        </p:nvSpPr>
        <p:spPr>
          <a:xfrm>
            <a:off x="611560" y="40466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95536" y="148478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779912" y="40466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8" idx="6"/>
          </p:cNvCxnSpPr>
          <p:nvPr/>
        </p:nvCxnSpPr>
        <p:spPr>
          <a:xfrm>
            <a:off x="1115616" y="656692"/>
            <a:ext cx="1008112" cy="10801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9" idx="6"/>
          </p:cNvCxnSpPr>
          <p:nvPr/>
        </p:nvCxnSpPr>
        <p:spPr>
          <a:xfrm flipV="1">
            <a:off x="899592" y="1412776"/>
            <a:ext cx="1296144" cy="32403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10" idx="2"/>
          </p:cNvCxnSpPr>
          <p:nvPr/>
        </p:nvCxnSpPr>
        <p:spPr>
          <a:xfrm flipH="1">
            <a:off x="2627784" y="656692"/>
            <a:ext cx="1152128" cy="360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3491880" y="198884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ovací šipka 18"/>
          <p:cNvCxnSpPr>
            <a:stCxn id="17" idx="2"/>
          </p:cNvCxnSpPr>
          <p:nvPr/>
        </p:nvCxnSpPr>
        <p:spPr>
          <a:xfrm flipH="1" flipV="1">
            <a:off x="2267744" y="1844824"/>
            <a:ext cx="1224136" cy="3960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827584" y="2564904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2" name="Přímá spojovací šipka 21"/>
          <p:cNvCxnSpPr>
            <a:stCxn id="20" idx="6"/>
          </p:cNvCxnSpPr>
          <p:nvPr/>
        </p:nvCxnSpPr>
        <p:spPr>
          <a:xfrm flipV="1">
            <a:off x="1331640" y="2708920"/>
            <a:ext cx="864096" cy="10801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lipsa 22"/>
          <p:cNvSpPr/>
          <p:nvPr/>
        </p:nvSpPr>
        <p:spPr>
          <a:xfrm>
            <a:off x="5508104" y="62068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1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5" name="Přímá spojovací šipka 24"/>
          <p:cNvCxnSpPr>
            <a:stCxn id="23" idx="6"/>
          </p:cNvCxnSpPr>
          <p:nvPr/>
        </p:nvCxnSpPr>
        <p:spPr>
          <a:xfrm>
            <a:off x="6012160" y="872716"/>
            <a:ext cx="432048" cy="360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Elipsa 25"/>
          <p:cNvSpPr/>
          <p:nvPr/>
        </p:nvSpPr>
        <p:spPr>
          <a:xfrm>
            <a:off x="7668344" y="134076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8" name="Přímá spojovací šipka 27"/>
          <p:cNvCxnSpPr>
            <a:stCxn id="26" idx="2"/>
          </p:cNvCxnSpPr>
          <p:nvPr/>
        </p:nvCxnSpPr>
        <p:spPr>
          <a:xfrm flipH="1" flipV="1">
            <a:off x="6876256" y="1556792"/>
            <a:ext cx="792088" cy="360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lipsa 28"/>
          <p:cNvSpPr/>
          <p:nvPr/>
        </p:nvSpPr>
        <p:spPr>
          <a:xfrm>
            <a:off x="5220072" y="278092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1" name="Přímá spojovací šipka 30"/>
          <p:cNvCxnSpPr>
            <a:stCxn id="29" idx="6"/>
          </p:cNvCxnSpPr>
          <p:nvPr/>
        </p:nvCxnSpPr>
        <p:spPr>
          <a:xfrm flipV="1">
            <a:off x="5724128" y="2780928"/>
            <a:ext cx="1008112" cy="25202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3429000"/>
            <a:ext cx="5364088" cy="34290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Disková brzda je uložena v brzdovém koši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Brzdový koš je upevněn k pouzdru zadní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nápravy pomocí šroubů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1. Brzdový koš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2. Disková brzda (přítlačné disky)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3. Brzdová lamela s obložením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4. Upevňovací šrouby brzdového koše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(utahovací moment – 70 Nm)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5. Příruba pouzdra zadní nápravy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6. Drážkovaná poloosa – unáší brzdové lamely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Zástupný symbol pro obrázek 10" descr="IMG_580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pic>
        <p:nvPicPr>
          <p:cNvPr id="16" name="Obrázek 15" descr="IMG_5803.JPG"/>
          <p:cNvPicPr>
            <a:picLocks noChangeAspect="1"/>
          </p:cNvPicPr>
          <p:nvPr/>
        </p:nvPicPr>
        <p:blipFill>
          <a:blip r:embed="rId3" cstate="print"/>
          <a:srcRect l="7753" r="3865" b="5686"/>
          <a:stretch>
            <a:fillRect/>
          </a:stretch>
        </p:blipFill>
        <p:spPr>
          <a:xfrm>
            <a:off x="4860032" y="0"/>
            <a:ext cx="4104456" cy="3284984"/>
          </a:xfrm>
          <a:prstGeom prst="rect">
            <a:avLst/>
          </a:prstGeom>
        </p:spPr>
      </p:pic>
      <p:pic>
        <p:nvPicPr>
          <p:cNvPr id="17" name="Obrázek 16" descr="IMG_5817.JPG"/>
          <p:cNvPicPr>
            <a:picLocks noChangeAspect="1"/>
          </p:cNvPicPr>
          <p:nvPr/>
        </p:nvPicPr>
        <p:blipFill>
          <a:blip r:embed="rId4" cstate="print"/>
          <a:srcRect l="7081" t="4721" r="6183"/>
          <a:stretch>
            <a:fillRect/>
          </a:stretch>
        </p:blipFill>
        <p:spPr>
          <a:xfrm>
            <a:off x="5364088" y="3645024"/>
            <a:ext cx="3528392" cy="2906942"/>
          </a:xfrm>
          <a:prstGeom prst="rect">
            <a:avLst/>
          </a:prstGeom>
        </p:spPr>
      </p:pic>
      <p:sp>
        <p:nvSpPr>
          <p:cNvPr id="18" name="Elipsa 17"/>
          <p:cNvSpPr/>
          <p:nvPr/>
        </p:nvSpPr>
        <p:spPr>
          <a:xfrm>
            <a:off x="179512" y="47667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683568" y="908720"/>
            <a:ext cx="936104" cy="93610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lipsa 20"/>
          <p:cNvSpPr/>
          <p:nvPr/>
        </p:nvSpPr>
        <p:spPr>
          <a:xfrm>
            <a:off x="3419872" y="26064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3" name="Přímá spojovací šipka 22"/>
          <p:cNvCxnSpPr>
            <a:stCxn id="21" idx="2"/>
          </p:cNvCxnSpPr>
          <p:nvPr/>
        </p:nvCxnSpPr>
        <p:spPr>
          <a:xfrm flipH="1">
            <a:off x="2411760" y="512676"/>
            <a:ext cx="1008112" cy="4680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3923928" y="2708920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6" name="Přímá spojovací šipka 25"/>
          <p:cNvCxnSpPr>
            <a:stCxn id="24" idx="2"/>
          </p:cNvCxnSpPr>
          <p:nvPr/>
        </p:nvCxnSpPr>
        <p:spPr>
          <a:xfrm flipH="1" flipV="1">
            <a:off x="2483768" y="2204864"/>
            <a:ext cx="1440160" cy="75608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Elipsa 26"/>
          <p:cNvSpPr/>
          <p:nvPr/>
        </p:nvSpPr>
        <p:spPr>
          <a:xfrm>
            <a:off x="6012160" y="573325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1" name="Přímá spojovací šipka 30"/>
          <p:cNvCxnSpPr>
            <a:stCxn id="27" idx="7"/>
          </p:cNvCxnSpPr>
          <p:nvPr/>
        </p:nvCxnSpPr>
        <p:spPr>
          <a:xfrm flipV="1">
            <a:off x="6503861" y="5445224"/>
            <a:ext cx="588419" cy="37239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5004048" y="260648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4" name="Přímá spojovací šipka 33"/>
          <p:cNvCxnSpPr/>
          <p:nvPr/>
        </p:nvCxnSpPr>
        <p:spPr>
          <a:xfrm flipV="1">
            <a:off x="5508104" y="260648"/>
            <a:ext cx="1296144" cy="28803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32" idx="6"/>
          </p:cNvCxnSpPr>
          <p:nvPr/>
        </p:nvCxnSpPr>
        <p:spPr>
          <a:xfrm>
            <a:off x="5580112" y="548680"/>
            <a:ext cx="360040" cy="115212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Elipsa 36"/>
          <p:cNvSpPr/>
          <p:nvPr/>
        </p:nvSpPr>
        <p:spPr>
          <a:xfrm>
            <a:off x="8316416" y="548680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9" name="Přímá spojovací šipka 38"/>
          <p:cNvCxnSpPr>
            <a:stCxn id="37" idx="2"/>
          </p:cNvCxnSpPr>
          <p:nvPr/>
        </p:nvCxnSpPr>
        <p:spPr>
          <a:xfrm flipH="1">
            <a:off x="7308304" y="836712"/>
            <a:ext cx="1008112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3861048"/>
            <a:ext cx="9144000" cy="29969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Rozložená disková brzda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1.  Brzdový koš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2.  Brzdové lamely s nanýtovaným obložením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3.  Přítlačné disky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4.  Víko brzdového koše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Zástupný symbol pro obrázek 6" descr="IMG_581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312" t="19250" r="1564" b="7251"/>
          <a:stretch>
            <a:fillRect/>
          </a:stretch>
        </p:blipFill>
        <p:spPr>
          <a:xfrm>
            <a:off x="1115616" y="0"/>
            <a:ext cx="6279435" cy="3717032"/>
          </a:xfrm>
        </p:spPr>
      </p:pic>
      <p:sp>
        <p:nvSpPr>
          <p:cNvPr id="10" name="Elipsa 9"/>
          <p:cNvSpPr/>
          <p:nvPr/>
        </p:nvSpPr>
        <p:spPr>
          <a:xfrm>
            <a:off x="1547664" y="476672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139952" y="299695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995936" y="33265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660232" y="620688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5" name="Přímá spojovací šipka 14"/>
          <p:cNvCxnSpPr>
            <a:stCxn id="10" idx="4"/>
          </p:cNvCxnSpPr>
          <p:nvPr/>
        </p:nvCxnSpPr>
        <p:spPr>
          <a:xfrm flipH="1">
            <a:off x="1763688" y="1052736"/>
            <a:ext cx="72008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12" idx="4"/>
          </p:cNvCxnSpPr>
          <p:nvPr/>
        </p:nvCxnSpPr>
        <p:spPr>
          <a:xfrm>
            <a:off x="4283968" y="908720"/>
            <a:ext cx="72008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13" idx="4"/>
          </p:cNvCxnSpPr>
          <p:nvPr/>
        </p:nvCxnSpPr>
        <p:spPr>
          <a:xfrm flipH="1">
            <a:off x="6804248" y="1196752"/>
            <a:ext cx="144016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1" idx="1"/>
          </p:cNvCxnSpPr>
          <p:nvPr/>
        </p:nvCxnSpPr>
        <p:spPr>
          <a:xfrm flipH="1" flipV="1">
            <a:off x="3275856" y="2348880"/>
            <a:ext cx="937913" cy="721889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1" idx="7"/>
          </p:cNvCxnSpPr>
          <p:nvPr/>
        </p:nvCxnSpPr>
        <p:spPr>
          <a:xfrm flipV="1">
            <a:off x="4570191" y="2492896"/>
            <a:ext cx="721889" cy="57787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81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249" t="12250" b="10751"/>
          <a:stretch>
            <a:fillRect/>
          </a:stretch>
        </p:blipFill>
        <p:spPr>
          <a:xfrm>
            <a:off x="1259632" y="0"/>
            <a:ext cx="6216741" cy="378904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3789040"/>
            <a:ext cx="9144000" cy="30689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19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100" dirty="0" smtClean="0">
                <a:latin typeface="Arial" pitchFamily="34" charset="0"/>
                <a:cs typeface="Arial" pitchFamily="34" charset="0"/>
              </a:rPr>
              <a:t>Rozložené přítlačné disky – do funkce se uvádějí vzájemným natočení proti sobě pomocí kuliček, umístěných v kapkovitých vybráních a tím dojde k sevření brzdových lamel mezi stěny přítlačných disků a vnitřní stěny brzdového koše </a:t>
            </a:r>
          </a:p>
          <a:p>
            <a:r>
              <a:rPr lang="cs-CZ" sz="2100" dirty="0" smtClean="0">
                <a:latin typeface="Arial" pitchFamily="34" charset="0"/>
                <a:cs typeface="Arial" pitchFamily="34" charset="0"/>
              </a:rPr>
              <a:t> 1.  Kuličky</a:t>
            </a:r>
          </a:p>
          <a:p>
            <a:r>
              <a:rPr lang="cs-CZ" sz="2100" dirty="0" smtClean="0">
                <a:latin typeface="Arial" pitchFamily="34" charset="0"/>
                <a:cs typeface="Arial" pitchFamily="34" charset="0"/>
              </a:rPr>
              <a:t> 2.  Kapkovité vybrání </a:t>
            </a:r>
          </a:p>
          <a:p>
            <a:r>
              <a:rPr lang="cs-CZ" sz="2100" dirty="0" smtClean="0">
                <a:latin typeface="Arial" pitchFamily="34" charset="0"/>
                <a:cs typeface="Arial" pitchFamily="34" charset="0"/>
              </a:rPr>
              <a:t> 3.  Vratné pružiny – spojují přítlačné disky k sobě</a:t>
            </a:r>
          </a:p>
          <a:p>
            <a:r>
              <a:rPr lang="cs-CZ" sz="2100" dirty="0" smtClean="0">
                <a:latin typeface="Arial" pitchFamily="34" charset="0"/>
                <a:cs typeface="Arial" pitchFamily="34" charset="0"/>
              </a:rPr>
              <a:t> 4.  Táhla přítlačných disků – spojené pomoci táhla diskové brzdy s brzdovým</a:t>
            </a:r>
          </a:p>
          <a:p>
            <a:r>
              <a:rPr lang="cs-CZ" sz="2100" dirty="0" smtClean="0">
                <a:latin typeface="Arial" pitchFamily="34" charset="0"/>
                <a:cs typeface="Arial" pitchFamily="34" charset="0"/>
              </a:rPr>
              <a:t>      válečkem</a:t>
            </a:r>
          </a:p>
          <a:p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9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331640" y="476672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403648" y="314096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499992" y="260648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427984" y="3140968"/>
            <a:ext cx="504056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ovací šipka 10"/>
          <p:cNvCxnSpPr>
            <a:stCxn id="6" idx="5"/>
          </p:cNvCxnSpPr>
          <p:nvPr/>
        </p:nvCxnSpPr>
        <p:spPr>
          <a:xfrm>
            <a:off x="1761879" y="906911"/>
            <a:ext cx="289841" cy="129795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7" idx="0"/>
          </p:cNvCxnSpPr>
          <p:nvPr/>
        </p:nvCxnSpPr>
        <p:spPr>
          <a:xfrm flipV="1">
            <a:off x="1655676" y="2492896"/>
            <a:ext cx="36004" cy="64807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7" idx="6"/>
          </p:cNvCxnSpPr>
          <p:nvPr/>
        </p:nvCxnSpPr>
        <p:spPr>
          <a:xfrm flipV="1">
            <a:off x="1907704" y="3140968"/>
            <a:ext cx="720080" cy="25202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8" idx="2"/>
          </p:cNvCxnSpPr>
          <p:nvPr/>
        </p:nvCxnSpPr>
        <p:spPr>
          <a:xfrm flipH="1">
            <a:off x="3131840" y="548680"/>
            <a:ext cx="1368152" cy="21602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8" idx="3"/>
          </p:cNvCxnSpPr>
          <p:nvPr/>
        </p:nvCxnSpPr>
        <p:spPr>
          <a:xfrm flipH="1">
            <a:off x="4427984" y="752349"/>
            <a:ext cx="156371" cy="228379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9" idx="7"/>
          </p:cNvCxnSpPr>
          <p:nvPr/>
        </p:nvCxnSpPr>
        <p:spPr>
          <a:xfrm flipV="1">
            <a:off x="4858223" y="2564904"/>
            <a:ext cx="649881" cy="649881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9" idx="1"/>
          </p:cNvCxnSpPr>
          <p:nvPr/>
        </p:nvCxnSpPr>
        <p:spPr>
          <a:xfrm flipH="1" flipV="1">
            <a:off x="3635896" y="2060848"/>
            <a:ext cx="865905" cy="1153937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1412775"/>
            <a:ext cx="8229600" cy="47133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Návod k obsluze traktorů Zetor 5211, 5245, 6211, 6245, 7211, 7245,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7245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Vydal: AGROZET ZETOR, k. p. Brno, 1987 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Vlastní zdroj autora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583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Prezentace aplikace Microsoft Office PowerPoint 97-2003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48</cp:revision>
  <dcterms:created xsi:type="dcterms:W3CDTF">2013-09-16T17:13:52Z</dcterms:created>
  <dcterms:modified xsi:type="dcterms:W3CDTF">2014-01-12T11:21:31Z</dcterms:modified>
</cp:coreProperties>
</file>