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61" r:id="rId4"/>
    <p:sldId id="262" r:id="rId5"/>
    <p:sldId id="257" r:id="rId6"/>
    <p:sldId id="264" r:id="rId7"/>
    <p:sldId id="258" r:id="rId8"/>
    <p:sldId id="259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151853-50F3-4765-AEE7-649E871130E3}" type="datetimeFigureOut">
              <a:rPr lang="cs-CZ"/>
              <a:pPr>
                <a:defRPr/>
              </a:pPr>
              <a:t>10.4.2014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46BA9B-041C-4569-9629-96DDC5745A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E38872-91EB-4C6C-A18A-A9E260962BCE}" type="datetimeFigureOut">
              <a:rPr lang="cs-CZ"/>
              <a:pPr>
                <a:defRPr/>
              </a:pPr>
              <a:t>10.4.2014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6886F0-8E7F-4C41-B4AB-AB4C5E441C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E28CDF-EC3E-4611-90B6-62ED3CED613A}" type="datetimeFigureOut">
              <a:rPr lang="cs-CZ"/>
              <a:pPr>
                <a:defRPr/>
              </a:pPr>
              <a:t>10.4.2014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4961CE-6984-42B4-AFB5-5F3F0315C7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8FC891-2409-4E2C-B556-A82AE80504BE}" type="datetimeFigureOut">
              <a:rPr lang="cs-CZ"/>
              <a:pPr>
                <a:defRPr/>
              </a:pPr>
              <a:t>10.4.2014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E3A057-8578-4934-9825-72C6575E31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B78BA5-0B34-47FD-BD68-C6714E21C701}" type="datetimeFigureOut">
              <a:rPr lang="cs-CZ"/>
              <a:pPr>
                <a:defRPr/>
              </a:pPr>
              <a:t>10.4.2014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031770-9757-4BF8-A1BF-972514A0AD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F67461-2EA0-47E9-82D9-0CD125C39099}" type="datetimeFigureOut">
              <a:rPr lang="cs-CZ"/>
              <a:pPr>
                <a:defRPr/>
              </a:pPr>
              <a:t>10.4.2014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558F71-3ADD-4F91-BEA4-FC147F97A8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DD5AEA-1014-4549-97F4-070ADC2BA09F}" type="datetimeFigureOut">
              <a:rPr lang="cs-CZ"/>
              <a:pPr>
                <a:defRPr/>
              </a:pPr>
              <a:t>10.4.2014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7F63C4-BFF3-4D6B-AAC0-3CEFB00BB6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9582FC-7589-4C9A-8100-AED0EB96F87D}" type="datetimeFigureOut">
              <a:rPr lang="cs-CZ"/>
              <a:pPr>
                <a:defRPr/>
              </a:pPr>
              <a:t>10.4.2014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263A9D-8384-4B44-A1D2-57259A3471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5BFAEE-FAAB-4D08-BF0C-9529725AA73E}" type="datetimeFigureOut">
              <a:rPr lang="cs-CZ"/>
              <a:pPr>
                <a:defRPr/>
              </a:pPr>
              <a:t>10.4.2014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9776DC-AE23-4FCE-8B0B-B9DB4BD42E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94E852-4F40-4EC0-9091-F59B3C5520DB}" type="datetimeFigureOut">
              <a:rPr lang="cs-CZ"/>
              <a:pPr>
                <a:defRPr/>
              </a:pPr>
              <a:t>10.4.2014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0F2D4E-2019-4F02-B9D7-CB53302212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966CA6-71F3-495D-84CB-0EEE4545F504}" type="datetimeFigureOut">
              <a:rPr lang="cs-CZ"/>
              <a:pPr>
                <a:defRPr/>
              </a:pPr>
              <a:t>10.4.2014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4D965E-E50A-48FC-A039-0CF60C6964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349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 b="1" smtClean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D99FA08-2D89-4AD0-8AE3-3F7E8DBB518C}" type="datetimeFigureOut">
              <a:rPr lang="cs-CZ"/>
              <a:pPr>
                <a:defRPr/>
              </a:pPr>
              <a:t>10.4.2014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1" smtClean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3D9AEEC-E4FB-4435-9CE6-64B186D6F5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64" r:id="rId11"/>
  </p:sldLayoutIdLst>
  <p:timing>
    <p:tnLst>
      <p:par>
        <p:cTn id="1" dur="indefinite" restart="never" nodeType="tmRoot"/>
      </p:par>
    </p:tnLst>
  </p:timing>
  <p:txStyles>
    <p:titleStyle>
      <a:lvl1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1.doc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9" name="Object 5"/>
          <p:cNvGraphicFramePr>
            <a:graphicFrameLocks noChangeAspect="1"/>
          </p:cNvGraphicFramePr>
          <p:nvPr/>
        </p:nvGraphicFramePr>
        <p:xfrm>
          <a:off x="1763713" y="115888"/>
          <a:ext cx="5846762" cy="6596062"/>
        </p:xfrm>
        <a:graphic>
          <a:graphicData uri="http://schemas.openxmlformats.org/presentationml/2006/ole">
            <p:oleObj spid="_x0000_s1029" name="Dokument" r:id="rId3" imgW="5902889" imgH="6663771" progId="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835150" y="260350"/>
            <a:ext cx="470852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7200" b="1">
                <a:latin typeface="Trebuchet MS" pitchFamily="34" charset="0"/>
              </a:rPr>
              <a:t>PROCENTA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33363" y="1463675"/>
            <a:ext cx="8445500" cy="34163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7200" dirty="0">
                <a:solidFill>
                  <a:schemeClr val="accent4">
                    <a:lumMod val="50000"/>
                  </a:schemeClr>
                </a:solidFill>
                <a:latin typeface="+mn-lt"/>
                <a:cs typeface="+mn-cs"/>
              </a:rPr>
              <a:t>Výpočet procentové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7200" dirty="0">
                <a:solidFill>
                  <a:schemeClr val="accent4">
                    <a:lumMod val="50000"/>
                  </a:schemeClr>
                </a:solidFill>
                <a:latin typeface="+mn-lt"/>
                <a:cs typeface="+mn-cs"/>
              </a:rPr>
              <a:t>         části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7200" dirty="0">
                <a:solidFill>
                  <a:schemeClr val="accent4">
                    <a:lumMod val="75000"/>
                  </a:schemeClr>
                </a:solidFill>
                <a:latin typeface="+mn-lt"/>
                <a:cs typeface="+mn-cs"/>
              </a:rPr>
              <a:t>SLOVNÍ ÚLOHY</a:t>
            </a:r>
            <a:endParaRPr lang="cs-CZ" sz="7200" dirty="0">
              <a:solidFill>
                <a:schemeClr val="accent4">
                  <a:lumMod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14338" name="Picture 2" descr="C:\Users\Volechovi\AppData\Local\Microsoft\Windows\Temporary Internet Files\Content.IE5\CGD1GRTZ\MC90036018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43675" y="3376613"/>
            <a:ext cx="2390775" cy="281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Picture 4" descr="C:\Users\Volechovi\AppData\Local\Microsoft\Windows\Temporary Internet Files\Content.IE5\BXG16LC0\MC90034333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0313" y="4857750"/>
            <a:ext cx="1820862" cy="176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Picture 5" descr="C:\Users\Volechovi\AppData\Local\Microsoft\Windows\Temporary Internet Files\Content.IE5\XR57HZ44\MC90034331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188" y="4786313"/>
            <a:ext cx="1827212" cy="1820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2" name="Picture 6" descr="C:\Users\Volechovi\AppData\Local\Microsoft\Windows\Temporary Internet Files\Content.IE5\XR57HZ44\MC900343325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500563" y="4857750"/>
            <a:ext cx="1806575" cy="1785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43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43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3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43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C:\Users\Volechovi\AppData\Local\Microsoft\Windows\Temporary Internet Files\Content.IE5\BXG16LC0\dglxasset[1].aspx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04025" y="4652963"/>
            <a:ext cx="1863725" cy="127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82550" y="257175"/>
            <a:ext cx="34448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Trebuchet MS" pitchFamily="34" charset="0"/>
              </a:rPr>
              <a:t>Urči zpaměti: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250825" y="1628775"/>
            <a:ext cx="3698875" cy="501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Trebuchet MS" pitchFamily="34" charset="0"/>
              </a:rPr>
              <a:t>50% z 650 kg</a:t>
            </a:r>
          </a:p>
          <a:p>
            <a:r>
              <a:rPr lang="cs-CZ" sz="4000">
                <a:latin typeface="Trebuchet MS" pitchFamily="34" charset="0"/>
              </a:rPr>
              <a:t>10 % z 18 cm</a:t>
            </a:r>
          </a:p>
          <a:p>
            <a:r>
              <a:rPr lang="cs-CZ" sz="4000">
                <a:latin typeface="Trebuchet MS" pitchFamily="34" charset="0"/>
              </a:rPr>
              <a:t>20% z 1 500 t</a:t>
            </a:r>
          </a:p>
          <a:p>
            <a:r>
              <a:rPr lang="cs-CZ" sz="4000">
                <a:latin typeface="Trebuchet MS" pitchFamily="34" charset="0"/>
              </a:rPr>
              <a:t>25% z 2 000 l</a:t>
            </a:r>
          </a:p>
          <a:p>
            <a:r>
              <a:rPr lang="cs-CZ" sz="4000">
                <a:latin typeface="Trebuchet MS" pitchFamily="34" charset="0"/>
              </a:rPr>
              <a:t>75 % z 1 000 ml</a:t>
            </a:r>
          </a:p>
          <a:p>
            <a:r>
              <a:rPr lang="cs-CZ" sz="4000">
                <a:latin typeface="Trebuchet MS" pitchFamily="34" charset="0"/>
              </a:rPr>
              <a:t>50% z 0,8 q</a:t>
            </a:r>
          </a:p>
          <a:p>
            <a:r>
              <a:rPr lang="cs-CZ" sz="4000">
                <a:latin typeface="Trebuchet MS" pitchFamily="34" charset="0"/>
              </a:rPr>
              <a:t>10% z 15 g</a:t>
            </a:r>
          </a:p>
          <a:p>
            <a:r>
              <a:rPr lang="cs-CZ" sz="4000">
                <a:latin typeface="Trebuchet MS" pitchFamily="34" charset="0"/>
              </a:rPr>
              <a:t>1% z 45,9 m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022725" y="1639888"/>
            <a:ext cx="2454275" cy="5018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solidFill>
                  <a:srgbClr val="FF0000"/>
                </a:solidFill>
                <a:latin typeface="Trebuchet MS" pitchFamily="34" charset="0"/>
              </a:rPr>
              <a:t>= 325 kg</a:t>
            </a:r>
          </a:p>
          <a:p>
            <a:r>
              <a:rPr lang="cs-CZ" sz="4000">
                <a:solidFill>
                  <a:srgbClr val="FF0000"/>
                </a:solidFill>
                <a:latin typeface="Trebuchet MS" pitchFamily="34" charset="0"/>
              </a:rPr>
              <a:t>= 1,8 cm</a:t>
            </a:r>
          </a:p>
          <a:p>
            <a:r>
              <a:rPr lang="cs-CZ" sz="4000">
                <a:solidFill>
                  <a:srgbClr val="FF0000"/>
                </a:solidFill>
                <a:latin typeface="Trebuchet MS" pitchFamily="34" charset="0"/>
              </a:rPr>
              <a:t>= 300 t</a:t>
            </a:r>
          </a:p>
          <a:p>
            <a:r>
              <a:rPr lang="cs-CZ" sz="4000">
                <a:solidFill>
                  <a:srgbClr val="FF0000"/>
                </a:solidFill>
                <a:latin typeface="Trebuchet MS" pitchFamily="34" charset="0"/>
              </a:rPr>
              <a:t>= 500 l</a:t>
            </a:r>
          </a:p>
          <a:p>
            <a:r>
              <a:rPr lang="cs-CZ" sz="4000">
                <a:solidFill>
                  <a:srgbClr val="FF0000"/>
                </a:solidFill>
                <a:latin typeface="Trebuchet MS" pitchFamily="34" charset="0"/>
              </a:rPr>
              <a:t>= 750 ml</a:t>
            </a:r>
          </a:p>
          <a:p>
            <a:r>
              <a:rPr lang="cs-CZ" sz="4000">
                <a:solidFill>
                  <a:srgbClr val="FF0000"/>
                </a:solidFill>
                <a:latin typeface="Trebuchet MS" pitchFamily="34" charset="0"/>
              </a:rPr>
              <a:t>= 0,4 q</a:t>
            </a:r>
          </a:p>
          <a:p>
            <a:r>
              <a:rPr lang="cs-CZ" sz="4000">
                <a:solidFill>
                  <a:srgbClr val="FF0000"/>
                </a:solidFill>
                <a:latin typeface="Trebuchet MS" pitchFamily="34" charset="0"/>
              </a:rPr>
              <a:t>= 1,5 g</a:t>
            </a:r>
          </a:p>
          <a:p>
            <a:r>
              <a:rPr lang="cs-CZ" sz="4000">
                <a:solidFill>
                  <a:srgbClr val="FF0000"/>
                </a:solidFill>
                <a:latin typeface="Trebuchet MS" pitchFamily="34" charset="0"/>
              </a:rPr>
              <a:t>= 0,459 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0" dur="2000" fill="hold"/>
                                        <p:tgtEl>
                                          <p:spTgt spid="1638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C:\Users\Volechovi\AppData\Local\Microsoft\Windows\Temporary Internet Files\Content.IE5\BXG16LC0\dglxasset[2].aspx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40425" y="3573463"/>
            <a:ext cx="2657475" cy="299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195263" y="1484313"/>
            <a:ext cx="7234237" cy="193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Trebuchet MS" pitchFamily="34" charset="0"/>
              </a:rPr>
              <a:t>Dámské šaty stály 1850 Kč.</a:t>
            </a:r>
          </a:p>
          <a:p>
            <a:r>
              <a:rPr lang="cs-CZ" sz="4000">
                <a:latin typeface="Trebuchet MS" pitchFamily="34" charset="0"/>
              </a:rPr>
              <a:t>Byly zlevněny o 15%. Jaká byla</a:t>
            </a:r>
          </a:p>
          <a:p>
            <a:r>
              <a:rPr lang="cs-CZ" sz="4000">
                <a:latin typeface="Trebuchet MS" pitchFamily="34" charset="0"/>
              </a:rPr>
              <a:t>cena po slevě?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195263" y="458788"/>
            <a:ext cx="20050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Trebuchet MS" pitchFamily="34" charset="0"/>
              </a:rPr>
              <a:t>Úloha 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0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8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9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0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117475" y="188913"/>
            <a:ext cx="186848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solidFill>
                  <a:srgbClr val="FF0000"/>
                </a:solidFill>
                <a:latin typeface="Trebuchet MS" pitchFamily="34" charset="0"/>
              </a:rPr>
              <a:t>Řešení: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0" y="896938"/>
            <a:ext cx="9144000" cy="440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Trebuchet MS" pitchFamily="34" charset="0"/>
              </a:rPr>
              <a:t>CENA ŠATŮ PŘED SLEVOU</a:t>
            </a:r>
          </a:p>
          <a:p>
            <a:r>
              <a:rPr lang="cs-CZ" sz="4000">
                <a:latin typeface="Trebuchet MS" pitchFamily="34" charset="0"/>
              </a:rPr>
              <a:t>1 850 Kč…………………100%</a:t>
            </a:r>
          </a:p>
          <a:p>
            <a:r>
              <a:rPr lang="cs-CZ" sz="4000">
                <a:latin typeface="Trebuchet MS" pitchFamily="34" charset="0"/>
              </a:rPr>
              <a:t>sleva……………………….22 %</a:t>
            </a:r>
          </a:p>
          <a:p>
            <a:r>
              <a:rPr lang="cs-CZ" sz="4000">
                <a:latin typeface="Trebuchet MS" pitchFamily="34" charset="0"/>
              </a:rPr>
              <a:t>po slevě ………………….78 %</a:t>
            </a:r>
          </a:p>
          <a:p>
            <a:r>
              <a:rPr lang="cs-CZ" sz="4000">
                <a:latin typeface="Trebuchet MS" pitchFamily="34" charset="0"/>
              </a:rPr>
              <a:t>18,5 Kč……………………..1 %</a:t>
            </a:r>
          </a:p>
          <a:p>
            <a:r>
              <a:rPr lang="cs-CZ" sz="4000">
                <a:latin typeface="Trebuchet MS" pitchFamily="34" charset="0"/>
              </a:rPr>
              <a:t>Cena po slevě:18,5 Kč . 78% = 1 443 Kč</a:t>
            </a:r>
          </a:p>
          <a:p>
            <a:endParaRPr lang="cs-CZ" sz="4000">
              <a:latin typeface="Trebuchet MS" pitchFamily="34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50825" y="5380038"/>
            <a:ext cx="6651625" cy="70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Trebuchet MS" pitchFamily="34" charset="0"/>
              </a:rPr>
              <a:t>Po slevě šaty stály 1 443 Kč.</a:t>
            </a:r>
          </a:p>
        </p:txBody>
      </p:sp>
      <p:pic>
        <p:nvPicPr>
          <p:cNvPr id="6" name="Picture 2" descr="C:\Users\Volechovi\AppData\Local\Microsoft\Windows\Temporary Internet Files\Content.IE5\BXG16LC0\dglxasset[1].aspx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-2219027">
            <a:off x="6567488" y="1557338"/>
            <a:ext cx="1863725" cy="127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5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79388" y="158750"/>
            <a:ext cx="20050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latin typeface="Trebuchet MS" pitchFamily="34" charset="0"/>
              </a:rPr>
              <a:t>Úloha 2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79388" y="1212850"/>
            <a:ext cx="8748712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Trebuchet MS" pitchFamily="34" charset="0"/>
              </a:rPr>
              <a:t>Ve škole je 420 žáků, chlapců je 45%.</a:t>
            </a:r>
          </a:p>
          <a:p>
            <a:r>
              <a:rPr lang="cs-CZ" sz="4000">
                <a:latin typeface="Trebuchet MS" pitchFamily="34" charset="0"/>
              </a:rPr>
              <a:t>Kolik procent je dívek?</a:t>
            </a:r>
          </a:p>
          <a:p>
            <a:r>
              <a:rPr lang="cs-CZ" sz="4000">
                <a:latin typeface="Trebuchet MS" pitchFamily="34" charset="0"/>
              </a:rPr>
              <a:t>Vypočítej</a:t>
            </a:r>
            <a:r>
              <a:rPr lang="cs-CZ" sz="4000"/>
              <a:t>,</a:t>
            </a:r>
            <a:r>
              <a:rPr lang="cs-CZ" sz="4000">
                <a:latin typeface="Trebuchet MS" pitchFamily="34" charset="0"/>
              </a:rPr>
              <a:t> kolik chlapců a kolik dívek</a:t>
            </a:r>
          </a:p>
          <a:p>
            <a:r>
              <a:rPr lang="cs-CZ" sz="4000">
                <a:latin typeface="Trebuchet MS" pitchFamily="34" charset="0"/>
              </a:rPr>
              <a:t>navštěvuje školu.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C:\Users\Volechovi\AppData\Local\Microsoft\Windows\Temporary Internet Files\Content.IE5\BXG16LC0\dglxasset[1].aspx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-1448727">
            <a:off x="6765925" y="1954213"/>
            <a:ext cx="1863725" cy="127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33338" y="7938"/>
            <a:ext cx="1868487" cy="7080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chemeClr val="accent5"/>
                </a:solidFill>
                <a:latin typeface="+mn-lt"/>
                <a:cs typeface="+mn-cs"/>
              </a:rPr>
              <a:t>Řešení:</a:t>
            </a:r>
            <a:endParaRPr lang="cs-CZ" sz="4000" dirty="0">
              <a:solidFill>
                <a:schemeClr val="accent5"/>
              </a:solidFill>
              <a:latin typeface="+mn-lt"/>
              <a:cs typeface="+mn-cs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0" y="908050"/>
            <a:ext cx="7339013" cy="440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Trebuchet MS" pitchFamily="34" charset="0"/>
              </a:rPr>
              <a:t>420 žáků……………………100 %</a:t>
            </a:r>
          </a:p>
          <a:p>
            <a:r>
              <a:rPr lang="cs-CZ" sz="4000">
                <a:latin typeface="Trebuchet MS" pitchFamily="34" charset="0"/>
              </a:rPr>
              <a:t>chlapců……………………….45 %</a:t>
            </a:r>
          </a:p>
          <a:p>
            <a:r>
              <a:rPr lang="cs-CZ" sz="4000">
                <a:latin typeface="Trebuchet MS" pitchFamily="34" charset="0"/>
              </a:rPr>
              <a:t>dívek……………………………55%</a:t>
            </a:r>
          </a:p>
          <a:p>
            <a:r>
              <a:rPr lang="cs-CZ" sz="4000">
                <a:latin typeface="Trebuchet MS" pitchFamily="34" charset="0"/>
              </a:rPr>
              <a:t>4,2 žáka……………………....1%</a:t>
            </a:r>
          </a:p>
          <a:p>
            <a:endParaRPr lang="cs-CZ" sz="4000">
              <a:latin typeface="Trebuchet MS" pitchFamily="34" charset="0"/>
            </a:endParaRPr>
          </a:p>
          <a:p>
            <a:r>
              <a:rPr lang="cs-CZ" sz="4000">
                <a:latin typeface="Trebuchet MS" pitchFamily="34" charset="0"/>
              </a:rPr>
              <a:t>Počet chlapců: 4,2 . 45 % = 189</a:t>
            </a:r>
          </a:p>
          <a:p>
            <a:r>
              <a:rPr lang="cs-CZ" sz="4000">
                <a:latin typeface="Trebuchet MS" pitchFamily="34" charset="0"/>
              </a:rPr>
              <a:t>Počet dívek: 4,2 . 55 % = 231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-26988" y="5613400"/>
            <a:ext cx="935196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Trebuchet MS" pitchFamily="34" charset="0"/>
              </a:rPr>
              <a:t>Do školy chodí 189 chlapců a 231 dívek.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0" dur="2000" fill="hold"/>
                                        <p:tgtEl>
                                          <p:spTgt spid="174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extovéPole 3"/>
          <p:cNvSpPr txBox="1">
            <a:spLocks noChangeArrowheads="1"/>
          </p:cNvSpPr>
          <p:nvPr/>
        </p:nvSpPr>
        <p:spPr bwMode="auto">
          <a:xfrm>
            <a:off x="684213" y="285750"/>
            <a:ext cx="7127875" cy="147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u="sng">
                <a:latin typeface="Trebuchet MS" pitchFamily="34" charset="0"/>
              </a:rPr>
              <a:t>Použité zdroje:</a:t>
            </a:r>
          </a:p>
          <a:p>
            <a:endParaRPr lang="cs-CZ">
              <a:latin typeface="Trebuchet MS" pitchFamily="34" charset="0"/>
            </a:endParaRPr>
          </a:p>
          <a:p>
            <a:r>
              <a:rPr lang="cs-CZ">
                <a:latin typeface="Trebuchet MS" pitchFamily="34" charset="0"/>
              </a:rPr>
              <a:t>Zdroj všech obrázků je galerie Microsoft Office  2010, vlastník licence ZŠ Jablonec nad Nisou – Mšeno, Mozartova 24, příspěvková organizace.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99</TotalTime>
  <Words>179</Words>
  <Application>Microsoft Office PowerPoint</Application>
  <PresentationFormat>On-screen Show (4:3)</PresentationFormat>
  <Paragraphs>50</Paragraphs>
  <Slides>8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4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7" baseType="lpstr">
      <vt:lpstr>Trebuchet MS</vt:lpstr>
      <vt:lpstr>Arial</vt:lpstr>
      <vt:lpstr>Georgia</vt:lpstr>
      <vt:lpstr>Calibri</vt:lpstr>
      <vt:lpstr>Aerodynamika</vt:lpstr>
      <vt:lpstr>Aerodynamika</vt:lpstr>
      <vt:lpstr>Aerodynamika</vt:lpstr>
      <vt:lpstr>Aerodynamika</vt:lpstr>
      <vt:lpstr>Dokument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Volechová</dc:creator>
  <cp:lastModifiedBy>DUM</cp:lastModifiedBy>
  <cp:revision>10</cp:revision>
  <dcterms:created xsi:type="dcterms:W3CDTF">2014-04-03T16:31:52Z</dcterms:created>
  <dcterms:modified xsi:type="dcterms:W3CDTF">2014-04-10T18:36:56Z</dcterms:modified>
</cp:coreProperties>
</file>