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58" r:id="rId5"/>
    <p:sldId id="259" r:id="rId6"/>
    <p:sldId id="260" r:id="rId7"/>
    <p:sldId id="261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182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3C5CD02-1AE4-4A64-BE9C-5E759D67D808}" type="datetimeFigureOut">
              <a:rPr lang="cs-CZ" smtClean="0"/>
              <a:t>9. 4. 2014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C80D09F-3B92-4988-93DE-6E79134E3F4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.w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5594445"/>
              </p:ext>
            </p:extLst>
          </p:nvPr>
        </p:nvGraphicFramePr>
        <p:xfrm>
          <a:off x="1691680" y="548680"/>
          <a:ext cx="5735638" cy="67579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7" name="Dokument" r:id="rId3" imgW="5902889" imgH="6980355" progId="Word.Document.12">
                  <p:embed/>
                </p:oleObj>
              </mc:Choice>
              <mc:Fallback>
                <p:oleObj name="Dokument" r:id="rId3" imgW="5902889" imgH="6980355" progId="Word.Document.12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1680" y="548680"/>
                        <a:ext cx="5735638" cy="67579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754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259632" y="548680"/>
            <a:ext cx="621715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dirty="0" smtClean="0"/>
              <a:t>PROCENTA</a:t>
            </a:r>
            <a:endParaRPr lang="cs-CZ" sz="96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683568" y="2348880"/>
            <a:ext cx="696376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7200" dirty="0" smtClean="0">
                <a:solidFill>
                  <a:schemeClr val="accent1">
                    <a:lumMod val="75000"/>
                  </a:schemeClr>
                </a:solidFill>
              </a:rPr>
              <a:t>Výpočet základu</a:t>
            </a:r>
            <a:endParaRPr lang="cs-CZ" sz="72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051" name="Picture 3" descr="C:\Users\jana.volechova\AppData\Local\Microsoft\Windows\Temporary Internet Files\Content.IE5\6V2O51KX\MC900441872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3789040"/>
            <a:ext cx="5158060" cy="283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1988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971600" y="2276872"/>
            <a:ext cx="701826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7200" dirty="0" smtClean="0">
                <a:solidFill>
                  <a:srgbClr val="FF0000"/>
                </a:solidFill>
              </a:rPr>
              <a:t>ZÁKLAD </a:t>
            </a:r>
            <a:r>
              <a:rPr lang="cs-CZ" sz="7200" dirty="0" smtClean="0"/>
              <a:t>má vždy</a:t>
            </a:r>
          </a:p>
          <a:p>
            <a:pPr algn="ctr"/>
            <a:r>
              <a:rPr lang="cs-CZ" sz="7200" dirty="0" smtClean="0"/>
              <a:t>100%.</a:t>
            </a:r>
            <a:endParaRPr lang="cs-CZ" sz="7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754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88640"/>
            <a:ext cx="514275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Urči zpaměti základ:</a:t>
            </a:r>
            <a:endParaRPr lang="cs-CZ" sz="4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79512" y="1196752"/>
            <a:ext cx="3876382" cy="54476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/>
              <a:t>1</a:t>
            </a:r>
            <a:r>
              <a:rPr lang="cs-CZ" sz="4400" dirty="0" smtClean="0"/>
              <a:t>% je 25 cm</a:t>
            </a:r>
          </a:p>
          <a:p>
            <a:r>
              <a:rPr lang="cs-CZ" sz="4400" dirty="0" smtClean="0"/>
              <a:t>10% je 250 km</a:t>
            </a:r>
          </a:p>
          <a:p>
            <a:r>
              <a:rPr lang="cs-CZ" sz="4400" dirty="0" smtClean="0"/>
              <a:t>50% je 0,8 mm</a:t>
            </a:r>
          </a:p>
          <a:p>
            <a:r>
              <a:rPr lang="cs-CZ" sz="4400" dirty="0" smtClean="0"/>
              <a:t>25% je 6 kg</a:t>
            </a:r>
          </a:p>
          <a:p>
            <a:r>
              <a:rPr lang="cs-CZ" sz="4400" dirty="0" smtClean="0"/>
              <a:t>20 % je 5 g</a:t>
            </a:r>
          </a:p>
          <a:p>
            <a:r>
              <a:rPr lang="cs-CZ" sz="4400" dirty="0" smtClean="0"/>
              <a:t>1% je 8 min</a:t>
            </a:r>
          </a:p>
          <a:p>
            <a:r>
              <a:rPr lang="cs-CZ" sz="4400" dirty="0" smtClean="0"/>
              <a:t>50% je 55 s</a:t>
            </a:r>
          </a:p>
          <a:p>
            <a:endParaRPr lang="cs-CZ" sz="4000" dirty="0"/>
          </a:p>
        </p:txBody>
      </p:sp>
      <p:grpSp>
        <p:nvGrpSpPr>
          <p:cNvPr id="6" name="Skupina 5"/>
          <p:cNvGrpSpPr/>
          <p:nvPr/>
        </p:nvGrpSpPr>
        <p:grpSpPr>
          <a:xfrm>
            <a:off x="4345727" y="620688"/>
            <a:ext cx="4536504" cy="1440160"/>
            <a:chOff x="4646133" y="1210428"/>
            <a:chExt cx="4536504" cy="1440160"/>
          </a:xfrm>
        </p:grpSpPr>
        <p:sp>
          <p:nvSpPr>
            <p:cNvPr id="2" name="Ovál 1"/>
            <p:cNvSpPr/>
            <p:nvPr/>
          </p:nvSpPr>
          <p:spPr>
            <a:xfrm>
              <a:off x="4646133" y="1210428"/>
              <a:ext cx="4536504" cy="1440160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3" name="TextovéPole 2"/>
            <p:cNvSpPr txBox="1"/>
            <p:nvPr/>
          </p:nvSpPr>
          <p:spPr>
            <a:xfrm>
              <a:off x="4946538" y="1638120"/>
              <a:ext cx="39356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/>
                <a:t>Žák perem zapisuje:</a:t>
              </a:r>
              <a:endParaRPr lang="cs-CZ" sz="3200" dirty="0"/>
            </a:p>
          </p:txBody>
        </p:sp>
      </p:grpSp>
    </p:spTree>
    <p:extLst>
      <p:ext uri="{BB962C8B-B14F-4D97-AF65-F5344CB8AC3E}">
        <p14:creationId xmlns:p14="http://schemas.microsoft.com/office/powerpoint/2010/main" val="3036431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28826"/>
            <a:ext cx="19527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Řešení: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0" y="1049404"/>
            <a:ext cx="388843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400" dirty="0" smtClean="0"/>
              <a:t>1% je 25 cm</a:t>
            </a:r>
          </a:p>
          <a:p>
            <a:r>
              <a:rPr lang="cs-CZ" sz="4400" dirty="0" smtClean="0"/>
              <a:t>10% je 250 km</a:t>
            </a:r>
          </a:p>
          <a:p>
            <a:r>
              <a:rPr lang="cs-CZ" sz="4400" dirty="0" smtClean="0"/>
              <a:t>50% je 0,8 mm</a:t>
            </a:r>
          </a:p>
          <a:p>
            <a:r>
              <a:rPr lang="cs-CZ" sz="4400" dirty="0" smtClean="0"/>
              <a:t>25% je 6 kg</a:t>
            </a:r>
          </a:p>
          <a:p>
            <a:r>
              <a:rPr lang="cs-CZ" sz="4400" dirty="0" smtClean="0"/>
              <a:t>20 % je 5 g</a:t>
            </a:r>
          </a:p>
          <a:p>
            <a:r>
              <a:rPr lang="cs-CZ" sz="4400" dirty="0" smtClean="0"/>
              <a:t>1% je 8 min</a:t>
            </a:r>
          </a:p>
          <a:p>
            <a:r>
              <a:rPr lang="cs-CZ" sz="4400" dirty="0" smtClean="0"/>
              <a:t>50% je 55 s</a:t>
            </a:r>
          </a:p>
          <a:p>
            <a:endParaRPr lang="cs-CZ" sz="16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30534" y="1049404"/>
            <a:ext cx="5115503" cy="68634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>
                <a:solidFill>
                  <a:srgbClr val="FF0000"/>
                </a:solidFill>
              </a:rPr>
              <a:t>základ je 2 500 cm</a:t>
            </a:r>
          </a:p>
          <a:p>
            <a:r>
              <a:rPr lang="cs-CZ" sz="4400" dirty="0">
                <a:solidFill>
                  <a:srgbClr val="FF0000"/>
                </a:solidFill>
              </a:rPr>
              <a:t>z</a:t>
            </a:r>
            <a:r>
              <a:rPr lang="cs-CZ" sz="4400" dirty="0" smtClean="0">
                <a:solidFill>
                  <a:srgbClr val="FF0000"/>
                </a:solidFill>
              </a:rPr>
              <a:t>áklad je 2 500 km</a:t>
            </a:r>
          </a:p>
          <a:p>
            <a:r>
              <a:rPr lang="cs-CZ" sz="4400" dirty="0">
                <a:solidFill>
                  <a:srgbClr val="FF0000"/>
                </a:solidFill>
              </a:rPr>
              <a:t>z</a:t>
            </a:r>
            <a:r>
              <a:rPr lang="cs-CZ" sz="4400" dirty="0" smtClean="0">
                <a:solidFill>
                  <a:srgbClr val="FF0000"/>
                </a:solidFill>
              </a:rPr>
              <a:t>áklad je 1,6 mm</a:t>
            </a:r>
          </a:p>
          <a:p>
            <a:r>
              <a:rPr lang="cs-CZ" sz="4400" dirty="0">
                <a:solidFill>
                  <a:srgbClr val="FF0000"/>
                </a:solidFill>
              </a:rPr>
              <a:t>z</a:t>
            </a:r>
            <a:r>
              <a:rPr lang="cs-CZ" sz="4400" dirty="0" smtClean="0">
                <a:solidFill>
                  <a:srgbClr val="FF0000"/>
                </a:solidFill>
              </a:rPr>
              <a:t>áklad je 24 kg</a:t>
            </a:r>
          </a:p>
          <a:p>
            <a:r>
              <a:rPr lang="cs-CZ" sz="4400" dirty="0">
                <a:solidFill>
                  <a:srgbClr val="FF0000"/>
                </a:solidFill>
              </a:rPr>
              <a:t>z</a:t>
            </a:r>
            <a:r>
              <a:rPr lang="cs-CZ" sz="4400" dirty="0" smtClean="0">
                <a:solidFill>
                  <a:srgbClr val="FF0000"/>
                </a:solidFill>
              </a:rPr>
              <a:t>áklad je 25 g</a:t>
            </a:r>
          </a:p>
          <a:p>
            <a:r>
              <a:rPr lang="cs-CZ" sz="4400" dirty="0">
                <a:solidFill>
                  <a:srgbClr val="FF0000"/>
                </a:solidFill>
              </a:rPr>
              <a:t>z</a:t>
            </a:r>
            <a:r>
              <a:rPr lang="cs-CZ" sz="4400" dirty="0" smtClean="0">
                <a:solidFill>
                  <a:srgbClr val="FF0000"/>
                </a:solidFill>
              </a:rPr>
              <a:t>áklad je 800 min</a:t>
            </a:r>
          </a:p>
          <a:p>
            <a:r>
              <a:rPr lang="cs-CZ" sz="4400" dirty="0">
                <a:solidFill>
                  <a:srgbClr val="FF0000"/>
                </a:solidFill>
              </a:rPr>
              <a:t>z</a:t>
            </a:r>
            <a:r>
              <a:rPr lang="cs-CZ" sz="4400" dirty="0" smtClean="0">
                <a:solidFill>
                  <a:srgbClr val="FF0000"/>
                </a:solidFill>
              </a:rPr>
              <a:t>áklad je 110 s</a:t>
            </a:r>
          </a:p>
          <a:p>
            <a:endParaRPr lang="cs-CZ" sz="4400" dirty="0" smtClean="0">
              <a:solidFill>
                <a:srgbClr val="FF0000"/>
              </a:solidFill>
            </a:endParaRPr>
          </a:p>
          <a:p>
            <a:endParaRPr lang="cs-CZ" sz="4400" dirty="0" smtClean="0">
              <a:solidFill>
                <a:srgbClr val="FF0000"/>
              </a:solidFill>
            </a:endParaRPr>
          </a:p>
          <a:p>
            <a:endParaRPr lang="cs-CZ" sz="4400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jana.volechova\AppData\Local\Microsoft\Windows\Temporary Internet Files\Content.IE5\QBP409W2\MC900438000[4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96014">
            <a:off x="7388373" y="5129247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718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63959"/>
            <a:ext cx="189667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Úloha:</a:t>
            </a:r>
            <a:endParaRPr lang="cs-CZ" sz="4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1023647"/>
            <a:ext cx="828944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Zelenina ztrácí sušením 72%</a:t>
            </a:r>
          </a:p>
          <a:p>
            <a:r>
              <a:rPr lang="cs-CZ" sz="4400" dirty="0" smtClean="0"/>
              <a:t>své hmotnosti. Kolik kilogramů</a:t>
            </a:r>
          </a:p>
          <a:p>
            <a:r>
              <a:rPr lang="cs-CZ" sz="4400" dirty="0"/>
              <a:t>č</a:t>
            </a:r>
            <a:r>
              <a:rPr lang="cs-CZ" sz="4400" dirty="0" smtClean="0"/>
              <a:t>erstvé zeleniny je potřeba,</a:t>
            </a:r>
          </a:p>
          <a:p>
            <a:r>
              <a:rPr lang="cs-CZ" sz="4400" dirty="0" smtClean="0"/>
              <a:t>abychom dostali 100 kg sušené </a:t>
            </a:r>
          </a:p>
          <a:p>
            <a:r>
              <a:rPr lang="cs-CZ" sz="4400" dirty="0" smtClean="0"/>
              <a:t>zeleniny?</a:t>
            </a:r>
            <a:endParaRPr lang="cs-CZ" sz="4400" dirty="0"/>
          </a:p>
        </p:txBody>
      </p:sp>
      <p:pic>
        <p:nvPicPr>
          <p:cNvPr id="4099" name="Picture 3" descr="C:\Users\jana.volechova\AppData\Local\Microsoft\Windows\Temporary Internet Files\Content.IE5\6V2O51KX\MP9002890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972" y="4149080"/>
            <a:ext cx="3657600" cy="2407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8310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654" y="116632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Řešení: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75769" y="936799"/>
            <a:ext cx="8071440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72%..............obsah vody</a:t>
            </a:r>
          </a:p>
          <a:p>
            <a:r>
              <a:rPr lang="cs-CZ" sz="4400" dirty="0" smtClean="0"/>
              <a:t>28%..............obsah sušiny</a:t>
            </a:r>
          </a:p>
          <a:p>
            <a:r>
              <a:rPr lang="cs-CZ" sz="4400" dirty="0" smtClean="0"/>
              <a:t>28%..............100 kg sušiny</a:t>
            </a:r>
          </a:p>
          <a:p>
            <a:r>
              <a:rPr lang="cs-CZ" sz="4400" dirty="0" smtClean="0"/>
              <a:t>1%..........100 : 28 = 3,57 kg</a:t>
            </a:r>
          </a:p>
          <a:p>
            <a:r>
              <a:rPr lang="cs-CZ" sz="4400" dirty="0" smtClean="0"/>
              <a:t>100%.........100 . 3,57 = 357 kg</a:t>
            </a:r>
            <a:endParaRPr lang="cs-CZ" sz="4400" dirty="0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2693186"/>
              </p:ext>
            </p:extLst>
          </p:nvPr>
        </p:nvGraphicFramePr>
        <p:xfrm>
          <a:off x="5652120" y="3068960"/>
          <a:ext cx="290427" cy="28803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4" name="Rovnice" r:id="rId3" imgW="75960" imgH="75960" progId="Equation.3">
                  <p:embed/>
                </p:oleObj>
              </mc:Choice>
              <mc:Fallback>
                <p:oleObj name="Rovnice" r:id="rId3" imgW="75960" imgH="759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652120" y="3068960"/>
                        <a:ext cx="290427" cy="28803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extovéPole 4"/>
          <p:cNvSpPr txBox="1"/>
          <p:nvPr/>
        </p:nvSpPr>
        <p:spPr>
          <a:xfrm>
            <a:off x="14288" y="5157191"/>
            <a:ext cx="920797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/>
              <a:t>Na 100 kg sušené zeleniny je potřeba</a:t>
            </a:r>
          </a:p>
          <a:p>
            <a:r>
              <a:rPr lang="cs-CZ" sz="4000" b="1" dirty="0"/>
              <a:t>p</a:t>
            </a:r>
            <a:r>
              <a:rPr lang="cs-CZ" sz="4000" b="1" dirty="0" smtClean="0"/>
              <a:t>řibližně 357 čerstvé zeleniny.</a:t>
            </a:r>
            <a:endParaRPr lang="cs-CZ" sz="4000" b="1" dirty="0"/>
          </a:p>
        </p:txBody>
      </p:sp>
    </p:spTree>
    <p:extLst>
      <p:ext uri="{BB962C8B-B14F-4D97-AF65-F5344CB8AC3E}">
        <p14:creationId xmlns:p14="http://schemas.microsoft.com/office/powerpoint/2010/main" val="2458831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588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64</TotalTime>
  <Words>212</Words>
  <Application>Microsoft Office PowerPoint</Application>
  <PresentationFormat>Předvádění na obrazovce (4:3)</PresentationFormat>
  <Paragraphs>46</Paragraphs>
  <Slides>8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Aerodynamika</vt:lpstr>
      <vt:lpstr>Microsoft Word Document</vt:lpstr>
      <vt:lpstr>Rovnice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11</cp:revision>
  <dcterms:created xsi:type="dcterms:W3CDTF">2014-04-08T07:27:49Z</dcterms:created>
  <dcterms:modified xsi:type="dcterms:W3CDTF">2014-04-09T14:24:28Z</dcterms:modified>
</cp:coreProperties>
</file>