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notesMasterIdLst>
    <p:notesMasterId r:id="rId40"/>
  </p:notesMasterIdLst>
  <p:sldIdLst>
    <p:sldId id="291" r:id="rId2"/>
    <p:sldId id="290" r:id="rId3"/>
    <p:sldId id="256" r:id="rId4"/>
    <p:sldId id="257" r:id="rId5"/>
    <p:sldId id="258" r:id="rId6"/>
    <p:sldId id="259" r:id="rId7"/>
    <p:sldId id="260" r:id="rId8"/>
    <p:sldId id="261" r:id="rId9"/>
    <p:sldId id="285" r:id="rId10"/>
    <p:sldId id="262" r:id="rId11"/>
    <p:sldId id="263" r:id="rId12"/>
    <p:sldId id="264" r:id="rId13"/>
    <p:sldId id="265" r:id="rId14"/>
    <p:sldId id="266" r:id="rId15"/>
    <p:sldId id="267" r:id="rId16"/>
    <p:sldId id="287" r:id="rId17"/>
    <p:sldId id="286" r:id="rId18"/>
    <p:sldId id="268" r:id="rId19"/>
    <p:sldId id="269" r:id="rId20"/>
    <p:sldId id="293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92" r:id="rId33"/>
    <p:sldId id="283" r:id="rId34"/>
    <p:sldId id="284" r:id="rId35"/>
    <p:sldId id="281" r:id="rId36"/>
    <p:sldId id="289" r:id="rId37"/>
    <p:sldId id="288" r:id="rId38"/>
    <p:sldId id="282" r:id="rId3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12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99A144-4CCB-4ADD-86B2-65C8767E5E1A}" type="datetimeFigureOut">
              <a:rPr lang="cs-CZ" smtClean="0"/>
              <a:t>10. 4. 2014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533EC4-9332-4C0C-9931-9F43DD3BB4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54228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9213" y="1027113"/>
            <a:ext cx="4886325" cy="3665537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2D461C2E-C723-40E4-BF81-EC4A9B7EC413}" type="slidenum">
              <a:rPr lang="cs-CZ" smtClean="0"/>
              <a:pPr>
                <a:defRPr/>
              </a:pPr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5281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57350" y="4464028"/>
            <a:ext cx="6858000" cy="1194650"/>
          </a:xfrm>
        </p:spPr>
        <p:txBody>
          <a:bodyPr wrap="none" anchor="t">
            <a:normAutofit/>
          </a:bodyPr>
          <a:lstStyle>
            <a:lvl1pPr algn="r">
              <a:defRPr sz="7200" b="0" spc="-225">
                <a:gradFill flip="none" rotWithShape="1">
                  <a:gsLst>
                    <a:gs pos="0">
                      <a:schemeClr val="tx1"/>
                    </a:gs>
                    <a:gs pos="68000">
                      <a:srgbClr val="F1F1F1"/>
                    </a:gs>
                    <a:gs pos="100000">
                      <a:schemeClr val="bg1">
                        <a:lumMod val="11000"/>
                        <a:lumOff val="89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defRPr>
            </a:lvl1pPr>
          </a:lstStyle>
          <a:p>
            <a:pPr lvl="0" algn="r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57349" y="3829878"/>
            <a:ext cx="6858000" cy="618523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 algn="r">
              <a:buNone/>
              <a:defRPr sz="24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</a:lstStyle>
          <a:p>
            <a:pPr marL="0" lvl="0" indent="0" algn="r">
              <a:buNone/>
            </a:pPr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57EE-80AA-482D-89D1-D4CFB98417CC}" type="datetimeFigureOut">
              <a:rPr lang="cs-CZ" smtClean="0"/>
              <a:t>10. 4. 2014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5ECD1-01F4-4862-9721-3EDAD96AB5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557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57EE-80AA-482D-89D1-D4CFB98417CC}" type="datetimeFigureOut">
              <a:rPr lang="cs-CZ" smtClean="0"/>
              <a:t>10. 4. 2014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5ECD1-01F4-4862-9721-3EDAD96AB5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3910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640899" y="4464028"/>
            <a:ext cx="6858000" cy="1194650"/>
          </a:xfrm>
        </p:spPr>
        <p:txBody>
          <a:bodyPr wrap="none" anchor="t">
            <a:normAutofit/>
          </a:bodyPr>
          <a:lstStyle>
            <a:lvl1pPr algn="l">
              <a:defRPr sz="7200" b="0" spc="-225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32000"/>
                        <a:lumOff val="68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640899" y="3829878"/>
            <a:ext cx="6858000" cy="617822"/>
          </a:xfrm>
        </p:spPr>
        <p:txBody>
          <a:bodyPr anchor="b">
            <a:normAutofit/>
          </a:bodyPr>
          <a:lstStyle>
            <a:lvl1pPr marL="0" indent="0" algn="l">
              <a:buNone/>
              <a:defRPr sz="24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57EE-80AA-482D-89D1-D4CFB98417CC}" type="datetimeFigureOut">
              <a:rPr lang="cs-CZ" smtClean="0"/>
              <a:t>10. 4. 2014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5ECD1-01F4-4862-9721-3EDAD96AB5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7619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0000" y="1825625"/>
            <a:ext cx="3768912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9880" y="1825625"/>
            <a:ext cx="377547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57EE-80AA-482D-89D1-D4CFB98417CC}" type="datetimeFigureOut">
              <a:rPr lang="cs-CZ" smtClean="0"/>
              <a:t>10. 4. 2014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5ECD1-01F4-4862-9721-3EDAD96AB5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109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000" y="1681163"/>
            <a:ext cx="3768912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000" y="2505075"/>
            <a:ext cx="3768912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39880" y="1681163"/>
            <a:ext cx="3776661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39880" y="2505075"/>
            <a:ext cx="3776661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57EE-80AA-482D-89D1-D4CFB98417CC}" type="datetimeFigureOut">
              <a:rPr lang="cs-CZ" smtClean="0"/>
              <a:t>10. 4. 2014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5ECD1-01F4-4862-9721-3EDAD96AB5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436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57EE-80AA-482D-89D1-D4CFB98417CC}" type="datetimeFigureOut">
              <a:rPr lang="cs-CZ" smtClean="0"/>
              <a:t>10. 4. 2014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5ECD1-01F4-4862-9721-3EDAD96AB5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953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57EE-80AA-482D-89D1-D4CFB98417CC}" type="datetimeFigureOut">
              <a:rPr lang="cs-CZ" smtClean="0"/>
              <a:t>10. 4. 2014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5ECD1-01F4-4862-9721-3EDAD96AB5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3081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00" y="2057400"/>
            <a:ext cx="2739019" cy="3811588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57EE-80AA-482D-89D1-D4CFB98417CC}" type="datetimeFigureOut">
              <a:rPr lang="cs-CZ" smtClean="0"/>
              <a:t>10. 4. 2014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5ECD1-01F4-4862-9721-3EDAD96AB5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906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00" y="2057400"/>
            <a:ext cx="2739019" cy="3811588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57EE-80AA-482D-89D1-D4CFB98417CC}" type="datetimeFigureOut">
              <a:rPr lang="cs-CZ" smtClean="0"/>
              <a:t>10. 4. 2014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5ECD1-01F4-4862-9721-3EDAD96AB5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7406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367161"/>
            <a:ext cx="7886700" cy="819355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29841" y="987426"/>
            <a:ext cx="7886700" cy="337973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5186516"/>
            <a:ext cx="7885509" cy="682472"/>
          </a:xfrm>
        </p:spPr>
        <p:txBody>
          <a:bodyPr/>
          <a:lstStyle>
            <a:lvl1pPr marL="0" indent="0">
              <a:buNone/>
              <a:defRPr sz="12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57EE-80AA-482D-89D1-D4CFB98417CC}" type="datetimeFigureOut">
              <a:rPr lang="cs-CZ" smtClean="0"/>
              <a:t>10. 4. 2014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5ECD1-01F4-4862-9721-3EDAD96AB5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413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3534344"/>
          </a:xfrm>
        </p:spPr>
        <p:txBody>
          <a:bodyPr anchor="ctr"/>
          <a:lstStyle>
            <a:lvl1pPr>
              <a:defRPr sz="2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4489399"/>
            <a:ext cx="7885509" cy="1501826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57EE-80AA-482D-89D1-D4CFB98417CC}" type="datetimeFigureOut">
              <a:rPr lang="cs-CZ" smtClean="0"/>
              <a:t>10. 4. 2014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5ECD1-01F4-4862-9721-3EDAD96AB5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4300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365125"/>
            <a:ext cx="6977064" cy="2992904"/>
          </a:xfrm>
        </p:spPr>
        <p:txBody>
          <a:bodyPr anchor="ctr"/>
          <a:lstStyle>
            <a:lvl1pPr>
              <a:defRPr sz="33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365557"/>
            <a:ext cx="6564224" cy="54896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8650" y="4501729"/>
            <a:ext cx="7884318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57EE-80AA-482D-89D1-D4CFB98417CC}" type="datetimeFigureOut">
              <a:rPr lang="cs-CZ" smtClean="0"/>
              <a:t>10. 4. 2014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5ECD1-01F4-4862-9721-3EDAD96AB56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extBox 8"/>
          <p:cNvSpPr txBox="1"/>
          <p:nvPr/>
        </p:nvSpPr>
        <p:spPr>
          <a:xfrm>
            <a:off x="833283" y="786824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828359" y="2743200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2294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326968"/>
            <a:ext cx="7886700" cy="2511835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4850581"/>
            <a:ext cx="7885509" cy="1140644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57EE-80AA-482D-89D1-D4CFB98417CC}" type="datetimeFigureOut">
              <a:rPr lang="cs-CZ" smtClean="0"/>
              <a:t>10. 4. 2014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5ECD1-01F4-4862-9721-3EDAD96AB5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378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002961" y="1885950"/>
            <a:ext cx="2210150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017598" y="2571750"/>
            <a:ext cx="21955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40996" y="1885950"/>
            <a:ext cx="220218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33081" y="2571750"/>
            <a:ext cx="2210096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71777" y="1885950"/>
            <a:ext cx="2199085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8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71777" y="2571750"/>
            <a:ext cx="2199085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57EE-80AA-482D-89D1-D4CFB98417CC}" type="datetimeFigureOut">
              <a:rPr lang="cs-CZ" smtClean="0"/>
              <a:t>10. 4. 2014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5ECD1-01F4-4862-9721-3EDAD96AB5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5516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99064" y="4297503"/>
            <a:ext cx="2205038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99064" y="2256354"/>
            <a:ext cx="220503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99064" y="4873766"/>
            <a:ext cx="2205038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26748" y="4297503"/>
            <a:ext cx="2197894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256354"/>
            <a:ext cx="2197894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25733" y="4873765"/>
            <a:ext cx="2200805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53242" y="4297503"/>
            <a:ext cx="2199085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53241" y="2256354"/>
            <a:ext cx="219908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53148" y="4873763"/>
            <a:ext cx="2201998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57EE-80AA-482D-89D1-D4CFB98417CC}" type="datetimeFigureOut">
              <a:rPr lang="cs-CZ" smtClean="0"/>
              <a:t>10. 4. 2014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5ECD1-01F4-4862-9721-3EDAD96AB5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2997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57EE-80AA-482D-89D1-D4CFB98417CC}" type="datetimeFigureOut">
              <a:rPr lang="cs-CZ" smtClean="0"/>
              <a:t>10. 4. 2014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5ECD1-01F4-4862-9721-3EDAD96AB5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0419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57EE-80AA-482D-89D1-D4CFB98417CC}" type="datetimeFigureOut">
              <a:rPr lang="cs-CZ" smtClean="0"/>
              <a:t>10. 4. 2014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5ECD1-01F4-4862-9721-3EDAD96AB5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1109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microsoft.com/office/2007/relationships/hdphoto" Target="../media/hdphoto1.wdp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artisticPastelsSmooth/>
                    </a14:imgEffect>
                  </a14:imgLayer>
                </a14:imgProps>
              </a:ext>
            </a:extLst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000" y="1825625"/>
            <a:ext cx="767535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8DE657EE-80AA-482D-89D1-D4CFB98417CC}" type="datetimeFigureOut">
              <a:rPr lang="cs-CZ" smtClean="0"/>
              <a:t>10. 4. 2014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CF95ECD1-01F4-4862-9721-3EDAD96AB5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72648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6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bicko.cz/clanek/casopis-abc/2550/mutovana-vecere.html" TargetMode="External"/><Relationship Id="rId2" Type="http://schemas.openxmlformats.org/officeDocument/2006/relationships/hyperlink" Target="http://www.osel.cz/index.php?obsah=6&amp;akce=showall&amp;clanek=2874&amp;id_c=8942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21stoleti.cz/blog/2008/12/19/jsou-geneticky-modifikovane-organismy-gmos-pro-lidstvo-nadeji-ci-zhoubou/" TargetMode="External"/><Relationship Id="rId4" Type="http://schemas.openxmlformats.org/officeDocument/2006/relationships/hyperlink" Target="http://www.osel.cz/index.php?clanek=3662" TargetMode="Externa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domaciposilovna.cz/extremy/kulturistika/" TargetMode="External"/><Relationship Id="rId2" Type="http://schemas.openxmlformats.org/officeDocument/2006/relationships/hyperlink" Target="http://www.gate2biotech.cz/rizika-spojena-schovem-transgennich-ryb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ommons.wikimedia.org/wiki/File:OGM_-_ADN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Zástupný symbol pro obsah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3114086"/>
              </p:ext>
            </p:extLst>
          </p:nvPr>
        </p:nvGraphicFramePr>
        <p:xfrm>
          <a:off x="827978" y="2204994"/>
          <a:ext cx="7704047" cy="2545324"/>
        </p:xfrm>
        <a:graphic>
          <a:graphicData uri="http://schemas.openxmlformats.org/drawingml/2006/table">
            <a:tbl>
              <a:tblPr/>
              <a:tblGrid>
                <a:gridCol w="2540870"/>
                <a:gridCol w="5163177"/>
              </a:tblGrid>
              <a:tr h="542868">
                <a:tc>
                  <a:txBody>
                    <a:bodyPr/>
                    <a:lstStyle/>
                    <a:p>
                      <a:pPr algn="l" fontAlgn="ctr"/>
                      <a:r>
                        <a:rPr lang="cs-CZ" sz="18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NÁZEV ŠKOLY:</a:t>
                      </a:r>
                    </a:p>
                  </a:txBody>
                  <a:tcPr marL="9524" marR="9524" marT="952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GYMNÁZIUM JOSEFA JUNGMANNA, LITOMĚŘICE, </a:t>
                      </a:r>
                      <a:endParaRPr lang="cs-CZ" sz="1600" b="1" i="0" u="none" strike="noStrike" dirty="0" smtClean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  <a:p>
                      <a:pPr algn="l" fontAlgn="b"/>
                      <a:r>
                        <a:rPr lang="cs-CZ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Svojsíkova </a:t>
                      </a:r>
                      <a:r>
                        <a:rPr lang="cs-CZ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1, </a:t>
                      </a:r>
                      <a:r>
                        <a:rPr lang="cs-CZ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příspěvková</a:t>
                      </a:r>
                      <a:r>
                        <a:rPr lang="cs-CZ" sz="16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cs-CZ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organizace</a:t>
                      </a:r>
                      <a:endParaRPr lang="cs-CZ" sz="16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4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768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ČÍSLO PROJEKTU:</a:t>
                      </a:r>
                    </a:p>
                  </a:txBody>
                  <a:tcPr marL="9524" marR="9524" marT="952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CZ.1.07/1.5.00/34.1082</a:t>
                      </a:r>
                    </a:p>
                  </a:txBody>
                  <a:tcPr marL="9524" marR="9524" marT="9524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7188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NÁZEV MATERIÁLU:</a:t>
                      </a:r>
                    </a:p>
                  </a:txBody>
                  <a:tcPr marL="9524" marR="9524" marT="952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Clr>
                          <a:srgbClr val="000000"/>
                        </a:buClr>
                        <a:buSzPts val="1600"/>
                        <a:buFont typeface="Calibri"/>
                        <a:buNone/>
                      </a:pPr>
                      <a:r>
                        <a:rPr lang="cs-CZ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VY_32_INOVACE_6C_18_Biotechnologie a </a:t>
                      </a:r>
                      <a:r>
                        <a:rPr lang="cs-CZ" sz="16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transgenni</a:t>
                      </a:r>
                      <a:r>
                        <a:rPr lang="cs-CZ" sz="16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organismy</a:t>
                      </a:r>
                      <a:endParaRPr lang="cs-CZ" sz="16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4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44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TÉMA SADY:</a:t>
                      </a:r>
                    </a:p>
                  </a:txBody>
                  <a:tcPr marL="9524" marR="9524" marT="952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Genetika II.</a:t>
                      </a:r>
                      <a:endParaRPr lang="cs-CZ" sz="16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4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44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ROČNÍK:</a:t>
                      </a:r>
                    </a:p>
                  </a:txBody>
                  <a:tcPr marL="9524" marR="9524" marT="952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4</a:t>
                      </a:r>
                      <a:r>
                        <a:rPr lang="cs-CZ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.ročník</a:t>
                      </a:r>
                      <a:r>
                        <a:rPr lang="cs-CZ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, </a:t>
                      </a:r>
                      <a:r>
                        <a:rPr lang="cs-CZ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oktáva</a:t>
                      </a:r>
                      <a:endParaRPr lang="cs-CZ" sz="16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4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44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DATUM VZNIKU:</a:t>
                      </a:r>
                    </a:p>
                  </a:txBody>
                  <a:tcPr marL="9524" marR="9524" marT="952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říjen 2013</a:t>
                      </a:r>
                      <a:endParaRPr lang="cs-CZ" sz="16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4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768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AUTOR:</a:t>
                      </a:r>
                    </a:p>
                  </a:txBody>
                  <a:tcPr marL="9524" marR="9524" marT="952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Markéta Fialová</a:t>
                      </a:r>
                      <a:endParaRPr lang="cs-CZ" sz="16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4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23985" y="5081895"/>
            <a:ext cx="5406458" cy="1046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96" y="404982"/>
            <a:ext cx="1324349" cy="1368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870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dirty="0"/>
              <a:t>prezentace je určena pro výuku genetiky v hodinách biologie a biologického semináře ve 3. a 4.ročníku gymnázia (a odpovídajících ročnících víceletého gymnázia</a:t>
            </a:r>
            <a:r>
              <a:rPr lang="cs-CZ" dirty="0" smtClean="0"/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studenti se v prezentaci seznámí s praktickým využitím metod genového inženýrství při přípravě transgenních organismů; předpokládají se základní znalosti z metodiky genového inženýrství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prezentace je v závěru doplněna krátkým opakováním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b="1" i="1" u="sng" dirty="0" smtClean="0"/>
              <a:t>klíčová slova</a:t>
            </a:r>
            <a:r>
              <a:rPr lang="cs-CZ" dirty="0" smtClean="0"/>
              <a:t>: </a:t>
            </a:r>
            <a:r>
              <a:rPr lang="cs-CZ" dirty="0" err="1" smtClean="0"/>
              <a:t>biotechnologie,transgen</a:t>
            </a:r>
            <a:r>
              <a:rPr lang="cs-CZ" dirty="0" smtClean="0"/>
              <a:t>, transgenní (geneticky modifikované) organismy, </a:t>
            </a:r>
            <a:r>
              <a:rPr lang="cs-CZ" dirty="0" err="1" smtClean="0"/>
              <a:t>transgenoze</a:t>
            </a:r>
            <a:r>
              <a:rPr lang="cs-CZ" dirty="0" smtClean="0"/>
              <a:t>, </a:t>
            </a:r>
            <a:r>
              <a:rPr lang="cs-CZ" dirty="0" err="1" smtClean="0"/>
              <a:t>plazmid</a:t>
            </a:r>
            <a:r>
              <a:rPr lang="cs-CZ" dirty="0" smtClean="0"/>
              <a:t>, vektor, cizorodá DNA, exprese genu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2370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BIOTECHNOLOGIE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91531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Biotechnologie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 smtClean="0"/>
              <a:t>základem moderních biotechnologií je </a:t>
            </a:r>
            <a:r>
              <a:rPr lang="cs-CZ" sz="2800" b="1" i="1" dirty="0" smtClean="0">
                <a:solidFill>
                  <a:schemeClr val="accent1"/>
                </a:solidFill>
              </a:rPr>
              <a:t>využívání nových vlastností transgenních organismů a jejich produktů </a:t>
            </a:r>
            <a:r>
              <a:rPr lang="cs-CZ" sz="2800" dirty="0" smtClean="0"/>
              <a:t>v průmyslu, zemědělství a zdravotnictví</a:t>
            </a:r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564455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34325" y="296214"/>
            <a:ext cx="7886700" cy="853562"/>
          </a:xfrm>
        </p:spPr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íle moderních biotechnologií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40000" y="1149776"/>
            <a:ext cx="7675350" cy="5027187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 smtClean="0"/>
              <a:t>zvýšit výnosy a nutriční hodnotu zemědělských plodin, produkci hospodářských zvířat, drůbeže a ryb a omezit chemizaci v zemědělské výrobě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zlepšit chuť, kvalitu a trvanlivost potravin, modifikací rostlin získat nové suroviny pro chemickou výrobu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připravit enzymy, nové typy léčiv a biopreparátů, vyznačující se vyšší účinností bez vedlejších účinků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využít mikroorganismy pro čištění vody a půdy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připravit transgenní rostliny a zvířata produkující farmakologicky aktivní látky</a:t>
            </a:r>
          </a:p>
        </p:txBody>
      </p:sp>
    </p:spTree>
    <p:extLst>
      <p:ext uri="{BB962C8B-B14F-4D97-AF65-F5344CB8AC3E}">
        <p14:creationId xmlns:p14="http://schemas.microsoft.com/office/powerpoint/2010/main" val="2347376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Transgenní organismy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40000" y="1596980"/>
            <a:ext cx="7675350" cy="4945487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b="1" i="1" dirty="0" err="1" smtClean="0">
                <a:solidFill>
                  <a:schemeClr val="accent1"/>
                </a:solidFill>
              </a:rPr>
              <a:t>transgen</a:t>
            </a:r>
            <a:r>
              <a:rPr lang="cs-CZ" sz="2800" dirty="0" smtClean="0"/>
              <a:t> je gen upravený metodami genového inženýrství a přenášený do nového hostitelského organismu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b="1" i="1" dirty="0" smtClean="0">
                <a:solidFill>
                  <a:schemeClr val="accent1"/>
                </a:solidFill>
              </a:rPr>
              <a:t>transgenní</a:t>
            </a:r>
            <a:r>
              <a:rPr lang="cs-CZ" sz="2800" dirty="0" smtClean="0"/>
              <a:t>, také </a:t>
            </a:r>
            <a:r>
              <a:rPr lang="cs-CZ" sz="2800" b="1" i="1" dirty="0" smtClean="0">
                <a:solidFill>
                  <a:schemeClr val="accent1"/>
                </a:solidFill>
              </a:rPr>
              <a:t>geneticky modifikovaný organismus  (GMO)</a:t>
            </a:r>
            <a:r>
              <a:rPr lang="cs-CZ" sz="2800" dirty="0" smtClean="0"/>
              <a:t> obsahuje stabilně začleněný </a:t>
            </a:r>
            <a:r>
              <a:rPr lang="cs-CZ" sz="2800" dirty="0" err="1" smtClean="0"/>
              <a:t>transgen</a:t>
            </a:r>
            <a:r>
              <a:rPr lang="cs-CZ" sz="2800" dirty="0" smtClean="0"/>
              <a:t> ve svém genomu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b="1" i="1" dirty="0" err="1" smtClean="0">
                <a:solidFill>
                  <a:schemeClr val="accent1"/>
                </a:solidFill>
              </a:rPr>
              <a:t>transgenoze</a:t>
            </a:r>
            <a:r>
              <a:rPr lang="cs-CZ" sz="2800" dirty="0" smtClean="0"/>
              <a:t> je proces vytváření transgenního organismu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transgenní organismy se vyznačují vlastnostmi, které by se u daného organismu s největší pravděpodobností v průběhu evoluce nikdy nevytvořily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592234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Geneticky modifikované jednobuněčné organismy (bakterie a kvasinky)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40000" y="1325562"/>
            <a:ext cx="7675350" cy="5255541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snadná kultivace, získávání produktů s malými náklady a ve velkém množství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tradičně využívány v potravinářství ( výroba piva, vína, pekařství, výroba sýrů atd.)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pro přípravu enzymů, antibiotik, organických kyselin, aminokyselin, vitaminů, alkaloidů aj.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některé druhy bakterií se uplatňují při čištění odpadních vod, odstraňování vedlejších produktů chemické výroby a radioaktivního odpadu, odstraňování ropných produktů z vody a půdy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k prvním produktům patřil lidský inzulín a růstový hormon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kvasinky se podílejí na tvorbě vakcíny proti hepatitidě B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824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Transgenní rostliny</a:t>
            </a:r>
            <a:b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-přenos genů do rostlin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lphaLcParenR"/>
            </a:pPr>
            <a:r>
              <a:rPr lang="cs-CZ" sz="2800" dirty="0" smtClean="0"/>
              <a:t> pomocí vektorů odvozených od Ti- </a:t>
            </a:r>
            <a:r>
              <a:rPr lang="cs-CZ" sz="2800" dirty="0" err="1" smtClean="0"/>
              <a:t>plazmidu</a:t>
            </a:r>
            <a:endParaRPr lang="cs-CZ" sz="2800" dirty="0" smtClean="0"/>
          </a:p>
          <a:p>
            <a:pPr marL="457200" indent="-457200">
              <a:buFont typeface="+mj-lt"/>
              <a:buAutoNum type="alphaLcParenR"/>
            </a:pPr>
            <a:r>
              <a:rPr lang="cs-CZ" sz="2800" dirty="0"/>
              <a:t> </a:t>
            </a:r>
            <a:r>
              <a:rPr lang="cs-CZ" sz="2800" dirty="0" smtClean="0"/>
              <a:t>pomocí vektorů odvozených z rostlinných DNA- virů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800" dirty="0"/>
              <a:t> </a:t>
            </a:r>
            <a:r>
              <a:rPr lang="cs-CZ" sz="2800" dirty="0" err="1" smtClean="0"/>
              <a:t>biolistická</a:t>
            </a:r>
            <a:r>
              <a:rPr lang="cs-CZ" sz="2800" dirty="0" smtClean="0"/>
              <a:t> metoda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800" dirty="0"/>
              <a:t> </a:t>
            </a:r>
            <a:r>
              <a:rPr lang="cs-CZ" sz="2800" dirty="0" err="1" smtClean="0"/>
              <a:t>lipofekce</a:t>
            </a:r>
            <a:endParaRPr lang="cs-CZ" sz="2800" dirty="0" smtClean="0"/>
          </a:p>
          <a:p>
            <a:pPr marL="457200" indent="-457200">
              <a:buFont typeface="+mj-lt"/>
              <a:buAutoNum type="alphaLcParenR"/>
            </a:pPr>
            <a:r>
              <a:rPr lang="cs-CZ" sz="2800" dirty="0"/>
              <a:t> </a:t>
            </a:r>
            <a:r>
              <a:rPr lang="cs-CZ" sz="2800" dirty="0" smtClean="0"/>
              <a:t>také </a:t>
            </a:r>
            <a:r>
              <a:rPr lang="cs-CZ" sz="2800" dirty="0" err="1" smtClean="0"/>
              <a:t>elektroporace</a:t>
            </a:r>
            <a:r>
              <a:rPr lang="cs-CZ" sz="2800" dirty="0" smtClean="0"/>
              <a:t> či mikro- a </a:t>
            </a:r>
            <a:r>
              <a:rPr lang="cs-CZ" sz="2800" dirty="0" err="1" smtClean="0"/>
              <a:t>makroinjekce</a:t>
            </a:r>
            <a:r>
              <a:rPr lang="cs-CZ" sz="2800" dirty="0" smtClean="0"/>
              <a:t> DNA přímo do buněk a pletiv rostlin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429150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400" i="1" dirty="0">
                <a:solidFill>
                  <a:srgbClr val="FFFF00"/>
                </a:solidFill>
              </a:rPr>
              <a:t>a</a:t>
            </a:r>
            <a:r>
              <a:rPr lang="cs-CZ" sz="2400" i="1" dirty="0"/>
              <a:t> - vybraný gen je vložen do </a:t>
            </a:r>
            <a:r>
              <a:rPr lang="cs-CZ" sz="2400" i="1" dirty="0" err="1"/>
              <a:t>plazmidu</a:t>
            </a:r>
            <a:r>
              <a:rPr lang="cs-CZ" sz="2400" i="1" dirty="0"/>
              <a:t> a ten ho přenese do bakterie </a:t>
            </a:r>
            <a:r>
              <a:rPr lang="cs-CZ" sz="2400" i="1" dirty="0">
                <a:solidFill>
                  <a:srgbClr val="FFFF00"/>
                </a:solidFill>
              </a:rPr>
              <a:t>b</a:t>
            </a:r>
            <a:r>
              <a:rPr lang="cs-CZ" sz="2400" i="1" dirty="0"/>
              <a:t> - bakterie infikují rostlinné embryonální buňky </a:t>
            </a:r>
            <a:r>
              <a:rPr lang="cs-CZ" sz="2400" i="1" dirty="0">
                <a:solidFill>
                  <a:srgbClr val="FFFF00"/>
                </a:solidFill>
              </a:rPr>
              <a:t>c</a:t>
            </a:r>
            <a:r>
              <a:rPr lang="cs-CZ" sz="2400" i="1" dirty="0"/>
              <a:t> - z upravených buněk vyrostou celé rostliny </a:t>
            </a:r>
            <a:r>
              <a:rPr lang="cs-CZ" sz="2400" i="1" dirty="0">
                <a:solidFill>
                  <a:srgbClr val="FFFF00"/>
                </a:solidFill>
              </a:rPr>
              <a:t>d</a:t>
            </a:r>
            <a:r>
              <a:rPr lang="cs-CZ" sz="2400" i="1" dirty="0"/>
              <a:t> - nový gen je v jádře každé buňky</a:t>
            </a:r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228" y="1828801"/>
            <a:ext cx="6577399" cy="4700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81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Přenos genů do rostlin pomocí vektorů odvozených z Ti- </a:t>
            </a:r>
            <a:r>
              <a:rPr lang="cs-CZ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plazmidů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založený na přirozené schopnosti půdních bakterií rodu </a:t>
            </a:r>
            <a:r>
              <a:rPr lang="cs-CZ" dirty="0" err="1" smtClean="0"/>
              <a:t>Agrobacterium</a:t>
            </a:r>
            <a:r>
              <a:rPr lang="cs-CZ" dirty="0" smtClean="0"/>
              <a:t> napadat poraněné rostliny a přenášet do nich část své genetické informace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některé kmeny těchto bakterií obsahují </a:t>
            </a:r>
            <a:r>
              <a:rPr lang="cs-CZ" b="1" i="1" dirty="0" smtClean="0">
                <a:solidFill>
                  <a:schemeClr val="accent1"/>
                </a:solidFill>
              </a:rPr>
              <a:t>Ti- </a:t>
            </a:r>
            <a:r>
              <a:rPr lang="cs-CZ" b="1" i="1" dirty="0" err="1" smtClean="0">
                <a:solidFill>
                  <a:schemeClr val="accent1"/>
                </a:solidFill>
              </a:rPr>
              <a:t>plazmid</a:t>
            </a:r>
            <a:r>
              <a:rPr lang="cs-CZ" dirty="0" smtClean="0"/>
              <a:t>, jehož část </a:t>
            </a:r>
            <a:r>
              <a:rPr lang="cs-CZ" b="1" i="1" dirty="0" smtClean="0">
                <a:solidFill>
                  <a:schemeClr val="accent1"/>
                </a:solidFill>
              </a:rPr>
              <a:t>T- DNA </a:t>
            </a:r>
            <a:r>
              <a:rPr lang="cs-CZ" dirty="0" smtClean="0"/>
              <a:t>nese geny zodpovědně za tvorbu fytohormonů, které způsobují </a:t>
            </a:r>
            <a:r>
              <a:rPr lang="cs-CZ" dirty="0" err="1" smtClean="0"/>
              <a:t>tzv.krčkové</a:t>
            </a:r>
            <a:r>
              <a:rPr lang="cs-CZ" dirty="0" smtClean="0"/>
              <a:t> nádory; další skupina genů na T-DNA  kóduje syntézu </a:t>
            </a:r>
            <a:r>
              <a:rPr lang="cs-CZ" dirty="0" err="1" smtClean="0"/>
              <a:t>tzv.opinů</a:t>
            </a:r>
            <a:r>
              <a:rPr lang="cs-CZ" dirty="0" smtClean="0"/>
              <a:t>, které nádorové buňky produkují do prostředí a </a:t>
            </a:r>
            <a:r>
              <a:rPr lang="cs-CZ" dirty="0" err="1" smtClean="0"/>
              <a:t>agrobakterie</a:t>
            </a:r>
            <a:r>
              <a:rPr lang="cs-CZ" dirty="0" smtClean="0"/>
              <a:t> je využívají jako zdroj živin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vektory odvozené od Ti- </a:t>
            </a:r>
            <a:r>
              <a:rPr lang="cs-CZ" dirty="0" err="1" smtClean="0"/>
              <a:t>plazmidu</a:t>
            </a:r>
            <a:r>
              <a:rPr lang="cs-CZ" dirty="0" smtClean="0"/>
              <a:t> obsahují upravenou T- DNA s odstraněnými geny pro tvorbu fytohormonů a </a:t>
            </a:r>
            <a:r>
              <a:rPr lang="cs-CZ" dirty="0" err="1" smtClean="0"/>
              <a:t>opinů</a:t>
            </a:r>
            <a:r>
              <a:rPr lang="cs-CZ" dirty="0" smtClean="0"/>
              <a:t>, tyto úseky jsou při klonování nahrazeny cizorodou (transgenní) DNA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používají se k přenosu genů do dvouděložných rostlin, které jsou k </a:t>
            </a:r>
            <a:r>
              <a:rPr lang="cs-CZ" dirty="0" err="1" smtClean="0"/>
              <a:t>agrobakteriím</a:t>
            </a:r>
            <a:r>
              <a:rPr lang="cs-CZ" dirty="0" smtClean="0"/>
              <a:t> přirozeně citlivé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6173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Přenos genů do rostlin pomocí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vektorů odvozených z rostlinných DNA virů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 err="1" smtClean="0"/>
              <a:t>př.geminivirus</a:t>
            </a:r>
            <a:r>
              <a:rPr lang="cs-CZ" sz="2800" dirty="0" smtClean="0"/>
              <a:t> (virus zlaté mozaiky rajčete, TGMV), </a:t>
            </a:r>
            <a:r>
              <a:rPr lang="cs-CZ" sz="2800" dirty="0" err="1" smtClean="0"/>
              <a:t>kaulimovirus</a:t>
            </a:r>
            <a:r>
              <a:rPr lang="cs-CZ" sz="2800" dirty="0" smtClean="0"/>
              <a:t> (virus mozaiky květáku </a:t>
            </a:r>
            <a:r>
              <a:rPr lang="cs-CZ" sz="2800" dirty="0" err="1" smtClean="0"/>
              <a:t>CaMV</a:t>
            </a:r>
            <a:r>
              <a:rPr lang="cs-CZ" sz="2800" dirty="0" smtClean="0"/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schopnost rychle se </a:t>
            </a:r>
            <a:r>
              <a:rPr lang="cs-CZ" sz="2800" dirty="0" err="1" smtClean="0"/>
              <a:t>šířít</a:t>
            </a:r>
            <a:r>
              <a:rPr lang="cs-CZ" sz="2800" dirty="0" smtClean="0"/>
              <a:t> rostlinnými pletivy a přenášet tak </a:t>
            </a:r>
            <a:r>
              <a:rPr lang="cs-CZ" sz="2800" dirty="0" err="1" smtClean="0"/>
              <a:t>transgen</a:t>
            </a:r>
            <a:r>
              <a:rPr lang="cs-CZ" sz="2800" dirty="0" smtClean="0"/>
              <a:t> do celé rostliny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viry v rostlinných buňkách v mnoha kopiích, zajišťuje to i vyšší počet kopií cizorodé DNA a tím i větší množství žádaného produktu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možnost přenosu i do jednoděložných rostlin a do dřevin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440283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Přenos genů do rostlin </a:t>
            </a:r>
            <a:r>
              <a:rPr lang="cs-CZ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biolistickou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metodou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 smtClean="0"/>
              <a:t>fyzikální metoda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DNA se naváže na povrch mikroskopických částic kovu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částice kovu se potom přímo nastřelují do rostlinných buněk, protoplastů nebo meristémových pletiv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schopností přenosu genů i do chloroplastů je možné ovlivňovat i fotosyntézu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241073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Přenos genů do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rostlin </a:t>
            </a:r>
            <a:r>
              <a:rPr lang="cs-CZ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lipofekcí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2800" dirty="0" smtClean="0"/>
              <a:t> přenášená DNA se obalí vrstvou syntetických lipidů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vzniklé částice podobné </a:t>
            </a:r>
            <a:r>
              <a:rPr lang="cs-CZ" sz="2800" dirty="0" err="1" smtClean="0"/>
              <a:t>lipozomům</a:t>
            </a:r>
            <a:r>
              <a:rPr lang="cs-CZ" sz="2800" dirty="0" smtClean="0"/>
              <a:t> snadno proniknou dovnitř protoplastů v důsledku schopnosti tukových látek splývat s buněčnými membránami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281054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909882"/>
          </a:xfrm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Využití transgenních rostlin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40000" y="1275009"/>
            <a:ext cx="7675350" cy="4901954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 smtClean="0"/>
              <a:t>v současnosti připraveny transgenní odrůdy u mnoha druhů kulturních rostlin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err="1" smtClean="0"/>
              <a:t>transgenoze</a:t>
            </a:r>
            <a:r>
              <a:rPr lang="cs-CZ" sz="2800" dirty="0" smtClean="0"/>
              <a:t> se zaměřuje na přípravu rostlin s vyšší odolností proti hmyzím škůdcům, virovým, bakteriálním a houbovým chorobám; odolnosti proti herbicidům požívaným k jejich ochraně; odolnosti vůči nepříznivým abiotickým podmínkám prostředí (sucho, mráz, zasolení půd apod.)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obiloviny, kukuřice, rýže, sója, některé druhy zeleniny, brukev řepka olejka, transgenní dřeviny (smrk, topol aj.)</a:t>
            </a:r>
          </a:p>
        </p:txBody>
      </p:sp>
    </p:spTree>
    <p:extLst>
      <p:ext uri="{BB962C8B-B14F-4D97-AF65-F5344CB8AC3E}">
        <p14:creationId xmlns:p14="http://schemas.microsoft.com/office/powerpoint/2010/main" val="3150085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Konkrétní příklady využití transgenních rostlin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arenR"/>
            </a:pPr>
            <a:r>
              <a:rPr lang="cs-CZ" sz="2800" b="1" u="sng" dirty="0" smtClean="0"/>
              <a:t>Odolnost proti hmyzím škůdcům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velkoplošné pěstování tzv. </a:t>
            </a:r>
            <a:r>
              <a:rPr lang="cs-CZ" sz="2800" b="1" i="1" dirty="0" err="1" smtClean="0">
                <a:solidFill>
                  <a:schemeClr val="accent1"/>
                </a:solidFill>
              </a:rPr>
              <a:t>Bt</a:t>
            </a:r>
            <a:r>
              <a:rPr lang="cs-CZ" sz="2800" b="1" i="1" dirty="0" smtClean="0">
                <a:solidFill>
                  <a:schemeClr val="accent1"/>
                </a:solidFill>
              </a:rPr>
              <a:t>-rostlin </a:t>
            </a:r>
            <a:r>
              <a:rPr lang="cs-CZ" sz="2800" dirty="0" smtClean="0"/>
              <a:t>(</a:t>
            </a:r>
            <a:r>
              <a:rPr lang="cs-CZ" sz="2800" dirty="0" err="1" smtClean="0"/>
              <a:t>př.kukuřice</a:t>
            </a:r>
            <a:r>
              <a:rPr lang="cs-CZ" sz="2800" dirty="0" smtClean="0"/>
              <a:t>, brambory, bavlník aj.)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err="1" smtClean="0"/>
              <a:t>transgenem</a:t>
            </a:r>
            <a:r>
              <a:rPr lang="cs-CZ" sz="2800" dirty="0" smtClean="0"/>
              <a:t> je gen izolovaný z bakterie </a:t>
            </a:r>
            <a:r>
              <a:rPr lang="cs-CZ" sz="2800" dirty="0" err="1" smtClean="0"/>
              <a:t>Bacillus</a:t>
            </a:r>
            <a:r>
              <a:rPr lang="cs-CZ" sz="2800" dirty="0" smtClean="0"/>
              <a:t> </a:t>
            </a:r>
            <a:r>
              <a:rPr lang="cs-CZ" sz="2800" dirty="0" err="1" smtClean="0"/>
              <a:t>thuringiensis</a:t>
            </a:r>
            <a:r>
              <a:rPr lang="cs-CZ" sz="2800" dirty="0" smtClean="0"/>
              <a:t>; produktem je protein </a:t>
            </a:r>
            <a:r>
              <a:rPr lang="cs-CZ" sz="2800" b="1" i="1" dirty="0" smtClean="0"/>
              <a:t>delta- endotoxin</a:t>
            </a:r>
            <a:r>
              <a:rPr lang="cs-CZ" sz="2800" dirty="0" smtClean="0"/>
              <a:t>, toxický pro larvy hmyzu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3488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956" y="1188412"/>
            <a:ext cx="7080250" cy="4713287"/>
          </a:xfrm>
        </p:spPr>
      </p:pic>
    </p:spTree>
    <p:extLst>
      <p:ext uri="{BB962C8B-B14F-4D97-AF65-F5344CB8AC3E}">
        <p14:creationId xmlns:p14="http://schemas.microsoft.com/office/powerpoint/2010/main" val="3320954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605342"/>
          </a:xfrm>
        </p:spPr>
        <p:txBody>
          <a:bodyPr>
            <a:noAutofit/>
          </a:bodyPr>
          <a:lstStyle/>
          <a:p>
            <a:r>
              <a:rPr lang="cs-CZ" sz="2400" b="1" i="1" dirty="0"/>
              <a:t>Larva </a:t>
            </a:r>
            <a:r>
              <a:rPr lang="cs-CZ" sz="2400" b="1" i="1" dirty="0" err="1"/>
              <a:t>zápředníčka</a:t>
            </a:r>
            <a:r>
              <a:rPr lang="cs-CZ" sz="2400" b="1" i="1" dirty="0"/>
              <a:t>, celosvětově rozšířeného škůdce. Parazitická vosička (</a:t>
            </a:r>
            <a:r>
              <a:rPr lang="cs-CZ" sz="2400" b="1" i="1" dirty="0" err="1"/>
              <a:t>Diadegma</a:t>
            </a:r>
            <a:r>
              <a:rPr lang="cs-CZ" sz="2400" b="1" i="1" dirty="0"/>
              <a:t> </a:t>
            </a:r>
            <a:r>
              <a:rPr lang="cs-CZ" sz="2400" b="1" i="1" dirty="0" err="1"/>
              <a:t>insulare</a:t>
            </a:r>
            <a:r>
              <a:rPr lang="cs-CZ" sz="2400" b="1" i="1" dirty="0"/>
              <a:t>), která </a:t>
            </a:r>
            <a:r>
              <a:rPr lang="cs-CZ" sz="2400" b="1" i="1" dirty="0" err="1"/>
              <a:t>zápředníčky</a:t>
            </a:r>
            <a:r>
              <a:rPr lang="cs-CZ" sz="2400" b="1" i="1" dirty="0"/>
              <a:t> napadá, není </a:t>
            </a:r>
            <a:r>
              <a:rPr lang="cs-CZ" sz="2400" b="1" i="1" dirty="0" err="1"/>
              <a:t>Bt</a:t>
            </a:r>
            <a:r>
              <a:rPr lang="cs-CZ" sz="2400" b="1" i="1" dirty="0"/>
              <a:t> rostlinami dotčena. Podle studie z </a:t>
            </a:r>
            <a:r>
              <a:rPr lang="cs-CZ" sz="2400" b="1" i="1" dirty="0" err="1"/>
              <a:t>Cornell</a:t>
            </a:r>
            <a:r>
              <a:rPr lang="cs-CZ" sz="2400" b="1" i="1" dirty="0"/>
              <a:t> university to dokládá, že </a:t>
            </a:r>
            <a:r>
              <a:rPr lang="cs-CZ" sz="2400" b="1" i="1" dirty="0" err="1"/>
              <a:t>Bt</a:t>
            </a:r>
            <a:r>
              <a:rPr lang="cs-CZ" sz="2400" b="1" i="1" dirty="0"/>
              <a:t> rostliny prospěšným organismům neškodí. </a:t>
            </a:r>
            <a:endParaRPr lang="cs-CZ" sz="2400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666" y="2215166"/>
            <a:ext cx="6836667" cy="4481847"/>
          </a:xfrm>
        </p:spPr>
      </p:pic>
    </p:spTree>
    <p:extLst>
      <p:ext uri="{BB962C8B-B14F-4D97-AF65-F5344CB8AC3E}">
        <p14:creationId xmlns:p14="http://schemas.microsoft.com/office/powerpoint/2010/main" val="1273114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40000" y="901521"/>
            <a:ext cx="7675350" cy="5275442"/>
          </a:xfrm>
        </p:spPr>
        <p:txBody>
          <a:bodyPr>
            <a:normAutofit/>
          </a:bodyPr>
          <a:lstStyle/>
          <a:p>
            <a:pPr marL="514350" indent="-514350">
              <a:buAutoNum type="arabicParenR" startAt="2"/>
            </a:pPr>
            <a:r>
              <a:rPr lang="cs-CZ" sz="2800" b="1" u="sng" dirty="0" smtClean="0"/>
              <a:t>Navození lepších vlastností plodů a semen</a:t>
            </a:r>
          </a:p>
          <a:p>
            <a:pPr marL="0" indent="0">
              <a:buNone/>
            </a:pPr>
            <a:endParaRPr lang="cs-CZ" sz="2800" b="1" u="sng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prodloužení trvanlivosti rajčat pomocí </a:t>
            </a:r>
            <a:r>
              <a:rPr lang="cs-CZ" sz="2800" dirty="0" err="1" smtClean="0"/>
              <a:t>transgenu</a:t>
            </a:r>
            <a:r>
              <a:rPr lang="cs-CZ" sz="2800" dirty="0" smtClean="0"/>
              <a:t>, jehož účinkem se inaktivuje enzym pektináza, která se podílí na zrání plodů rozkladem pektinů v buněčných stěnách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b="1" i="1" dirty="0" smtClean="0">
                <a:solidFill>
                  <a:schemeClr val="accent1"/>
                </a:solidFill>
              </a:rPr>
              <a:t>transgenní rajčata </a:t>
            </a:r>
            <a:r>
              <a:rPr lang="cs-CZ" sz="2800" dirty="0" smtClean="0"/>
              <a:t>neměknou, méně se kazí a mají lepší chuťové vlastnosti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073911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40000" y="759854"/>
            <a:ext cx="7675350" cy="5417109"/>
          </a:xfrm>
        </p:spPr>
        <p:txBody>
          <a:bodyPr>
            <a:normAutofit/>
          </a:bodyPr>
          <a:lstStyle/>
          <a:p>
            <a:pPr marL="457200" indent="-457200">
              <a:buAutoNum type="arabicParenR" startAt="3"/>
            </a:pPr>
            <a:r>
              <a:rPr lang="cs-CZ" sz="2800" b="1" u="sng" dirty="0" smtClean="0"/>
              <a:t>Zdroj nových surovin pro průmysl</a:t>
            </a:r>
          </a:p>
          <a:p>
            <a:pPr marL="0" indent="0">
              <a:buNone/>
            </a:pPr>
            <a:endParaRPr lang="cs-CZ" sz="2800" b="1" u="sng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transgenní odrůdy řepky olejné mají v semenech </a:t>
            </a:r>
            <a:r>
              <a:rPr lang="cs-CZ" sz="2800" b="1" i="1" dirty="0" smtClean="0">
                <a:solidFill>
                  <a:schemeClr val="accent1"/>
                </a:solidFill>
              </a:rPr>
              <a:t>olej s pozměněným složením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výroba mýdel, mazadel, nylonu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b="1" i="1" dirty="0" smtClean="0"/>
              <a:t>bionafta</a:t>
            </a:r>
            <a:r>
              <a:rPr lang="cs-CZ" sz="2800" dirty="0" smtClean="0"/>
              <a:t> (biologicky degradovatelná, jejím spalováním nevznikají škodlivé látky)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některé transgenní druhy rostlin se využívají při přípravě materiálů s novými vlastnostmi (</a:t>
            </a:r>
            <a:r>
              <a:rPr lang="cs-CZ" sz="2800" dirty="0" err="1" smtClean="0"/>
              <a:t>př.</a:t>
            </a:r>
            <a:r>
              <a:rPr lang="cs-CZ" sz="2800" b="1" i="1" dirty="0" err="1" smtClean="0"/>
              <a:t>biodegradovatelné</a:t>
            </a:r>
            <a:r>
              <a:rPr lang="cs-CZ" sz="2800" b="1" i="1" dirty="0" smtClean="0"/>
              <a:t> polymery </a:t>
            </a:r>
            <a:r>
              <a:rPr lang="cs-CZ" sz="2800" dirty="0" smtClean="0"/>
              <a:t>využitelné jako plasty- nákupní tašky v supermarketech)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2756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763" y="656821"/>
            <a:ext cx="7508383" cy="5576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297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zoom/>
      </p:transition>
    </mc:Choice>
    <mc:Fallback>
      <p:transition spd="slow">
        <p:zo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40000" y="991673"/>
            <a:ext cx="7675350" cy="5185290"/>
          </a:xfrm>
        </p:spPr>
        <p:txBody>
          <a:bodyPr>
            <a:normAutofit/>
          </a:bodyPr>
          <a:lstStyle/>
          <a:p>
            <a:pPr marL="457200" indent="-457200">
              <a:buAutoNum type="arabicParenR" startAt="4"/>
            </a:pPr>
            <a:r>
              <a:rPr lang="cs-CZ" sz="2800" b="1" u="sng" dirty="0" smtClean="0"/>
              <a:t>Producenti cizorodých látek s farmakologickými účinky</a:t>
            </a:r>
          </a:p>
          <a:p>
            <a:pPr marL="0" indent="0">
              <a:buNone/>
            </a:pPr>
            <a:endParaRPr lang="cs-CZ" sz="2800" b="1" u="sng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err="1" smtClean="0"/>
              <a:t>př.syrová</a:t>
            </a:r>
            <a:r>
              <a:rPr lang="cs-CZ" sz="2800" dirty="0" smtClean="0"/>
              <a:t> zelenina, v níž se tvoří povrchový antigen viru hepatitidy B indukuje v zažívacím traktu tvorbu protilátek a navozuje u konzumentů určitý stupeň imunity vůči této chorobě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051683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AutoNum type="arabicParenR" startAt="5"/>
            </a:pPr>
            <a:r>
              <a:rPr lang="cs-CZ" sz="2800" b="1" u="sng" dirty="0" smtClean="0"/>
              <a:t>Snížení chemizace v zemědělství</a:t>
            </a:r>
          </a:p>
          <a:p>
            <a:pPr marL="0" indent="0">
              <a:buNone/>
            </a:pPr>
            <a:endParaRPr lang="cs-CZ" sz="2800" b="1" u="sng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transgenní rostliny umožňují obejít se bez pesticidů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stávající herbicidy jsou nahrazovány těmi s krátkou životností a větší šetrností k prostředí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610103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Transgenní živočichové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-přenos genů do živočišných buněk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cizí geny se vnášejí buď do buněk pěstovaných v kulturách in vitro, nebo do zárodečných buněk (vajíčka, raná embrya)</a:t>
            </a:r>
          </a:p>
          <a:p>
            <a:pPr marL="457200" indent="-457200">
              <a:buFont typeface="+mj-lt"/>
              <a:buAutoNum type="arabicParenR"/>
            </a:pPr>
            <a:r>
              <a:rPr lang="cs-CZ" dirty="0"/>
              <a:t> </a:t>
            </a:r>
            <a:r>
              <a:rPr lang="cs-CZ" dirty="0" smtClean="0"/>
              <a:t>transfekce</a:t>
            </a:r>
          </a:p>
          <a:p>
            <a:pPr marL="457200" indent="-457200">
              <a:buFont typeface="+mj-lt"/>
              <a:buAutoNum type="arabicParenR"/>
            </a:pPr>
            <a:r>
              <a:rPr lang="cs-CZ" dirty="0"/>
              <a:t> </a:t>
            </a:r>
            <a:r>
              <a:rPr lang="cs-CZ" dirty="0" err="1" smtClean="0"/>
              <a:t>elektroporace</a:t>
            </a:r>
            <a:endParaRPr lang="cs-CZ" dirty="0" smtClean="0"/>
          </a:p>
          <a:p>
            <a:pPr marL="457200" indent="-457200">
              <a:buFont typeface="+mj-lt"/>
              <a:buAutoNum type="arabicParenR"/>
            </a:pPr>
            <a:r>
              <a:rPr lang="cs-CZ" dirty="0"/>
              <a:t> </a:t>
            </a:r>
            <a:r>
              <a:rPr lang="cs-CZ" dirty="0" err="1" smtClean="0"/>
              <a:t>lipofekce</a:t>
            </a:r>
            <a:endParaRPr lang="cs-CZ" dirty="0" smtClean="0"/>
          </a:p>
          <a:p>
            <a:pPr marL="457200" indent="-457200">
              <a:buFont typeface="+mj-lt"/>
              <a:buAutoNum type="arabicParenR"/>
            </a:pPr>
            <a:r>
              <a:rPr lang="cs-CZ" dirty="0"/>
              <a:t> </a:t>
            </a:r>
            <a:r>
              <a:rPr lang="cs-CZ" dirty="0" smtClean="0"/>
              <a:t>fúze buněk s bakteriálními protoplasty obsahujícími cizorodou klonovanou DNA</a:t>
            </a:r>
          </a:p>
          <a:p>
            <a:pPr marL="457200" indent="-457200">
              <a:buFont typeface="+mj-lt"/>
              <a:buAutoNum type="arabicParenR"/>
            </a:pPr>
            <a:r>
              <a:rPr lang="cs-CZ" dirty="0"/>
              <a:t> </a:t>
            </a:r>
            <a:r>
              <a:rPr lang="cs-CZ" dirty="0" err="1" smtClean="0"/>
              <a:t>mikroinjekce</a:t>
            </a:r>
            <a:endParaRPr lang="cs-CZ" dirty="0" smtClean="0"/>
          </a:p>
          <a:p>
            <a:pPr marL="457200" indent="-457200">
              <a:buFont typeface="+mj-lt"/>
              <a:buAutoNum type="arabicParenR"/>
            </a:pPr>
            <a:r>
              <a:rPr lang="cs-CZ" dirty="0"/>
              <a:t> </a:t>
            </a:r>
            <a:r>
              <a:rPr lang="cs-CZ" dirty="0" smtClean="0"/>
              <a:t>pomocí nejčastěji živočišných virů (vektory)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22269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Přenos </a:t>
            </a:r>
            <a:r>
              <a:rPr lang="cs-C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genů do živočišných 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buněk </a:t>
            </a:r>
            <a:r>
              <a:rPr lang="cs-CZ" sz="3200" b="1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transfekcí</a:t>
            </a:r>
            <a:endParaRPr lang="cs-CZ" sz="3200" b="1" i="1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 smtClean="0"/>
              <a:t>do buněk se přenáší volná DNA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účinnost příjmu DNA se zvyšuje přidáním </a:t>
            </a:r>
            <a:r>
              <a:rPr lang="cs-CZ" sz="2800" dirty="0" err="1" smtClean="0"/>
              <a:t>např.fosforečnanu</a:t>
            </a:r>
            <a:r>
              <a:rPr lang="cs-CZ" sz="2800" dirty="0" smtClean="0"/>
              <a:t> vápenatého; DNA s ním vytváří </a:t>
            </a:r>
            <a:r>
              <a:rPr lang="cs-CZ" sz="2800" dirty="0" err="1" smtClean="0"/>
              <a:t>tzv.koprecipitát</a:t>
            </a:r>
            <a:r>
              <a:rPr lang="cs-CZ" sz="2800" dirty="0" smtClean="0"/>
              <a:t>, který buňky přijímají </a:t>
            </a:r>
            <a:r>
              <a:rPr lang="cs-CZ" sz="2800" dirty="0" err="1" smtClean="0"/>
              <a:t>ochotněnji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367744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Přenos </a:t>
            </a:r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genů do živočišných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buněk </a:t>
            </a:r>
            <a:r>
              <a:rPr lang="cs-CZ" sz="3600" b="1" i="1" dirty="0" err="1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mikroinjekcí</a:t>
            </a:r>
            <a:endParaRPr lang="cs-CZ" sz="3600" b="1" i="1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 smtClean="0"/>
              <a:t>při přenosu DNA do vajíček či časných embryí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DNA se přenáší do cytoplazmy nebo přímo do jádra buňky tenkou skleněnou kapilárou</a:t>
            </a:r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749480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Přenos </a:t>
            </a:r>
            <a:r>
              <a:rPr lang="cs-C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genů do živočišných 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buněk pomocí </a:t>
            </a:r>
            <a:r>
              <a:rPr lang="cs-CZ" sz="3200" b="1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vektorů</a:t>
            </a:r>
            <a:endParaRPr lang="cs-CZ" sz="3200" b="1" i="1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2800" dirty="0" smtClean="0"/>
              <a:t> pro přenos do hmyzích buněk se využívají </a:t>
            </a:r>
            <a:r>
              <a:rPr lang="cs-CZ" sz="2800" dirty="0" err="1" smtClean="0"/>
              <a:t>bakuloviry</a:t>
            </a:r>
            <a:endParaRPr lang="cs-CZ" sz="28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pro přenos do savčích buněk vektory odvozené od viru SV 40, </a:t>
            </a:r>
            <a:r>
              <a:rPr lang="cs-CZ" sz="2800" dirty="0" err="1" smtClean="0"/>
              <a:t>vakcinia</a:t>
            </a:r>
            <a:r>
              <a:rPr lang="cs-CZ" sz="2800" dirty="0" smtClean="0"/>
              <a:t> viru, adenovirů a retrovirů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52411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Exprese cizorodé DNA v živočišných buňkách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40000" y="1825625"/>
            <a:ext cx="7675350" cy="462669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 smtClean="0"/>
              <a:t>cizorodé geny se mohou exprimovat </a:t>
            </a:r>
            <a:r>
              <a:rPr lang="cs-CZ" sz="2800" b="1" i="1" dirty="0" smtClean="0"/>
              <a:t>přechodně po omezenou dobu</a:t>
            </a:r>
            <a:r>
              <a:rPr lang="cs-CZ" sz="2800" dirty="0" smtClean="0"/>
              <a:t> (přechodná exprese, přechodná transfekce); cizorodá DNA se nezačleňuje do genomu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cizorodá DNA se obvykle na náhodných místech začlení do chromozomu, </a:t>
            </a:r>
            <a:r>
              <a:rPr lang="cs-CZ" sz="2800" b="1" i="1" dirty="0" smtClean="0"/>
              <a:t>stává se nedílnou součástí genomu </a:t>
            </a:r>
            <a:r>
              <a:rPr lang="cs-CZ" sz="2800" dirty="0" smtClean="0"/>
              <a:t>a přenáší se na potomstvo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linie stabilně </a:t>
            </a:r>
            <a:r>
              <a:rPr lang="cs-CZ" sz="2800" dirty="0" err="1" smtClean="0"/>
              <a:t>transfektovaných</a:t>
            </a:r>
            <a:r>
              <a:rPr lang="cs-CZ" sz="2800" dirty="0" smtClean="0"/>
              <a:t> buněk, u nichž dochází k trvalé (stabilní) expresi </a:t>
            </a:r>
            <a:r>
              <a:rPr lang="cs-CZ" sz="2800" dirty="0" err="1" smtClean="0"/>
              <a:t>transgenu</a:t>
            </a:r>
            <a:r>
              <a:rPr lang="cs-CZ" sz="2800" dirty="0" smtClean="0"/>
              <a:t>, se využívají ke studiu funkce genů a objasnění regulace jejich exprese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055996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Příprava transgenních savců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 smtClean="0"/>
              <a:t>založena na přenosu cizorodé DNA do zárodečných buněk (vajíček, raných embryí nebo embryonálních buněk)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jako modelový organismus se používá myš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964481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8650" y="218942"/>
            <a:ext cx="7886700" cy="1471748"/>
          </a:xfrm>
        </p:spPr>
        <p:txBody>
          <a:bodyPr>
            <a:normAutofit/>
          </a:bodyPr>
          <a:lstStyle/>
          <a:p>
            <a:r>
              <a:rPr lang="cs-C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Příprava transgenních 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savců- přenos DNA do oplozených vajíček myší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2800" dirty="0" smtClean="0"/>
              <a:t> cizorodá DNA se přenese </a:t>
            </a:r>
            <a:r>
              <a:rPr lang="cs-CZ" sz="2800" dirty="0" err="1" smtClean="0"/>
              <a:t>mikroinjekcí</a:t>
            </a:r>
            <a:r>
              <a:rPr lang="cs-CZ" sz="2800" dirty="0" smtClean="0"/>
              <a:t> do jednoho z </a:t>
            </a:r>
            <a:r>
              <a:rPr lang="cs-CZ" sz="2800" dirty="0" err="1" smtClean="0"/>
              <a:t>projader</a:t>
            </a:r>
            <a:r>
              <a:rPr lang="cs-CZ" sz="2800" dirty="0" smtClean="0"/>
              <a:t> oplozeného vajíčka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b="1" i="1" dirty="0" err="1" smtClean="0">
                <a:solidFill>
                  <a:schemeClr val="accent1"/>
                </a:solidFill>
              </a:rPr>
              <a:t>projádro</a:t>
            </a:r>
            <a:r>
              <a:rPr lang="cs-CZ" sz="2800" dirty="0" smtClean="0"/>
              <a:t> se kultivuje in vitro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ve stadiu </a:t>
            </a:r>
            <a:r>
              <a:rPr lang="cs-CZ" sz="2800" b="1" i="1" dirty="0" smtClean="0">
                <a:solidFill>
                  <a:schemeClr val="accent1"/>
                </a:solidFill>
              </a:rPr>
              <a:t>moruly nebo blastuly </a:t>
            </a:r>
            <a:r>
              <a:rPr lang="cs-CZ" sz="2800" dirty="0" smtClean="0"/>
              <a:t>se přenese do těla </a:t>
            </a:r>
            <a:r>
              <a:rPr lang="cs-CZ" sz="2800" b="1" i="1" dirty="0" smtClean="0">
                <a:solidFill>
                  <a:schemeClr val="accent1"/>
                </a:solidFill>
              </a:rPr>
              <a:t>náhradní matky </a:t>
            </a:r>
            <a:r>
              <a:rPr lang="cs-CZ" sz="2800" dirty="0" smtClean="0"/>
              <a:t>(samička schopná přijmout zárodek), v níž jeho vývoj pokračuje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potomstvo obsahuje v genomu cizí gen, který se stabilně přenáší do dalších generací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97774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8650" y="231820"/>
            <a:ext cx="7886700" cy="1458869"/>
          </a:xfrm>
        </p:spPr>
        <p:txBody>
          <a:bodyPr>
            <a:noAutofit/>
          </a:bodyPr>
          <a:lstStyle/>
          <a:p>
            <a:r>
              <a:rPr lang="cs-C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Příprava transgenních 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savců- přenos DNA do embryonálních kmenových buněk myší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 smtClean="0"/>
              <a:t>embryonální kmenové buňky se připravují z raných zárodků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embryonální buňky se snadno kultivují</a:t>
            </a:r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42664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Transgenní hospodářská zvířata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 smtClean="0"/>
              <a:t>cílem je příprava hospodářských zvířat s lepšími užitkovými vlastnostmi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navozují se změny biochemických drah, hormonální rovnováhy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navozuje se tvorba nových proteinových produktů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výsledkem je účinnější využívání krmiva a rychlejší růst, pozměněné složení tkání a tělních struktur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9146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Odkazy na webové stránky s fotografiemi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www.osel.cz/index.php?obsah=6&amp;akce=showall&amp;clanek=2874&amp;id_c=8942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www.abicko.cz/clanek/casopis-abc/2550/mutovana-vecere.html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www.osel.cz/index.php?clanek=3662</a:t>
            </a:r>
            <a:endParaRPr lang="cs-CZ" dirty="0" smtClean="0"/>
          </a:p>
          <a:p>
            <a:r>
              <a:rPr lang="cs-CZ" dirty="0">
                <a:hlinkClick r:id="rId5"/>
              </a:rPr>
              <a:t>http://21stoleti.cz/blog/2008/12/19/jsou-geneticky-modifikovane-organismy-gmos-pro-lidstvo-nadeji-ci-zhoubou</a:t>
            </a:r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8364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zoom/>
      </p:transition>
    </mc:Choice>
    <mc:Fallback>
      <p:transition spd="slow">
        <p:zoom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284" y="1231732"/>
            <a:ext cx="5807299" cy="4529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654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857552"/>
          </a:xfrm>
        </p:spPr>
        <p:txBody>
          <a:bodyPr/>
          <a:lstStyle/>
          <a:p>
            <a:pPr algn="ctr"/>
            <a:r>
              <a:rPr lang="cs-CZ" dirty="0" smtClean="0"/>
              <a:t>???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4736" y="1582047"/>
            <a:ext cx="4938795" cy="4780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004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Příklady využití transgenních hospodářských zvířat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40000" y="1825625"/>
            <a:ext cx="7675350" cy="4794116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 smtClean="0"/>
              <a:t>prasata s nižším obsahem tuku v mase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ovce s vlnou vhodnějšího chemického složení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drůbež se zvýšeným obsahem lysozymu (enzym s antibakteriálními účinky) ve vaječném bílku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ryby s tolerancí ke změnám obsahu solí ve vodě, velmi rychlým růstem, s odolností vůči výkyvům teplot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zvířata, z jejichž tělních tekutin nebo tkání (mléko, moč, krev) lze získávat farmakologicky významné látky; </a:t>
            </a:r>
            <a:r>
              <a:rPr lang="cs-CZ" sz="2800" dirty="0" err="1" smtClean="0"/>
              <a:t>př.mléko</a:t>
            </a:r>
            <a:r>
              <a:rPr lang="cs-CZ" sz="2800" dirty="0" smtClean="0"/>
              <a:t> transgenních ovcí s vysokým obsahem lidského faktoru pro srážení krve (použití k léčbě hemofilie); velkochovy transgenních zvířat se označují jako „živé továrny“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056797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OPAKOVÁNÍ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arenR"/>
            </a:pPr>
            <a:r>
              <a:rPr lang="cs-CZ" dirty="0" smtClean="0"/>
              <a:t>Vysvětlete pojem: geneticky modifikovaný organismus (GMO).</a:t>
            </a:r>
          </a:p>
          <a:p>
            <a:pPr marL="457200" indent="-457200">
              <a:buFont typeface="+mj-lt"/>
              <a:buAutoNum type="arabicParenR"/>
            </a:pPr>
            <a:r>
              <a:rPr lang="cs-CZ" dirty="0"/>
              <a:t> </a:t>
            </a:r>
            <a:r>
              <a:rPr lang="cs-CZ" dirty="0" smtClean="0"/>
              <a:t> Uveďte příklady využití geneticky modifikovaných jednobuněčných organismů.</a:t>
            </a:r>
          </a:p>
          <a:p>
            <a:pPr marL="457200" indent="-457200">
              <a:buFont typeface="+mj-lt"/>
              <a:buAutoNum type="arabicParenR"/>
            </a:pPr>
            <a:r>
              <a:rPr lang="cs-CZ" dirty="0"/>
              <a:t> </a:t>
            </a:r>
            <a:r>
              <a:rPr lang="cs-CZ" dirty="0" smtClean="0"/>
              <a:t>Stručně vysvětlete podstatu přenosu genů do rostlin pomocí vektorů. Uveďte příklad.</a:t>
            </a:r>
          </a:p>
          <a:p>
            <a:pPr marL="457200" indent="-457200">
              <a:buFont typeface="+mj-lt"/>
              <a:buAutoNum type="arabicParenR"/>
            </a:pPr>
            <a:r>
              <a:rPr lang="cs-CZ" dirty="0"/>
              <a:t> </a:t>
            </a:r>
            <a:r>
              <a:rPr lang="cs-CZ" dirty="0" smtClean="0"/>
              <a:t>Uveďte konkrétní příklady využití geneticky modifikovaných rostlin.</a:t>
            </a:r>
          </a:p>
          <a:p>
            <a:pPr marL="457200" indent="-457200">
              <a:buFont typeface="+mj-lt"/>
              <a:buAutoNum type="arabicParenR"/>
            </a:pPr>
            <a:r>
              <a:rPr lang="cs-CZ" dirty="0"/>
              <a:t> Uveďte konkrétní příklady využití geneticky </a:t>
            </a:r>
            <a:r>
              <a:rPr lang="cs-CZ" dirty="0" smtClean="0"/>
              <a:t>modifikovaných živočichů.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528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 </a:t>
            </a:r>
            <a:r>
              <a:rPr lang="cs-CZ" dirty="0"/>
              <a:t>ROSYPAL, Stanislav a kol. </a:t>
            </a:r>
            <a:r>
              <a:rPr lang="cs-CZ" i="1" dirty="0"/>
              <a:t>Nový přehled biologie</a:t>
            </a:r>
            <a:r>
              <a:rPr lang="cs-CZ" dirty="0"/>
              <a:t>. Praha: </a:t>
            </a:r>
            <a:r>
              <a:rPr lang="cs-CZ" dirty="0" err="1"/>
              <a:t>Scientia</a:t>
            </a:r>
            <a:r>
              <a:rPr lang="cs-CZ" dirty="0"/>
              <a:t>, 2003, ISBN 80-7183-268-5</a:t>
            </a:r>
            <a:r>
              <a:rPr lang="cs-CZ" dirty="0" smtClean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KOČÁREK, Eduard. </a:t>
            </a:r>
            <a:r>
              <a:rPr lang="cs-CZ" i="1" dirty="0"/>
              <a:t>Genetika</a:t>
            </a:r>
            <a:r>
              <a:rPr lang="cs-CZ" dirty="0"/>
              <a:t>. Praha: </a:t>
            </a:r>
            <a:r>
              <a:rPr lang="cs-CZ" dirty="0" err="1"/>
              <a:t>Scientia</a:t>
            </a:r>
            <a:r>
              <a:rPr lang="cs-CZ" dirty="0"/>
              <a:t>, 2008, ISBN 978-80-86960-36-4.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1485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Obrazový materiál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40000" y="1825625"/>
            <a:ext cx="7675350" cy="4832752"/>
          </a:xfrm>
        </p:spPr>
        <p:txBody>
          <a:bodyPr>
            <a:normAutofit fontScale="47500" lnSpcReduction="20000"/>
          </a:bodyPr>
          <a:lstStyle/>
          <a:p>
            <a:r>
              <a:rPr lang="cs-CZ" sz="5900" dirty="0" smtClean="0"/>
              <a:t>Str.32- </a:t>
            </a:r>
            <a:r>
              <a:rPr lang="pt-BR" sz="5900" dirty="0" smtClean="0"/>
              <a:t>SMĚTALOVÁ</a:t>
            </a:r>
            <a:r>
              <a:rPr lang="pt-BR" sz="5900" dirty="0"/>
              <a:t>, Dagmar. </a:t>
            </a:r>
            <a:r>
              <a:rPr lang="pt-BR" sz="5900" i="1" dirty="0"/>
              <a:t>gate2biotech.cz</a:t>
            </a:r>
            <a:r>
              <a:rPr lang="pt-BR" sz="5900" dirty="0"/>
              <a:t> [online]. [cit. </a:t>
            </a:r>
            <a:r>
              <a:rPr lang="pt-BR" sz="5900" dirty="0" smtClean="0"/>
              <a:t>7.</a:t>
            </a:r>
            <a:r>
              <a:rPr lang="cs-CZ" sz="5900" dirty="0" smtClean="0"/>
              <a:t>10</a:t>
            </a:r>
            <a:r>
              <a:rPr lang="pt-BR" sz="5900" dirty="0" smtClean="0"/>
              <a:t>.201</a:t>
            </a:r>
            <a:r>
              <a:rPr lang="cs-CZ" sz="5900" dirty="0" smtClean="0"/>
              <a:t>3</a:t>
            </a:r>
            <a:r>
              <a:rPr lang="pt-BR" sz="5900" dirty="0" smtClean="0"/>
              <a:t>]. </a:t>
            </a:r>
            <a:r>
              <a:rPr lang="pt-BR" sz="5900" dirty="0"/>
              <a:t>Dostupný na WWW: </a:t>
            </a:r>
            <a:r>
              <a:rPr lang="pt-BR" sz="5900" dirty="0">
                <a:hlinkClick r:id="rId2"/>
              </a:rPr>
              <a:t>http://www.gate2biotech.cz/rizika-spojena-schovem-transgennich-ryb</a:t>
            </a:r>
            <a:r>
              <a:rPr lang="pt-BR" sz="5900" dirty="0" smtClean="0">
                <a:hlinkClick r:id="rId2"/>
              </a:rPr>
              <a:t>/</a:t>
            </a:r>
            <a:endParaRPr lang="cs-CZ" sz="5900" dirty="0" smtClean="0"/>
          </a:p>
          <a:p>
            <a:r>
              <a:rPr lang="cs-CZ" sz="5900" dirty="0" smtClean="0"/>
              <a:t>Str.33- </a:t>
            </a:r>
            <a:r>
              <a:rPr lang="cs-CZ" sz="5900" dirty="0" smtClean="0"/>
              <a:t>BRUCH</a:t>
            </a:r>
            <a:r>
              <a:rPr lang="cs-CZ" sz="5900" dirty="0"/>
              <a:t>, Petr. </a:t>
            </a:r>
            <a:r>
              <a:rPr lang="cs-CZ" sz="5900" i="1" dirty="0"/>
              <a:t>domaciposilovna.cz</a:t>
            </a:r>
            <a:r>
              <a:rPr lang="cs-CZ" sz="5900" dirty="0"/>
              <a:t> [online]. [cit. </a:t>
            </a:r>
            <a:r>
              <a:rPr lang="cs-CZ" sz="5900" dirty="0" smtClean="0"/>
              <a:t>7.10.2013]. </a:t>
            </a:r>
            <a:r>
              <a:rPr lang="cs-CZ" sz="5900" dirty="0"/>
              <a:t>Dostupný na WWW: </a:t>
            </a:r>
            <a:r>
              <a:rPr lang="cs-CZ" sz="5900" dirty="0">
                <a:hlinkClick r:id="rId3"/>
              </a:rPr>
              <a:t>http://domaciposilovna.cz/extremy/kulturistika</a:t>
            </a:r>
            <a:r>
              <a:rPr lang="cs-CZ" sz="5900" dirty="0" smtClean="0">
                <a:hlinkClick r:id="rId3"/>
              </a:rPr>
              <a:t>/</a:t>
            </a:r>
            <a:endParaRPr lang="cs-CZ" sz="5900" dirty="0" smtClean="0"/>
          </a:p>
          <a:p>
            <a:r>
              <a:rPr lang="cs-CZ" sz="5900" dirty="0"/>
              <a:t> </a:t>
            </a:r>
            <a:r>
              <a:rPr lang="cs-CZ" sz="5900" dirty="0" smtClean="0"/>
              <a:t>Str.20- </a:t>
            </a:r>
            <a:r>
              <a:rPr lang="cs-CZ" sz="5900" dirty="0"/>
              <a:t>FRANCOBRAS. </a:t>
            </a:r>
            <a:r>
              <a:rPr lang="cs-CZ" sz="5900" i="1" dirty="0" err="1"/>
              <a:t>wikimedia.commons</a:t>
            </a:r>
            <a:r>
              <a:rPr lang="cs-CZ" sz="5900" dirty="0"/>
              <a:t> [online]. [cit. </a:t>
            </a:r>
            <a:r>
              <a:rPr lang="cs-CZ" sz="5900" smtClean="0"/>
              <a:t>10.10.2013]. </a:t>
            </a:r>
            <a:r>
              <a:rPr lang="cs-CZ" sz="5900" dirty="0"/>
              <a:t>Dostupný na WWW: </a:t>
            </a:r>
            <a:r>
              <a:rPr lang="cs-CZ" sz="5900" dirty="0">
                <a:hlinkClick r:id="rId4"/>
              </a:rPr>
              <a:t>http://commons.wikimedia.org/wiki/File:OGM_-_</a:t>
            </a:r>
            <a:r>
              <a:rPr lang="cs-CZ" sz="5900" dirty="0" smtClean="0">
                <a:hlinkClick r:id="rId4"/>
              </a:rPr>
              <a:t>ADN.jpg</a:t>
            </a:r>
            <a:endParaRPr lang="cs-CZ" sz="5900" dirty="0" smtClean="0"/>
          </a:p>
          <a:p>
            <a:pPr marL="0" indent="0">
              <a:buNone/>
            </a:pPr>
            <a:r>
              <a:rPr lang="cs-CZ" sz="5900" dirty="0" smtClean="0"/>
              <a:t> </a:t>
            </a:r>
            <a:endParaRPr lang="cs-CZ" sz="5900" dirty="0" smtClean="0"/>
          </a:p>
          <a:p>
            <a:endParaRPr lang="cs-CZ" sz="2900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061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loubka">
  <a:themeElements>
    <a:clrScheme name="Hloubka">
      <a:dk1>
        <a:sysClr val="windowText" lastClr="000000"/>
      </a:dk1>
      <a:lt1>
        <a:sysClr val="window" lastClr="FFFFFF"/>
      </a:lt1>
      <a:dk2>
        <a:srgbClr val="454551"/>
      </a:dk2>
      <a:lt2>
        <a:srgbClr val="F2ACD2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Hloubka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Hloubk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3016C5A4-E631-4977-A608-ACFB47552625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Hloubka</Template>
  <TotalTime>409</TotalTime>
  <Words>1744</Words>
  <Application>Microsoft Office PowerPoint</Application>
  <PresentationFormat>Předvádění na obrazovce (4:3)</PresentationFormat>
  <Paragraphs>160</Paragraphs>
  <Slides>38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38</vt:i4>
      </vt:variant>
    </vt:vector>
  </HeadingPairs>
  <TitlesOfParts>
    <vt:vector size="43" baseType="lpstr">
      <vt:lpstr>Arial</vt:lpstr>
      <vt:lpstr>Calibri</vt:lpstr>
      <vt:lpstr>Corbel</vt:lpstr>
      <vt:lpstr>Wingdings</vt:lpstr>
      <vt:lpstr>Hloubka</vt:lpstr>
      <vt:lpstr>Prezentace aplikace PowerPoint</vt:lpstr>
      <vt:lpstr>Anotace</vt:lpstr>
      <vt:lpstr>BIOTECHNOLOGIE</vt:lpstr>
      <vt:lpstr>Biotechnologie </vt:lpstr>
      <vt:lpstr>Cíle moderních biotechnologií </vt:lpstr>
      <vt:lpstr>Transgenní organismy</vt:lpstr>
      <vt:lpstr>Geneticky modifikované jednobuněčné organismy (bakterie a kvasinky)</vt:lpstr>
      <vt:lpstr>Transgenní rostliny -přenos genů do rostlin</vt:lpstr>
      <vt:lpstr>a - vybraný gen je vložen do plazmidu a ten ho přenese do bakterie b - bakterie infikují rostlinné embryonální buňky c - z upravených buněk vyrostou celé rostliny d - nový gen je v jádře každé buňky</vt:lpstr>
      <vt:lpstr>Přenos genů do rostlin pomocí vektorů odvozených z Ti- plazmidů</vt:lpstr>
      <vt:lpstr>Přenos genů do rostlin pomocí vektorů odvozených z rostlinných DNA virů</vt:lpstr>
      <vt:lpstr>Přenos genů do rostlin biolistickou metodou</vt:lpstr>
      <vt:lpstr>Přenos genů do rostlin lipofekcí</vt:lpstr>
      <vt:lpstr>Využití transgenních rostlin</vt:lpstr>
      <vt:lpstr>Konkrétní příklady využití transgenních rostlin</vt:lpstr>
      <vt:lpstr>Prezentace aplikace PowerPoint</vt:lpstr>
      <vt:lpstr>Larva zápředníčka, celosvětově rozšířeného škůdce. Parazitická vosička (Diadegma insulare), která zápředníčky napadá, není Bt rostlinami dotčena. Podle studie z Cornell university to dokládá, že Bt rostliny prospěšným organismům neškodí.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Transgenní živočichové -přenos genů do živočišných buněk</vt:lpstr>
      <vt:lpstr>Přenos genů do živočišných buněk transfekcí</vt:lpstr>
      <vt:lpstr>Přenos genů do živočišných buněk mikroinjekcí</vt:lpstr>
      <vt:lpstr>Přenos genů do živočišných buněk pomocí vektorů</vt:lpstr>
      <vt:lpstr>Exprese cizorodé DNA v živočišných buňkách</vt:lpstr>
      <vt:lpstr>Příprava transgenních savců</vt:lpstr>
      <vt:lpstr>Příprava transgenních savců- přenos DNA do oplozených vajíček myší</vt:lpstr>
      <vt:lpstr>Příprava transgenních savců- přenos DNA do embryonálních kmenových buněk myší</vt:lpstr>
      <vt:lpstr>Transgenní hospodářská zvířata</vt:lpstr>
      <vt:lpstr>Odkazy na webové stránky s fotografiemi</vt:lpstr>
      <vt:lpstr>Prezentace aplikace PowerPoint</vt:lpstr>
      <vt:lpstr>???</vt:lpstr>
      <vt:lpstr>Příklady využití transgenních hospodářských zvířat</vt:lpstr>
      <vt:lpstr>OPAKOVÁNÍ</vt:lpstr>
      <vt:lpstr>Zdroje</vt:lpstr>
      <vt:lpstr>Obrazový materiál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BIOTECHNOLOGIE</dc:title>
  <dc:creator>Pavel Fiala</dc:creator>
  <cp:lastModifiedBy>Pavel Fiala</cp:lastModifiedBy>
  <cp:revision>36</cp:revision>
  <dcterms:created xsi:type="dcterms:W3CDTF">2014-04-02T07:59:32Z</dcterms:created>
  <dcterms:modified xsi:type="dcterms:W3CDTF">2014-04-10T18:57:30Z</dcterms:modified>
</cp:coreProperties>
</file>