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0"/>
  </p:notesMasterIdLst>
  <p:sldIdLst>
    <p:sldId id="287" r:id="rId2"/>
    <p:sldId id="286" r:id="rId3"/>
    <p:sldId id="268" r:id="rId4"/>
    <p:sldId id="269" r:id="rId5"/>
    <p:sldId id="270" r:id="rId6"/>
    <p:sldId id="271" r:id="rId7"/>
    <p:sldId id="272" r:id="rId8"/>
    <p:sldId id="273" r:id="rId9"/>
    <p:sldId id="277" r:id="rId10"/>
    <p:sldId id="275" r:id="rId11"/>
    <p:sldId id="276" r:id="rId12"/>
    <p:sldId id="274" r:id="rId13"/>
    <p:sldId id="266" r:id="rId14"/>
    <p:sldId id="288" r:id="rId15"/>
    <p:sldId id="289" r:id="rId16"/>
    <p:sldId id="284" r:id="rId17"/>
    <p:sldId id="283" r:id="rId18"/>
    <p:sldId id="28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174A1-A07F-47E9-B849-C121506CD16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735043-D335-48E9-83A3-C2B9BF10C6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506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156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57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910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61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0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3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95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08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0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40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1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30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294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7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51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99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41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10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DE657EE-80AA-482D-89D1-D4CFB98417CC}" type="datetimeFigureOut">
              <a:rPr lang="cs-CZ" smtClean="0"/>
              <a:t>10. 4. 2014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F95ECD1-01F4-4862-9721-3EDAD96AB5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2648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tech.ihned.cz/c1-52239130-prvni-naklonovana-ovce-dolly-by-oslavila-patnactiny-ma-i-zavodni-nasledovnice" TargetMode="External"/><Relationship Id="rId2" Type="http://schemas.openxmlformats.org/officeDocument/2006/relationships/hyperlink" Target="http://www.osel.cz/index.php?clanek=3249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olly_03.JPG?uselang=cs" TargetMode="External"/><Relationship Id="rId2" Type="http://schemas.openxmlformats.org/officeDocument/2006/relationships/hyperlink" Target="http://commons.wikimedia.org/wiki/File:Dolly_clone.sv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1254692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VY_32_INOVACE_6C_19_Klonovani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600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600" dirty="0" smtClean="0"/>
              <a:t> studenti se v prezentaci seznámí s metodami klonování, konkrétně je zde uveden příklad klonované ovce Dolly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600" dirty="0"/>
              <a:t> </a:t>
            </a:r>
            <a:r>
              <a:rPr lang="cs-CZ" sz="2600" dirty="0" smtClean="0"/>
              <a:t>prezentace je v závěru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600" dirty="0"/>
              <a:t> </a:t>
            </a:r>
            <a:r>
              <a:rPr lang="cs-CZ" sz="2600" b="1" i="1" u="sng" dirty="0" smtClean="0"/>
              <a:t>klíčová slova</a:t>
            </a:r>
            <a:r>
              <a:rPr lang="cs-CZ" sz="2600" dirty="0" smtClean="0"/>
              <a:t>: klonování, klony, embryonální klonování, </a:t>
            </a:r>
            <a:r>
              <a:rPr lang="cs-CZ" sz="2600" dirty="0" err="1" smtClean="0"/>
              <a:t>transnukleární</a:t>
            </a:r>
            <a:r>
              <a:rPr lang="cs-CZ" sz="2600" dirty="0" smtClean="0"/>
              <a:t> klonování, blastomery, diferenciace buněk 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00068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377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jakýkoliv děj, při němž se z jedné předlohy vytváří více kopií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také se tak označuje proces tvorby klonů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klon</a:t>
            </a:r>
            <a:r>
              <a:rPr lang="cs-CZ" sz="2800" dirty="0" smtClean="0"/>
              <a:t>- soubor identických buněk nebo organismů odvozených ze společného předka nepohlavní cestou (mitózou u </a:t>
            </a:r>
            <a:r>
              <a:rPr lang="cs-CZ" sz="2800" dirty="0" err="1" smtClean="0"/>
              <a:t>eukaryot</a:t>
            </a:r>
            <a:r>
              <a:rPr lang="cs-CZ" sz="2800" dirty="0" smtClean="0"/>
              <a:t>, prostým dělením buněk u </a:t>
            </a:r>
            <a:r>
              <a:rPr lang="cs-CZ" sz="2800" dirty="0" err="1" smtClean="0"/>
              <a:t>prokaryot</a:t>
            </a:r>
            <a:r>
              <a:rPr lang="cs-CZ" sz="2800" dirty="0" smtClean="0"/>
              <a:t>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03228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Přirozené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vegetativní rozmnožování rostlin (dělení trsů, oddenků, štěpování aj.)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vznik jednovaječných dvojčat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dirty="0" smtClean="0">
                <a:solidFill>
                  <a:schemeClr val="accent1"/>
                </a:solidFill>
              </a:rPr>
              <a:t>polyembryonie</a:t>
            </a:r>
            <a:r>
              <a:rPr lang="cs-CZ" sz="2800" dirty="0" smtClean="0"/>
              <a:t>- embryo se v časné fázi rozpadá na jednotlivé buňky, z nichž každá dává vznik novému jedinci (časté u hmyzu, i u vyšších živočichů- </a:t>
            </a:r>
            <a:r>
              <a:rPr lang="cs-CZ" sz="2800" dirty="0" err="1" smtClean="0"/>
              <a:t>př.pásovec</a:t>
            </a:r>
            <a:r>
              <a:rPr lang="cs-CZ" sz="2800" dirty="0" smtClean="0"/>
              <a:t> devítipásý)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617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Umělé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 embryonální klonování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/>
              <a:t> </a:t>
            </a:r>
            <a:r>
              <a:rPr lang="cs-CZ" sz="2800" dirty="0" err="1" smtClean="0"/>
              <a:t>transnukleární</a:t>
            </a:r>
            <a:r>
              <a:rPr lang="cs-CZ" sz="2800" dirty="0" smtClean="0"/>
              <a:t> klonování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4351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Embryonální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rozdělení vyvíjejícího se velmi raného embrya ve stadiu několika blastomer na dvě nebo více částí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každá z těchto částí (buněk) má schopnost se dále samostatně dělit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přenos těchto částí do vhodně připravených příjemců (náhradní matky)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narození geneticky zcela identických jedinců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první úspěšné pokusy v 70. letech 20. století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roku 1999 se vědcům v USA podařilo tímto způsobem naklonovat lidská embrya, která však musela být dle platných zákonů do dvou týdnů usmrcena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84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Transnukleární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přenášejí se jádra buněk vybraných jedinců do vajíček jiného jedince stejného druhu, ze kterých bylo jejich vlastní jádro odstraněno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přenos jader </a:t>
            </a:r>
            <a:r>
              <a:rPr lang="cs-CZ" sz="2800" dirty="0" err="1" smtClean="0"/>
              <a:t>mikroinjekcí</a:t>
            </a:r>
            <a:r>
              <a:rPr lang="cs-CZ" sz="2800" dirty="0" smtClean="0"/>
              <a:t> přímo do cytoplazmy vajíčka; také se může celá dárcovská buňka  umístit do </a:t>
            </a:r>
            <a:r>
              <a:rPr lang="cs-CZ" sz="2800" dirty="0" err="1" smtClean="0"/>
              <a:t>perivitelinového</a:t>
            </a:r>
            <a:r>
              <a:rPr lang="cs-CZ" sz="2800" dirty="0" smtClean="0"/>
              <a:t> prostoru pod </a:t>
            </a:r>
            <a:r>
              <a:rPr lang="cs-CZ" sz="2800" dirty="0" err="1" smtClean="0"/>
              <a:t>zona</a:t>
            </a:r>
            <a:r>
              <a:rPr lang="cs-CZ" sz="2800" dirty="0" smtClean="0"/>
              <a:t> </a:t>
            </a:r>
            <a:r>
              <a:rPr lang="cs-CZ" sz="2800" dirty="0" err="1" smtClean="0"/>
              <a:t>pellucida</a:t>
            </a:r>
            <a:r>
              <a:rPr lang="cs-CZ" sz="2800" dirty="0" smtClean="0"/>
              <a:t> a splynutí se navodí elektrickým impulsem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zdrojem jádra mohou být buňky embryonální, fetální i somatické (z již dospělého jedince)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95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Transnukleární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před přenosem jádra je nutné sladit buněčný cyklus dárcovského jádra se stavem </a:t>
            </a:r>
            <a:r>
              <a:rPr lang="cs-CZ" dirty="0" err="1" smtClean="0"/>
              <a:t>enukleovaného</a:t>
            </a:r>
            <a:r>
              <a:rPr lang="cs-CZ" dirty="0" smtClean="0"/>
              <a:t> vajíčka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 diferencovaných buněk toho lze dosáhnout jejich kultivací v médiu se sníženou koncentrací séra (sérum je zdrojem růstových faktorů)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jádro přechází za těchto podmínek do klidového stavu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cytoplazma vajíčka poskytuje faktory nutné k aktivování genů exprimovaných v embryu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nová aktivovaná embrya se ve vhodných podmínkách in vitro vyvíjí do stadia schopného přenosu do náhradní matky, v níž vývoj zárodku pokračuje a může skončit </a:t>
            </a:r>
            <a:r>
              <a:rPr lang="cs-CZ" dirty="0" smtClean="0"/>
              <a:t>porodem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58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Diferenciace buněk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nediferencované embryonální buňky mají přirozenou schopnost dát vznik všem typům buněk dospělého organismu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buňky odvozené z pozdějších embryonálních vývojových stadií tuto schopnost s postupující diferenciací rychle ztrácejí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průběhu diferenciace dochází k výrazným změnám v genomu buňky; převážná část genů se inaktivuje a v tomto stavu se udržuje po zbytek života (pokud nedojde k chorobnému stavu, </a:t>
            </a:r>
            <a:r>
              <a:rPr lang="cs-CZ" sz="2800" dirty="0" err="1" smtClean="0"/>
              <a:t>např.nádorovému</a:t>
            </a:r>
            <a:r>
              <a:rPr lang="cs-CZ" sz="2800" dirty="0" smtClean="0"/>
              <a:t> bujení)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067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Klonování savců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přelom nastal v roce 1997, kdy se podařilo </a:t>
            </a:r>
            <a:r>
              <a:rPr lang="cs-CZ" b="1" i="1" dirty="0" err="1" smtClean="0">
                <a:solidFill>
                  <a:schemeClr val="accent1"/>
                </a:solidFill>
              </a:rPr>
              <a:t>transnukleárním</a:t>
            </a:r>
            <a:r>
              <a:rPr lang="cs-CZ" b="1" i="1" dirty="0" smtClean="0">
                <a:solidFill>
                  <a:schemeClr val="accent1"/>
                </a:solidFill>
              </a:rPr>
              <a:t> klonováním </a:t>
            </a:r>
            <a:r>
              <a:rPr lang="cs-CZ" dirty="0" smtClean="0"/>
              <a:t>připravit klon (ovce Dolly viz dále) z buňky izolované z mléčné žlázy šestiletého dárce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úspěch byl umožněn nalezením podmínek pro změnu genetického programu jádra; tuto změnu je schopna navodit cytoplazma </a:t>
            </a:r>
            <a:r>
              <a:rPr lang="cs-CZ" dirty="0" err="1" smtClean="0"/>
              <a:t>enukleovaného</a:t>
            </a:r>
            <a:r>
              <a:rPr lang="cs-CZ" dirty="0" smtClean="0"/>
              <a:t> vajíčka; specializované buňky se vracejí do stadia předcházejícímu diferenciaci; jejich jádra jsou znovu schopná zajistit všechny funkce nezbytné pro regulaci vývoje nediferencované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byl tím vyvrácen názor, že změny navozené diferenciací buněk na jednotlivé specializované typy jsou nevratné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213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87156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Ovce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olly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468192"/>
            <a:ext cx="7675350" cy="528033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narodila se 5. července 1996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vedoucí vědeckého týmu Ian </a:t>
            </a:r>
            <a:r>
              <a:rPr lang="cs-CZ" dirty="0" err="1" smtClean="0"/>
              <a:t>Wilmut</a:t>
            </a:r>
            <a:r>
              <a:rPr lang="cs-CZ" dirty="0" smtClean="0"/>
              <a:t>;  vědecký ústav </a:t>
            </a:r>
            <a:r>
              <a:rPr lang="cs-CZ" dirty="0" err="1" smtClean="0"/>
              <a:t>Roslin</a:t>
            </a:r>
            <a:r>
              <a:rPr lang="cs-CZ" dirty="0" smtClean="0"/>
              <a:t> v Edinburghu, Skotsko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vědci oznámeno až v únoru 1997; do té doby jehně pozorovali a čekali na vyřízení patentového řízení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vědci u ní zaznamenávali projevy předčasného stárnutí (dárkyní jádra z buňky mléčné žlázy byla šestiletá ovce)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měla artritidu kolenního a kyčelního kloubu v levé zadní noze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pod mikroskopem vysledovali v buňkách kratší </a:t>
            </a:r>
            <a:r>
              <a:rPr lang="cs-CZ" dirty="0" err="1" smtClean="0"/>
              <a:t>telomery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nakonec musela být 14.2.2003 utracena v důsledku plicní infekce, která přechází v rakovinu plic a podléhají jí starší jedinci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umřela předčasně, normálně se jedinci dožívají 12 až 13 let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na svět přivedla šest jehňat přirozenou cestou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projevy artritidy a plicní infekce dávány také do souvislosti s životem zvířete v uzavřeném prostoru, ve stáji, bez možnosti pohybu (z bezpečnostních důvodů)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619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237879"/>
            <a:ext cx="7886700" cy="60078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Postup klonování ovce Dolly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817" y="796959"/>
            <a:ext cx="4958366" cy="6061041"/>
          </a:xfrm>
          <a:solidFill>
            <a:schemeClr val="accent1">
              <a:lumMod val="20000"/>
              <a:lumOff val="8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3150085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77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Odkazy na webové stránky s fotografiemi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www.osel.cz/index.php?clanek=3249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>
                <a:hlinkClick r:id="rId3"/>
              </a:rPr>
              <a:t>http://tech.ihned.cz/c1-52239130-prvni-naklonovana-ovce-dolly-by-oslavila-patnactiny-ma-i-zavodni-nasledovnice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76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800" dirty="0" smtClean="0"/>
              <a:t>Vysvětlete pojem: klon.</a:t>
            </a:r>
          </a:p>
          <a:p>
            <a:pPr marL="457200" indent="-45720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Uveďte příklady přirozeného klonování.</a:t>
            </a:r>
          </a:p>
          <a:p>
            <a:pPr marL="457200" indent="-457200">
              <a:buAutoNum type="arabicParenR"/>
            </a:pPr>
            <a:r>
              <a:rPr lang="cs-CZ" sz="2800" dirty="0"/>
              <a:t> V</a:t>
            </a:r>
            <a:r>
              <a:rPr lang="cs-CZ" sz="2800" dirty="0" smtClean="0"/>
              <a:t>ysvětlete pojem: blastomera.</a:t>
            </a:r>
          </a:p>
          <a:p>
            <a:pPr marL="457200" indent="-45720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Jak je upraveno vajíčko před přenosem dárcovského jádra při </a:t>
            </a:r>
            <a:r>
              <a:rPr lang="cs-CZ" sz="2800" dirty="0" err="1" smtClean="0"/>
              <a:t>transnukleárním</a:t>
            </a:r>
            <a:r>
              <a:rPr lang="cs-CZ" sz="2800" dirty="0" smtClean="0"/>
              <a:t> klonování?</a:t>
            </a:r>
          </a:p>
          <a:p>
            <a:pPr marL="457200" indent="-457200"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Proč s největší pravděpodobností předčasně zemřela naklonovaná ovce Dolly?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0194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ROSYPAL,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350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/>
              <a:t>Str.13- </a:t>
            </a:r>
            <a:r>
              <a:rPr lang="cs-CZ" dirty="0" smtClean="0"/>
              <a:t>SQUIDONIUS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8.10.2013].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commons.wikimedia.org/wiki/File:Dolly_clone.svg?uselang=cs</a:t>
            </a:r>
            <a:endParaRPr lang="cs-CZ" dirty="0" smtClean="0"/>
          </a:p>
          <a:p>
            <a:r>
              <a:rPr lang="cs-CZ" dirty="0" smtClean="0"/>
              <a:t>Str.14- REMI </a:t>
            </a:r>
            <a:r>
              <a:rPr lang="cs-CZ" dirty="0"/>
              <a:t>MATHIS.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10.10.2013].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commons.wikimedia.org/wiki/File:Dolly_03.JPG?uselang=cs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428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473</TotalTime>
  <Words>904</Words>
  <Application>Microsoft Office PowerPoint</Application>
  <PresentationFormat>Předvádění na obrazovce (4:3)</PresentationFormat>
  <Paragraphs>87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Calibri</vt:lpstr>
      <vt:lpstr>Corbel</vt:lpstr>
      <vt:lpstr>Wingdings</vt:lpstr>
      <vt:lpstr>Hloubka</vt:lpstr>
      <vt:lpstr>Prezentace aplikace PowerPoint</vt:lpstr>
      <vt:lpstr>Anotace</vt:lpstr>
      <vt:lpstr>Klonování</vt:lpstr>
      <vt:lpstr>Klonování</vt:lpstr>
      <vt:lpstr>Přirozené klonování</vt:lpstr>
      <vt:lpstr>Umělé klonování</vt:lpstr>
      <vt:lpstr>Embryonální klonování</vt:lpstr>
      <vt:lpstr>Transnukleární klonování</vt:lpstr>
      <vt:lpstr>Transnukleární klonování</vt:lpstr>
      <vt:lpstr>Diferenciace buněk</vt:lpstr>
      <vt:lpstr>Klonování savců</vt:lpstr>
      <vt:lpstr>Ovce Dolly</vt:lpstr>
      <vt:lpstr>Postup klonování ovce Dolly </vt:lpstr>
      <vt:lpstr>Prezentace aplikace PowerPoint</vt:lpstr>
      <vt:lpstr>Odkazy na webové stránky s fotografiemi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BIOTECHNOLOGIE</dc:title>
  <dc:creator>Pavel Fiala</dc:creator>
  <cp:lastModifiedBy>Pavel Fiala</cp:lastModifiedBy>
  <cp:revision>46</cp:revision>
  <dcterms:created xsi:type="dcterms:W3CDTF">2014-04-02T07:59:32Z</dcterms:created>
  <dcterms:modified xsi:type="dcterms:W3CDTF">2014-04-10T19:23:30Z</dcterms:modified>
</cp:coreProperties>
</file>