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90" r:id="rId1"/>
  </p:sldMasterIdLst>
  <p:notesMasterIdLst>
    <p:notesMasterId r:id="rId14"/>
  </p:notesMasterIdLst>
  <p:sldIdLst>
    <p:sldId id="292" r:id="rId2"/>
    <p:sldId id="283" r:id="rId3"/>
    <p:sldId id="284" r:id="rId4"/>
    <p:sldId id="285" r:id="rId5"/>
    <p:sldId id="286" r:id="rId6"/>
    <p:sldId id="287" r:id="rId7"/>
    <p:sldId id="258" r:id="rId8"/>
    <p:sldId id="259" r:id="rId9"/>
    <p:sldId id="288" r:id="rId10"/>
    <p:sldId id="289" r:id="rId11"/>
    <p:sldId id="290" r:id="rId12"/>
    <p:sldId id="291" r:id="rId13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1380" y="6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5" name="AutoShape 3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27600" cy="3694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19700" cy="4100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4916324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1983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3794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2192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4818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105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>
            <a:normAutofit/>
          </a:bodyPr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184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4912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>
            <a:normAutofit/>
          </a:bodyPr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>
            <a:normAutofit/>
          </a:bodyPr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005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347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>
            <a:normAutofit/>
          </a:bodyPr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0680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2954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267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791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7489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416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 anchor="ctr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65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 anchor="ctr"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>
            <a:normAutofit/>
          </a:bodyPr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918637" y="867328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30222" y="3023870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92141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>
            <a:normAutofit/>
          </a:bodyPr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1377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257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270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697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983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Texturizer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2012414"/>
            <a:ext cx="8461540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006700"/>
            <a:ext cx="340221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9AE00E6E-0888-4FAB-9E2F-9C885A35F9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8023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755957" rtl="0" eaLnBrk="1" latinLnBrk="0" hangingPunct="1">
        <a:lnSpc>
          <a:spcPct val="90000"/>
        </a:lnSpc>
        <a:spcBef>
          <a:spcPct val="0"/>
        </a:spcBef>
        <a:buNone/>
        <a:defRPr sz="485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88989" indent="-188989" algn="l" defTabSz="75595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646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968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2205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947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764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925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904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0954990"/>
              </p:ext>
            </p:extLst>
          </p:nvPr>
        </p:nvGraphicFramePr>
        <p:xfrm>
          <a:off x="913222" y="2430597"/>
          <a:ext cx="8492285" cy="2805748"/>
        </p:xfrm>
        <a:graphic>
          <a:graphicData uri="http://schemas.openxmlformats.org/drawingml/2006/table">
            <a:tbl>
              <a:tblPr/>
              <a:tblGrid>
                <a:gridCol w="2800839"/>
                <a:gridCol w="5691446"/>
              </a:tblGrid>
              <a:tr h="598411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498" marR="10498" marT="104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5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9081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VY_32_INOVACE_6C_2_Uvod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do genetiky </a:t>
                      </a:r>
                      <a:r>
                        <a:rPr lang="cs-CZ" sz="1800" b="1" i="0" u="none" strike="noStrike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cloveka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5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5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5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říjen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5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41829" y="5601848"/>
            <a:ext cx="5959619" cy="1153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641" y="446417"/>
            <a:ext cx="1459850" cy="150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998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/>
              <a:t>prezentace je určena pro výuku genetiky v hodinách biologie a biologického semináře ve 3. a 4.ročníku gymnázia (a odpovídajících ročnících víceletého gymnázia</a:t>
            </a:r>
            <a:r>
              <a:rPr lang="cs-CZ" sz="2800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 prezentaci se studenti seznámí se základními metodami genetiky člověka, seznámí se se symboly používanými při tvorbě rodokmenů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 </a:t>
            </a:r>
            <a:r>
              <a:rPr lang="cs-CZ" sz="2800" dirty="0"/>
              <a:t>prezentace je v závěru doplněna krátkým </a:t>
            </a:r>
            <a:r>
              <a:rPr lang="cs-CZ" sz="2800" dirty="0" smtClean="0"/>
              <a:t>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b="1" i="1" u="sng" dirty="0" smtClean="0"/>
              <a:t>klíčová slova: </a:t>
            </a:r>
            <a:r>
              <a:rPr lang="cs-CZ" sz="2800" dirty="0" smtClean="0"/>
              <a:t>výzkum genealogický, populační, </a:t>
            </a:r>
            <a:r>
              <a:rPr lang="cs-CZ" sz="2800" dirty="0" err="1" smtClean="0"/>
              <a:t>gemelogický</a:t>
            </a:r>
            <a:r>
              <a:rPr lang="cs-CZ" sz="2800" dirty="0" smtClean="0"/>
              <a:t>, karyotypu, genealogické symboly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552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ÚVOD DO GENETIKY ČLOVĚKA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59673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Genetika člověka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řídí se obecně platnými genetickými zákony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při výzkumu a užití platí </a:t>
            </a:r>
            <a:r>
              <a:rPr lang="cs-CZ" sz="3200" b="1" i="1" dirty="0" smtClean="0">
                <a:solidFill>
                  <a:schemeClr val="accent1"/>
                </a:solidFill>
              </a:rPr>
              <a:t>určitá omezení </a:t>
            </a:r>
          </a:p>
          <a:p>
            <a:pPr marL="0" indent="0">
              <a:buNone/>
            </a:pPr>
            <a:r>
              <a:rPr lang="cs-CZ" sz="3200" b="1" i="1" dirty="0" smtClean="0">
                <a:solidFill>
                  <a:schemeClr val="accent1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tx1"/>
                </a:solidFill>
              </a:rPr>
              <a:t>Místo experimentálních metod se 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>
                <a:solidFill>
                  <a:schemeClr val="tx1"/>
                </a:solidFill>
              </a:rPr>
              <a:t>uplatňují </a:t>
            </a:r>
            <a:r>
              <a:rPr lang="cs-CZ" sz="3200" b="1" u="sng" dirty="0">
                <a:solidFill>
                  <a:schemeClr val="tx1"/>
                </a:solidFill>
              </a:rPr>
              <a:t>metody</a:t>
            </a:r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b="1" u="sng" dirty="0" smtClean="0">
                <a:solidFill>
                  <a:schemeClr val="tx1"/>
                </a:solidFill>
              </a:rPr>
              <a:t>pozorovací </a:t>
            </a:r>
            <a:r>
              <a:rPr lang="cs-CZ" sz="3200" dirty="0" smtClean="0">
                <a:solidFill>
                  <a:schemeClr val="tx1"/>
                </a:solidFill>
                <a:cs typeface="Arial" panose="020B0604020202020204" pitchFamily="34" charset="0"/>
              </a:rPr>
              <a:t>→ sledují </a:t>
            </a:r>
            <a:r>
              <a:rPr lang="cs-CZ" sz="3200" dirty="0">
                <a:solidFill>
                  <a:schemeClr val="tx1"/>
                </a:solidFill>
                <a:cs typeface="Arial" panose="020B0604020202020204" pitchFamily="34" charset="0"/>
              </a:rPr>
              <a:t>se, popisují a statisticky vyhodnocují znaky osob (somatické, cytologické, biochemické, psychické,...).</a:t>
            </a:r>
          </a:p>
          <a:p>
            <a:pPr marL="0" indent="0">
              <a:buNone/>
            </a:pPr>
            <a:endParaRPr lang="cs-CZ" sz="3200" b="1" i="1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s-CZ" sz="3200" b="1" i="1" dirty="0">
                <a:solidFill>
                  <a:schemeClr val="accent1"/>
                </a:solidFill>
              </a:rPr>
              <a:t> </a:t>
            </a:r>
            <a:r>
              <a:rPr lang="cs-CZ" sz="3200" b="1" i="1" dirty="0" smtClean="0">
                <a:solidFill>
                  <a:schemeClr val="accent1"/>
                </a:solidFill>
              </a:rPr>
              <a:t> </a:t>
            </a:r>
            <a:endParaRPr lang="cs-CZ" sz="3200" b="1" i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549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Omezení: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>
                <a:solidFill>
                  <a:schemeClr val="tx1"/>
                </a:solidFill>
              </a:rPr>
              <a:t>dědičnost u člověka nelze zkoumat pokusným </a:t>
            </a:r>
            <a:r>
              <a:rPr lang="cs-CZ" sz="3200" dirty="0" smtClean="0">
                <a:solidFill>
                  <a:schemeClr val="tx1"/>
                </a:solidFill>
              </a:rPr>
              <a:t>křížením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>
                <a:solidFill>
                  <a:schemeClr val="tx1"/>
                </a:solidFill>
              </a:rPr>
              <a:t> poměrně dlouhá generační doba (20-25 let), takže současně můžeme sledovat příslušníky maximálně čtyř </a:t>
            </a:r>
            <a:r>
              <a:rPr lang="cs-CZ" sz="3200" dirty="0" smtClean="0">
                <a:solidFill>
                  <a:schemeClr val="tx1"/>
                </a:solidFill>
              </a:rPr>
              <a:t>generací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>
                <a:solidFill>
                  <a:schemeClr val="tx1"/>
                </a:solidFill>
              </a:rPr>
              <a:t> nízký počet potomků v </a:t>
            </a:r>
            <a:r>
              <a:rPr lang="cs-CZ" sz="3200" dirty="0" smtClean="0">
                <a:solidFill>
                  <a:schemeClr val="tx1"/>
                </a:solidFill>
              </a:rPr>
              <a:t>rodinách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>
                <a:solidFill>
                  <a:schemeClr val="tx1"/>
                </a:solidFill>
              </a:rPr>
              <a:t> každý lidský jedinec je výrazně ovlivňován vnějším prostředím (výchova, způsob života, životospráva, úroveň lékařské péče,...)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36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Při pozorovacích metodách se provádí výzkum: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b="1" i="1" dirty="0">
                <a:solidFill>
                  <a:schemeClr val="accent1"/>
                </a:solidFill>
              </a:rPr>
              <a:t>genealogický</a:t>
            </a:r>
            <a:r>
              <a:rPr lang="cs-CZ" sz="3200" dirty="0"/>
              <a:t>-zkoumá určitý rod v několika </a:t>
            </a:r>
            <a:r>
              <a:rPr lang="cs-CZ" sz="3200" dirty="0" smtClean="0"/>
              <a:t>generacích; studium rodokmenů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b="1" i="1" dirty="0" smtClean="0">
                <a:solidFill>
                  <a:schemeClr val="accent1"/>
                </a:solidFill>
              </a:rPr>
              <a:t>populační</a:t>
            </a:r>
            <a:r>
              <a:rPr lang="cs-CZ" sz="3200" dirty="0" smtClean="0"/>
              <a:t>- zkoumá </a:t>
            </a:r>
            <a:r>
              <a:rPr lang="cs-CZ" sz="3200" dirty="0"/>
              <a:t>náhodně vybraný vzorek </a:t>
            </a:r>
            <a:r>
              <a:rPr lang="cs-CZ" sz="3200" dirty="0" smtClean="0"/>
              <a:t>populace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b="1" i="1" dirty="0" err="1" smtClean="0">
                <a:solidFill>
                  <a:schemeClr val="accent1"/>
                </a:solidFill>
              </a:rPr>
              <a:t>gemelogický</a:t>
            </a:r>
            <a:r>
              <a:rPr lang="cs-CZ" sz="3200" dirty="0" smtClean="0"/>
              <a:t>-zkoumá </a:t>
            </a:r>
            <a:r>
              <a:rPr lang="cs-CZ" sz="3200" dirty="0"/>
              <a:t>dědičnost u dvojčat, zejména významné u jednovaječných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b="1" i="1" dirty="0" smtClean="0"/>
              <a:t> </a:t>
            </a:r>
            <a:r>
              <a:rPr lang="cs-CZ" sz="3200" b="1" i="1" dirty="0" smtClean="0">
                <a:solidFill>
                  <a:schemeClr val="accent1"/>
                </a:solidFill>
              </a:rPr>
              <a:t>karyotypu</a:t>
            </a:r>
            <a:r>
              <a:rPr lang="cs-CZ" sz="3200" b="1" i="1" dirty="0" smtClean="0"/>
              <a:t>- </a:t>
            </a:r>
            <a:r>
              <a:rPr lang="cs-CZ" sz="3200" dirty="0" smtClean="0"/>
              <a:t>vyšetření </a:t>
            </a:r>
            <a:r>
              <a:rPr lang="cs-CZ" sz="3200" dirty="0"/>
              <a:t>mikroskopického obrazu chromozomů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5970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5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7502" b="7502"/>
          <a:stretch/>
        </p:blipFill>
        <p:spPr bwMode="auto">
          <a:xfrm>
            <a:off x="2880072" y="827509"/>
            <a:ext cx="4680520" cy="6552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0446" y="114131"/>
            <a:ext cx="8694539" cy="14611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Některé genealogické symboly používané při sestavování rodokmenů:</a:t>
            </a:r>
            <a:endParaRPr lang="cs-CZ" sz="36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9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617"/>
          <a:stretch/>
        </p:blipFill>
        <p:spPr bwMode="auto">
          <a:xfrm>
            <a:off x="2664048" y="1547589"/>
            <a:ext cx="4392488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9832" y="323453"/>
            <a:ext cx="8694539" cy="146118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a) rodokmen s výskytem autozomálně recesivní choroby</a:t>
            </a:r>
            <a:br>
              <a:rPr lang="cs-CZ" sz="2400" dirty="0" smtClean="0"/>
            </a:br>
            <a:r>
              <a:rPr lang="cs-CZ" sz="2400" dirty="0" smtClean="0"/>
              <a:t>b) rodokmen s výskytem autozomálně dominantní choroby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Choroby člověka: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 dědičné, geneticky podmíněné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dispoziční; mají polygenní základ, jsou podmíněny multifaktoriálně (nutný vliv prostředí na projev dané choroby)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263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ODPOVÍDEJTE ANO/NE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Genetika člověka se neřídí obecně platnými genetickými zákony.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V genetice člověka se využívají hlavně pozorovací metody.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U člověka je ve srovnání s ostatními živočichy poměrně krátká generační doba.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err="1"/>
              <a:t>G</a:t>
            </a:r>
            <a:r>
              <a:rPr lang="cs-CZ" dirty="0" err="1" smtClean="0"/>
              <a:t>emelogický</a:t>
            </a:r>
            <a:r>
              <a:rPr lang="cs-CZ" dirty="0" smtClean="0"/>
              <a:t> výzkum studuje dědičnost prostřednictvím rodokmenů.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G</a:t>
            </a:r>
            <a:r>
              <a:rPr lang="cs-CZ" dirty="0" smtClean="0"/>
              <a:t>enealogie zkoumá určitý rod v několika generacích.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0670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 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ANO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5803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 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101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34653</TotalTime>
  <Words>409</Words>
  <Application>Microsoft Office PowerPoint</Application>
  <PresentationFormat>Vlastní</PresentationFormat>
  <Paragraphs>60</Paragraphs>
  <Slides>12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MS Gothic</vt:lpstr>
      <vt:lpstr>Arial</vt:lpstr>
      <vt:lpstr>Calibri</vt:lpstr>
      <vt:lpstr>Corbel</vt:lpstr>
      <vt:lpstr>Times New Roman</vt:lpstr>
      <vt:lpstr>Wingdings</vt:lpstr>
      <vt:lpstr>Hloubka</vt:lpstr>
      <vt:lpstr>Prezentace aplikace PowerPoint</vt:lpstr>
      <vt:lpstr>Anotace</vt:lpstr>
      <vt:lpstr>ÚVOD DO GENETIKY ČLOVĚKA</vt:lpstr>
      <vt:lpstr>Genetika člověka</vt:lpstr>
      <vt:lpstr>Omezení:</vt:lpstr>
      <vt:lpstr>Při pozorovacích metodách se provádí výzkum:</vt:lpstr>
      <vt:lpstr>Některé genealogické symboly používané při sestavování rodokmenů:</vt:lpstr>
      <vt:lpstr>a) rodokmen s výskytem autozomálně recesivní choroby b) rodokmen s výskytem autozomálně dominantní choroby</vt:lpstr>
      <vt:lpstr>Choroby člověka:</vt:lpstr>
      <vt:lpstr>OPAKOVÁNÍ</vt:lpstr>
      <vt:lpstr>Správné řešení: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2´)Úvod do genetiky člověka</dc:title>
  <dc:creator>Markéta Fialová</dc:creator>
  <cp:lastModifiedBy>Pavel Fiala</cp:lastModifiedBy>
  <cp:revision>14</cp:revision>
  <cp:lastPrinted>1601-01-01T00:00:00Z</cp:lastPrinted>
  <dcterms:created xsi:type="dcterms:W3CDTF">2010-04-20T17:31:18Z</dcterms:created>
  <dcterms:modified xsi:type="dcterms:W3CDTF">2014-04-10T20:11:56Z</dcterms:modified>
</cp:coreProperties>
</file>