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0" r:id="rId1"/>
  </p:sldMasterIdLst>
  <p:notesMasterIdLst>
    <p:notesMasterId r:id="rId20"/>
  </p:notesMasterIdLst>
  <p:sldIdLst>
    <p:sldId id="306" r:id="rId2"/>
    <p:sldId id="292" r:id="rId3"/>
    <p:sldId id="293" r:id="rId4"/>
    <p:sldId id="294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7" r:id="rId14"/>
    <p:sldId id="263" r:id="rId15"/>
    <p:sldId id="303" r:id="rId16"/>
    <p:sldId id="304" r:id="rId17"/>
    <p:sldId id="308" r:id="rId18"/>
    <p:sldId id="305" r:id="rId19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98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5" name="AutoShape 3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6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27600" cy="3694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19700" cy="410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xmlns="" val="24916324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9213" y="1027113"/>
            <a:ext cx="4886325" cy="3665537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D461C2E-C723-40E4-BF81-EC4A9B7EC41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3682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89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1287" cy="41021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576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7113" y="4920764"/>
            <a:ext cx="7560469" cy="1316880"/>
          </a:xfrm>
        </p:spPr>
        <p:txBody>
          <a:bodyPr wrap="none" anchor="t">
            <a:normAutofit/>
          </a:bodyPr>
          <a:lstStyle>
            <a:lvl1pPr algn="r">
              <a:defRPr sz="7937" b="0" spc="-248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7112" y="4221732"/>
            <a:ext cx="7560469" cy="681807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2646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31842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0491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706547" y="4920764"/>
            <a:ext cx="7560469" cy="1316880"/>
          </a:xfrm>
        </p:spPr>
        <p:txBody>
          <a:bodyPr wrap="none" anchor="t">
            <a:normAutofit/>
          </a:bodyPr>
          <a:lstStyle>
            <a:lvl1pPr algn="l">
              <a:defRPr sz="7937" b="0" spc="-248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706547" y="4221731"/>
            <a:ext cx="7560469" cy="681034"/>
          </a:xfrm>
        </p:spPr>
        <p:txBody>
          <a:bodyPr anchor="b">
            <a:normAutofit/>
          </a:bodyPr>
          <a:lstStyle>
            <a:lvl1pPr marL="0" indent="0" algn="l">
              <a:buNone/>
              <a:defRPr sz="2646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77979" indent="0" algn="ctr">
              <a:buNone/>
              <a:defRPr sz="1653"/>
            </a:lvl2pPr>
            <a:lvl3pPr marL="755957" indent="0" algn="ctr">
              <a:buNone/>
              <a:defRPr sz="1488"/>
            </a:lvl3pPr>
            <a:lvl4pPr marL="1133936" indent="0" algn="ctr">
              <a:buNone/>
              <a:defRPr sz="1323"/>
            </a:lvl4pPr>
            <a:lvl5pPr marL="1511915" indent="0" algn="ctr">
              <a:buNone/>
              <a:defRPr sz="1323"/>
            </a:lvl5pPr>
            <a:lvl6pPr marL="1889893" indent="0" algn="ctr">
              <a:buNone/>
              <a:defRPr sz="1323"/>
            </a:lvl6pPr>
            <a:lvl7pPr marL="2267872" indent="0" algn="ctr">
              <a:buNone/>
              <a:defRPr sz="1323"/>
            </a:lvl7pPr>
            <a:lvl8pPr marL="2645851" indent="0" algn="ctr">
              <a:buNone/>
              <a:defRPr sz="1323"/>
            </a:lvl8pPr>
            <a:lvl9pPr marL="3023829" indent="0" algn="ctr">
              <a:buNone/>
              <a:defRPr sz="1323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49005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6042" y="2012414"/>
            <a:ext cx="4154964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25389" y="2012414"/>
            <a:ext cx="4162193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234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6042" y="1853171"/>
            <a:ext cx="4154964" cy="908210"/>
          </a:xfrm>
        </p:spPr>
        <p:txBody>
          <a:bodyPr anchor="b">
            <a:normAutofit/>
          </a:bodyPr>
          <a:lstStyle>
            <a:lvl1pPr marL="0" indent="0">
              <a:buNone/>
              <a:defRPr sz="2205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6042" y="2761381"/>
            <a:ext cx="4154964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5389" y="1853171"/>
            <a:ext cx="4163506" cy="90821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205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25389" y="2761381"/>
            <a:ext cx="4163506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10680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6295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41267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503978"/>
            <a:ext cx="3251264" cy="1763924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579" y="1088455"/>
            <a:ext cx="5103316" cy="537226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6042" y="2267902"/>
            <a:ext cx="3019578" cy="4201570"/>
          </a:xfrm>
        </p:spPr>
        <p:txBody>
          <a:bodyPr>
            <a:normAutofit/>
          </a:bodyPr>
          <a:lstStyle>
            <a:lvl1pPr marL="0" indent="0">
              <a:buNone/>
              <a:defRPr sz="154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7779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503978"/>
            <a:ext cx="3251264" cy="1763924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85579" y="1088455"/>
            <a:ext cx="5103316" cy="5372269"/>
          </a:xfrm>
        </p:spPr>
        <p:txBody>
          <a:bodyPr anchor="t"/>
          <a:lstStyle>
            <a:lvl1pPr marL="0" indent="0">
              <a:buNone/>
              <a:defRPr sz="2646"/>
            </a:lvl1pPr>
            <a:lvl2pPr marL="377979" indent="0">
              <a:buNone/>
              <a:defRPr sz="2315"/>
            </a:lvl2pPr>
            <a:lvl3pPr marL="755957" indent="0">
              <a:buNone/>
              <a:defRPr sz="1984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6042" y="2267902"/>
            <a:ext cx="3019578" cy="4201570"/>
          </a:xfrm>
        </p:spPr>
        <p:txBody>
          <a:bodyPr>
            <a:normAutofit/>
          </a:bodyPr>
          <a:lstStyle>
            <a:lvl1pPr marL="0" indent="0">
              <a:buNone/>
              <a:defRPr sz="154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37489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813987"/>
            <a:ext cx="8694539" cy="903187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356" y="1088455"/>
            <a:ext cx="8694539" cy="3725532"/>
          </a:xfrm>
        </p:spPr>
        <p:txBody>
          <a:bodyPr anchor="t"/>
          <a:lstStyle>
            <a:lvl1pPr marL="0" indent="0">
              <a:buNone/>
              <a:defRPr sz="2646"/>
            </a:lvl1pPr>
            <a:lvl2pPr marL="377979" indent="0">
              <a:buNone/>
              <a:defRPr sz="2315"/>
            </a:lvl2pPr>
            <a:lvl3pPr marL="755957" indent="0">
              <a:buNone/>
              <a:defRPr sz="1984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5717173"/>
            <a:ext cx="8693226" cy="752299"/>
          </a:xfrm>
        </p:spPr>
        <p:txBody>
          <a:bodyPr/>
          <a:lstStyle>
            <a:lvl1pPr marL="0" indent="0">
              <a:buNone/>
              <a:defRPr sz="132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241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02483"/>
            <a:ext cx="8694539" cy="3895960"/>
          </a:xfrm>
        </p:spPr>
        <p:txBody>
          <a:bodyPr anchor="ctr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4948731"/>
            <a:ext cx="8693226" cy="1655485"/>
          </a:xfrm>
        </p:spPr>
        <p:txBody>
          <a:bodyPr anchor="ctr"/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4986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761" y="402483"/>
            <a:ext cx="7691729" cy="3299122"/>
          </a:xfrm>
        </p:spPr>
        <p:txBody>
          <a:bodyPr anchor="ctr"/>
          <a:lstStyle>
            <a:lvl1pPr>
              <a:defRPr sz="3638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22669" y="3709903"/>
            <a:ext cx="7236601" cy="605136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043" y="4962322"/>
            <a:ext cx="8691913" cy="1641894"/>
          </a:xfrm>
        </p:spPr>
        <p:txBody>
          <a:bodyPr anchor="ctr">
            <a:normAutofit/>
          </a:bodyPr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918637" y="867328"/>
            <a:ext cx="504031" cy="644607"/>
          </a:xfrm>
          <a:prstGeom prst="rect">
            <a:avLst/>
          </a:prstGeom>
        </p:spPr>
        <p:txBody>
          <a:bodyPr vert="horz" lIns="75597" tIns="37798" rIns="75597" bIns="377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614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30222" y="3023870"/>
            <a:ext cx="504031" cy="644607"/>
          </a:xfrm>
          <a:prstGeom prst="rect">
            <a:avLst/>
          </a:prstGeom>
        </p:spPr>
        <p:txBody>
          <a:bodyPr vert="horz" lIns="75597" tIns="37798" rIns="75597" bIns="377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614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89214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2565052"/>
            <a:ext cx="8694539" cy="2768833"/>
          </a:xfrm>
        </p:spPr>
        <p:txBody>
          <a:bodyPr anchor="b">
            <a:normAutofit/>
          </a:bodyPr>
          <a:lstStyle>
            <a:lvl1pPr>
              <a:defRPr sz="4464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5346867"/>
            <a:ext cx="8693226" cy="1257349"/>
          </a:xfrm>
        </p:spPr>
        <p:txBody>
          <a:bodyPr anchor="t"/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71377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05695" y="2078911"/>
            <a:ext cx="2436537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1831" y="2834878"/>
            <a:ext cx="2420401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93459" y="2078911"/>
            <a:ext cx="2427752" cy="63522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984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784734" y="2834878"/>
            <a:ext cx="2436477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73227" y="2078911"/>
            <a:ext cx="2424338" cy="63522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984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473227" y="2834878"/>
            <a:ext cx="2424338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56257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01399" y="4737201"/>
            <a:ext cx="2430901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01399" y="2487212"/>
            <a:ext cx="2430901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01399" y="5372425"/>
            <a:ext cx="2430901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77751" y="4737201"/>
            <a:ext cx="2423026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777750" y="2487212"/>
            <a:ext cx="2423026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776633" y="5372424"/>
            <a:ext cx="2426235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52794" y="4737201"/>
            <a:ext cx="2424338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452793" y="2487212"/>
            <a:ext cx="2424338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452689" y="5372422"/>
            <a:ext cx="2427550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2527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80697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3948" y="402483"/>
            <a:ext cx="2173635" cy="6406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044" y="402483"/>
            <a:ext cx="6394896" cy="6406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smtClean="0"/>
              <a:pPr/>
              <a:t>4/10/2014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3598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artisticTexturizer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6042" y="2012414"/>
            <a:ext cx="8461540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3043" y="7006700"/>
            <a:ext cx="226814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9207" y="7006700"/>
            <a:ext cx="340221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9441" y="7006700"/>
            <a:ext cx="226814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9AE00E6E-0888-4FAB-9E2F-9C885A35F9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558023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xStyles>
    <p:titleStyle>
      <a:lvl1pPr algn="l" defTabSz="755957" rtl="0" eaLnBrk="1" latinLnBrk="0" hangingPunct="1">
        <a:lnSpc>
          <a:spcPct val="90000"/>
        </a:lnSpc>
        <a:spcBef>
          <a:spcPct val="0"/>
        </a:spcBef>
        <a:buNone/>
        <a:defRPr sz="485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88989" indent="-188989" algn="l" defTabSz="755957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646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66968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2205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944947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764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322925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54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700904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54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078883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861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840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819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7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57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36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915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93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72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851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82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Sickle_cell_01.jpg?uselang=c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95426400"/>
              </p:ext>
            </p:extLst>
          </p:nvPr>
        </p:nvGraphicFramePr>
        <p:xfrm>
          <a:off x="913222" y="2430597"/>
          <a:ext cx="8492285" cy="2795651"/>
        </p:xfrm>
        <a:graphic>
          <a:graphicData uri="http://schemas.openxmlformats.org/drawingml/2006/table">
            <a:tbl>
              <a:tblPr/>
              <a:tblGrid>
                <a:gridCol w="2800839"/>
                <a:gridCol w="5691446"/>
              </a:tblGrid>
              <a:tr h="598411">
                <a:tc>
                  <a:txBody>
                    <a:bodyPr/>
                    <a:lstStyle/>
                    <a:p>
                      <a:pPr algn="l" fontAlgn="ctr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ŠKOLY:</a:t>
                      </a:r>
                    </a:p>
                  </a:txBody>
                  <a:tcPr marL="10498" marR="10498" marT="104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GYMNÁZIUM JOSEFA JUNGMANNA, LITOMĚŘICE, </a:t>
                      </a:r>
                      <a:endParaRPr lang="cs-CZ" sz="1800" b="1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Svojsíkova </a:t>
                      </a:r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1,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příspěvková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organizace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950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ČÍSLO PROJEKTU:</a:t>
                      </a:r>
                    </a:p>
                  </a:txBody>
                  <a:tcPr marL="10498" marR="10498" marT="1049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CZ.1.07/1.5.00/34.1082</a:t>
                      </a: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9081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MATERIÁLU:</a:t>
                      </a:r>
                    </a:p>
                  </a:txBody>
                  <a:tcPr marL="10498" marR="10498" marT="1049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Clr>
                          <a:srgbClr val="000000"/>
                        </a:buClr>
                        <a:buSzPts val="1600"/>
                        <a:buFont typeface="Calibri"/>
                        <a:buNone/>
                      </a:pP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VY_32_INOVACE_6C_3_Autozomalne </a:t>
                      </a:r>
                      <a:r>
                        <a:rPr lang="cs-CZ" sz="18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recesivni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choroby </a:t>
                      </a:r>
                      <a:r>
                        <a:rPr lang="cs-CZ" sz="18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cloveka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84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TÉMA SADY:</a:t>
                      </a:r>
                    </a:p>
                  </a:txBody>
                  <a:tcPr marL="10498" marR="10498" marT="1049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Genetika II.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52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ROČNÍK:</a:t>
                      </a:r>
                    </a:p>
                  </a:txBody>
                  <a:tcPr marL="10498" marR="10498" marT="1049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.ročník</a:t>
                      </a:r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oktáva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52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DATUM VZNIKU:</a:t>
                      </a:r>
                    </a:p>
                  </a:txBody>
                  <a:tcPr marL="10498" marR="10498" marT="1049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říjen 2013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950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AUTOR:</a:t>
                      </a:r>
                    </a:p>
                  </a:txBody>
                  <a:tcPr marL="10498" marR="10498" marT="1049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Markéta Fialová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1829" y="5601848"/>
            <a:ext cx="5959619" cy="1153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46641" y="446417"/>
            <a:ext cx="1459850" cy="150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9815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/>
              <a:t>prezentace je určena pro výuku genetiky v hodinách biologie a biologického semináře ve 3. a 4.ročníku gymnázia (a odpovídajících ročnících víceletého gymnázia</a:t>
            </a:r>
            <a:r>
              <a:rPr lang="cs-CZ" sz="2800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studenti se v prezentaci seznámí s nejznámějšími autozomálně recesivními chorobami člověka</a:t>
            </a:r>
            <a:endParaRPr lang="cs-CZ" sz="2800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 </a:t>
            </a:r>
            <a:r>
              <a:rPr lang="cs-CZ" sz="2800" dirty="0"/>
              <a:t>prezentace je v závěru doplněna krátkým </a:t>
            </a:r>
            <a:r>
              <a:rPr lang="cs-CZ" sz="2800" dirty="0" smtClean="0"/>
              <a:t>opakováním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b="1" i="1" u="sng" dirty="0" smtClean="0"/>
              <a:t>klíčová slova: </a:t>
            </a:r>
            <a:r>
              <a:rPr lang="cs-CZ" sz="2800" dirty="0" smtClean="0"/>
              <a:t>mutace, </a:t>
            </a:r>
            <a:r>
              <a:rPr lang="cs-CZ" sz="2800" dirty="0" err="1" smtClean="0"/>
              <a:t>pleiotropní</a:t>
            </a:r>
            <a:r>
              <a:rPr lang="cs-CZ" sz="2800" dirty="0" smtClean="0"/>
              <a:t> účinek, </a:t>
            </a:r>
            <a:r>
              <a:rPr lang="cs-CZ" sz="2800" dirty="0"/>
              <a:t>fenylketonurie (=</a:t>
            </a:r>
            <a:r>
              <a:rPr lang="cs-CZ" sz="2800" dirty="0" err="1" smtClean="0"/>
              <a:t>hyperfenylalaninemie</a:t>
            </a:r>
            <a:r>
              <a:rPr lang="cs-CZ" sz="2800" dirty="0" smtClean="0"/>
              <a:t>), </a:t>
            </a:r>
            <a:r>
              <a:rPr lang="cs-CZ" sz="2800" dirty="0" err="1" smtClean="0"/>
              <a:t>galaktosemie</a:t>
            </a:r>
            <a:r>
              <a:rPr lang="cs-CZ" sz="2800" dirty="0" smtClean="0"/>
              <a:t>, talasemie, </a:t>
            </a:r>
            <a:r>
              <a:rPr lang="cs-CZ" sz="2800" dirty="0" err="1" smtClean="0"/>
              <a:t>celiakie</a:t>
            </a:r>
            <a:r>
              <a:rPr lang="cs-CZ" sz="2800" dirty="0" smtClean="0"/>
              <a:t> </a:t>
            </a:r>
            <a:r>
              <a:rPr lang="cs-CZ" sz="2800" dirty="0"/>
              <a:t>(celiakální </a:t>
            </a:r>
            <a:r>
              <a:rPr lang="cs-CZ" sz="2800" dirty="0" err="1" smtClean="0"/>
              <a:t>sprue</a:t>
            </a:r>
            <a:r>
              <a:rPr lang="cs-CZ" sz="2800" dirty="0" smtClean="0"/>
              <a:t>), albinismus, cystická </a:t>
            </a:r>
            <a:r>
              <a:rPr lang="cs-CZ" sz="2800" dirty="0"/>
              <a:t>fibróza (=</a:t>
            </a:r>
            <a:r>
              <a:rPr lang="cs-CZ" sz="2800" dirty="0" err="1" smtClean="0"/>
              <a:t>mukoviscidóza</a:t>
            </a:r>
            <a:r>
              <a:rPr lang="cs-CZ" sz="2800" dirty="0" smtClean="0"/>
              <a:t>), srpkovitá </a:t>
            </a:r>
            <a:r>
              <a:rPr lang="cs-CZ" sz="2800" dirty="0"/>
              <a:t>anémie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2800" dirty="0"/>
          </a:p>
          <a:p>
            <a:pPr>
              <a:buFont typeface="Wingdings" panose="05000000000000000000" pitchFamily="2" charset="2"/>
              <a:buChar char="Ø"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680951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AUTOZOMÁLNĚ RECESIVNÍ CHOROBY ČLOVĚKA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2384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Patří mezi geneticky </a:t>
            </a:r>
            <a:r>
              <a:rPr lang="cs-CZ" sz="3600" dirty="0"/>
              <a:t>podmíněné choroby (dědičné</a:t>
            </a:r>
            <a:r>
              <a:rPr lang="cs-CZ" sz="3600" dirty="0" smtClean="0"/>
              <a:t>):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926042" y="2012413"/>
            <a:ext cx="8461540" cy="5367823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 </a:t>
            </a:r>
            <a:r>
              <a:rPr lang="cs-CZ" sz="3200" dirty="0" smtClean="0"/>
              <a:t>způsobené </a:t>
            </a:r>
            <a:r>
              <a:rPr lang="cs-CZ" sz="3200" dirty="0"/>
              <a:t>odchylkami genotypu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/>
              <a:t>  jsou </a:t>
            </a:r>
            <a:r>
              <a:rPr lang="cs-CZ" sz="3200" dirty="0"/>
              <a:t>vyvolány mutacemi genovými, chromozomovými i genomovými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/>
              <a:t>  k </a:t>
            </a:r>
            <a:r>
              <a:rPr lang="cs-CZ" sz="3200" dirty="0"/>
              <a:t>mutacím dochází na autozomech </a:t>
            </a:r>
            <a:r>
              <a:rPr lang="cs-CZ" sz="3200" dirty="0" smtClean="0"/>
              <a:t>( tento případ) i </a:t>
            </a:r>
            <a:r>
              <a:rPr lang="cs-CZ" sz="3200" dirty="0" err="1"/>
              <a:t>gonozomech</a:t>
            </a:r>
            <a:endParaRPr lang="cs-CZ" sz="3200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/>
              <a:t>  vliv </a:t>
            </a:r>
            <a:r>
              <a:rPr lang="cs-CZ" sz="3200" dirty="0"/>
              <a:t>prostředí na projev této choroby není žádný nebo pouze minimální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/>
              <a:t> známo </a:t>
            </a:r>
            <a:r>
              <a:rPr lang="cs-CZ" sz="3200" dirty="0"/>
              <a:t>až několik </a:t>
            </a:r>
            <a:r>
              <a:rPr lang="cs-CZ" sz="3200" dirty="0" smtClean="0"/>
              <a:t>tisíc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/>
              <a:t> </a:t>
            </a:r>
            <a:r>
              <a:rPr lang="cs-CZ" sz="3200" b="1" i="1" dirty="0" err="1" smtClean="0">
                <a:solidFill>
                  <a:schemeClr val="accent1"/>
                </a:solidFill>
              </a:rPr>
              <a:t>pleiotropní</a:t>
            </a:r>
            <a:r>
              <a:rPr lang="cs-CZ" sz="3200" b="1" i="1" dirty="0" smtClean="0">
                <a:solidFill>
                  <a:schemeClr val="accent1"/>
                </a:solidFill>
              </a:rPr>
              <a:t> účinek </a:t>
            </a:r>
            <a:r>
              <a:rPr lang="cs-CZ" sz="3200" dirty="0" smtClean="0"/>
              <a:t>= genetická informace jediné alely se promítá do celé řady chorobných znaků</a:t>
            </a:r>
            <a:endParaRPr lang="cs-CZ" sz="3200" dirty="0"/>
          </a:p>
          <a:p>
            <a:pPr marL="0" indent="0">
              <a:buNone/>
            </a:pPr>
            <a:endParaRPr lang="cs-CZ" dirty="0"/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3537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i="1" dirty="0"/>
              <a:t>Autozomální choroby (recesivně dědičné</a:t>
            </a:r>
            <a:r>
              <a:rPr lang="cs-CZ" sz="3200" b="1" i="1" dirty="0" smtClean="0"/>
              <a:t>) </a:t>
            </a:r>
            <a:r>
              <a:rPr lang="cs-CZ" sz="3200" dirty="0" smtClean="0"/>
              <a:t>-</a:t>
            </a:r>
            <a:r>
              <a:rPr lang="cs-CZ" sz="3200" dirty="0"/>
              <a:t>postižený </a:t>
            </a:r>
            <a:r>
              <a:rPr lang="cs-CZ" sz="3200" dirty="0" smtClean="0"/>
              <a:t>je často </a:t>
            </a:r>
            <a:r>
              <a:rPr lang="cs-CZ" sz="3200" dirty="0"/>
              <a:t>recesivní homozygot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sz="3200" b="1" i="1" dirty="0" smtClean="0"/>
              <a:t>fenylketonurie (=</a:t>
            </a:r>
            <a:r>
              <a:rPr lang="cs-CZ" sz="3200" b="1" i="1" dirty="0" err="1" smtClean="0"/>
              <a:t>hyperfenylalaninemie</a:t>
            </a:r>
            <a:r>
              <a:rPr lang="cs-CZ" sz="3200" b="1" i="1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b="1" i="1" dirty="0"/>
              <a:t> </a:t>
            </a:r>
            <a:r>
              <a:rPr lang="cs-CZ" sz="3200" b="1" i="1" dirty="0" err="1" smtClean="0"/>
              <a:t>galaktosemie</a:t>
            </a:r>
            <a:endParaRPr lang="cs-CZ" sz="3200" b="1" i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3200" b="1" i="1" dirty="0"/>
              <a:t> </a:t>
            </a:r>
            <a:r>
              <a:rPr lang="cs-CZ" sz="3200" b="1" i="1" dirty="0" smtClean="0"/>
              <a:t>talasemie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b="1" i="1" dirty="0"/>
              <a:t> </a:t>
            </a:r>
            <a:r>
              <a:rPr lang="cs-CZ" sz="3200" b="1" i="1" dirty="0" err="1" smtClean="0"/>
              <a:t>celiakie</a:t>
            </a:r>
            <a:r>
              <a:rPr lang="cs-CZ" sz="3200" b="1" i="1" dirty="0" smtClean="0"/>
              <a:t> (celiakální </a:t>
            </a:r>
            <a:r>
              <a:rPr lang="cs-CZ" sz="3200" b="1" i="1" dirty="0" err="1" smtClean="0"/>
              <a:t>sprue</a:t>
            </a:r>
            <a:r>
              <a:rPr lang="cs-CZ" sz="3200" b="1" i="1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b="1" i="1" dirty="0"/>
              <a:t> </a:t>
            </a:r>
            <a:r>
              <a:rPr lang="cs-CZ" sz="3200" b="1" i="1" dirty="0" smtClean="0"/>
              <a:t>albinismus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b="1" i="1" dirty="0"/>
              <a:t> </a:t>
            </a:r>
            <a:r>
              <a:rPr lang="cs-CZ" sz="3200" b="1" i="1" dirty="0" smtClean="0"/>
              <a:t>cystická fibróza (=</a:t>
            </a:r>
            <a:r>
              <a:rPr lang="cs-CZ" sz="3200" b="1" i="1" dirty="0" err="1" smtClean="0"/>
              <a:t>mukoviscidóza</a:t>
            </a:r>
            <a:r>
              <a:rPr lang="cs-CZ" sz="3200" b="1" i="1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b="1" i="1" dirty="0"/>
              <a:t> </a:t>
            </a:r>
            <a:r>
              <a:rPr lang="cs-CZ" sz="3200" b="1" i="1" dirty="0" smtClean="0"/>
              <a:t> srpkovitá anémie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6064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enylketonurie (</a:t>
            </a:r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hyperfenylalaninemie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>
                <a:cs typeface="Arial" panose="020B0604020202020204" pitchFamily="34" charset="0"/>
              </a:rPr>
              <a:t>porucha metabolismu AMK fenylalaninu, který se nepřeměňuje na </a:t>
            </a:r>
            <a:r>
              <a:rPr lang="cs-CZ" sz="2800" dirty="0" smtClean="0">
                <a:cs typeface="Arial" panose="020B0604020202020204" pitchFamily="34" charset="0"/>
              </a:rPr>
              <a:t>tyrosin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cs typeface="Arial" panose="020B0604020202020204" pitchFamily="34" charset="0"/>
              </a:rPr>
              <a:t> hromadění fenylalaninu způsobuje nevratné poškození nervových buněk s možností rozvinutí těžké mentální retardace u původně zdravě se vyvíjejících </a:t>
            </a:r>
            <a:r>
              <a:rPr lang="cs-CZ" sz="2800" dirty="0" smtClean="0">
                <a:cs typeface="Arial" panose="020B0604020202020204" pitchFamily="34" charset="0"/>
              </a:rPr>
              <a:t>dětí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cs typeface="Arial" panose="020B0604020202020204" pitchFamily="34" charset="0"/>
              </a:rPr>
              <a:t> u nás se vyšetřují všichni </a:t>
            </a:r>
            <a:r>
              <a:rPr lang="cs-CZ" sz="2800" dirty="0" smtClean="0">
                <a:cs typeface="Arial" panose="020B0604020202020204" pitchFamily="34" charset="0"/>
              </a:rPr>
              <a:t>novorozenci (</a:t>
            </a:r>
            <a:r>
              <a:rPr lang="cs-CZ" sz="2800" dirty="0" err="1" smtClean="0">
                <a:cs typeface="Arial" panose="020B0604020202020204" pitchFamily="34" charset="0"/>
              </a:rPr>
              <a:t>screening</a:t>
            </a:r>
            <a:r>
              <a:rPr lang="cs-CZ" sz="2800" dirty="0" smtClean="0">
                <a:cs typeface="Arial" panose="020B0604020202020204" pitchFamily="34" charset="0"/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cs typeface="Arial" panose="020B0604020202020204" pitchFamily="34" charset="0"/>
              </a:rPr>
              <a:t> následkům možno předejít dietou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44105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galaktosemie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200" dirty="0">
                <a:cs typeface="Arial" panose="020B0604020202020204" pitchFamily="34" charset="0"/>
              </a:rPr>
              <a:t>porucha odbourávání </a:t>
            </a:r>
            <a:r>
              <a:rPr lang="cs-CZ" sz="3200" dirty="0" err="1" smtClean="0">
                <a:cs typeface="Arial" panose="020B0604020202020204" pitchFamily="34" charset="0"/>
              </a:rPr>
              <a:t>galaktosy</a:t>
            </a:r>
            <a:endParaRPr lang="cs-CZ" sz="3200" dirty="0" smtClean="0"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>
                <a:cs typeface="Arial" panose="020B0604020202020204" pitchFamily="34" charset="0"/>
              </a:rPr>
              <a:t> neléčená vede k poškození ledvin, trávicím obtížím, poškození očních čoček, zpomalení duševního vývoje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49301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talasemie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>
                <a:cs typeface="Arial" panose="020B0604020202020204" pitchFamily="34" charset="0"/>
              </a:rPr>
              <a:t>středomoří, JV Asie, u nás málo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cs typeface="Arial" panose="020B0604020202020204" pitchFamily="34" charset="0"/>
              </a:rPr>
              <a:t> </a:t>
            </a:r>
            <a:r>
              <a:rPr lang="cs-CZ" sz="2800" dirty="0" smtClean="0">
                <a:cs typeface="Arial" panose="020B0604020202020204" pitchFamily="34" charset="0"/>
              </a:rPr>
              <a:t>narušena tvorba bílkovinných součástí hemoglobinu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cs typeface="Arial" panose="020B0604020202020204" pitchFamily="34" charset="0"/>
              </a:rPr>
              <a:t> snížený počet </a:t>
            </a:r>
            <a:r>
              <a:rPr lang="cs-CZ" sz="2800" dirty="0" smtClean="0">
                <a:cs typeface="Arial" panose="020B0604020202020204" pitchFamily="34" charset="0"/>
              </a:rPr>
              <a:t>erytrocytů (anémie), hemolýza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cs typeface="Arial" panose="020B0604020202020204" pitchFamily="34" charset="0"/>
              </a:rPr>
              <a:t> </a:t>
            </a:r>
            <a:r>
              <a:rPr lang="cs-CZ" sz="2800" dirty="0" smtClean="0">
                <a:cs typeface="Arial" panose="020B0604020202020204" pitchFamily="34" charset="0"/>
              </a:rPr>
              <a:t>několik forem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cs typeface="Arial" panose="020B0604020202020204" pitchFamily="34" charset="0"/>
              </a:rPr>
              <a:t> </a:t>
            </a:r>
            <a:r>
              <a:rPr lang="cs-CZ" sz="2800" dirty="0" smtClean="0">
                <a:cs typeface="Arial" panose="020B0604020202020204" pitchFamily="34" charset="0"/>
              </a:rPr>
              <a:t>léčba neexistuje, upravuje se anémie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3827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celiakie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(celiakální </a:t>
            </a:r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sprue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nesnášenlivost směsi bílkovin, tzv. </a:t>
            </a: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lepku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(</a:t>
            </a:r>
            <a:r>
              <a:rPr lang="cs-CZ" sz="2800" dirty="0" err="1" smtClean="0">
                <a:solidFill>
                  <a:schemeClr val="tx1"/>
                </a:solidFill>
                <a:cs typeface="Arial" panose="020B0604020202020204" pitchFamily="34" charset="0"/>
              </a:rPr>
              <a:t>př.v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pšenici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chronické onemocnění sliznice tenkého střeva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k příznakům patří průjem, bolesti břicha, celkové neprospívání, porucha růstu (ale nemusí být)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diagnostikováno z krve a vyšetřením sliznice tenkého střeva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jedinou léčbou v </a:t>
            </a: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s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oučasnosti je přísné dodržování bezlepkové diety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neléčená může vést až k lymfomu (non </a:t>
            </a:r>
            <a:r>
              <a:rPr lang="cs-CZ" sz="2800" dirty="0" err="1" smtClean="0">
                <a:solidFill>
                  <a:schemeClr val="tx1"/>
                </a:solidFill>
                <a:cs typeface="Arial" panose="020B0604020202020204" pitchFamily="34" charset="0"/>
              </a:rPr>
              <a:t>Hodgkinský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 typ ) či rakovině tenkého střeva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34815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albinismus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dochází k poruše syntézy barviva melaninu z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tyrosinu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světlé vlasy i chlupy, šedomodrá duhovka s červeným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odleskem; červená barva způsobena prosvítáním krevním kapilár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často poruchy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zraku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postihuje všechny živočišné druhy; v přírodě snadnou kořistí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0939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ystická fibróza (</a:t>
            </a:r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mukoviscidóza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závažné a poměrně časté onemocnění (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1/2500)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v plicních sklípcích se vytváří značné množství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hlenu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děti vyžadují značnou péči a trvalý dohled (riziko udušení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vysoká koncentrace chloridových a sodných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iontů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v potu ( „slané děti“)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postižení umírají zpravidla do 30-ti let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92834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rpkovitá anémie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erytrocyty zkrouceny do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srpku</a:t>
            </a:r>
            <a:endParaRPr lang="cs-CZ" sz="28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dochází k ucpávání kapilár a zvětšení </a:t>
            </a:r>
            <a:r>
              <a:rPr lang="cs-CZ" sz="2800" dirty="0" smtClean="0">
                <a:solidFill>
                  <a:schemeClr val="tx1"/>
                </a:solidFill>
                <a:cs typeface="Arial" panose="020B0604020202020204" pitchFamily="34" charset="0"/>
              </a:rPr>
              <a:t>sleziny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 homozygoti na následky anémie umírají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>
                <a:solidFill>
                  <a:schemeClr val="tx1"/>
                </a:solidFill>
                <a:cs typeface="Arial" panose="020B0604020202020204" pitchFamily="34" charset="0"/>
              </a:rPr>
              <a:t>zajímavostí je, že heterozygoti (přenašeči) jsou odolnější vůči malárii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46614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76016" y="0"/>
            <a:ext cx="5328592" cy="758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65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73" b="11877"/>
          <a:stretch/>
        </p:blipFill>
        <p:spPr bwMode="auto">
          <a:xfrm>
            <a:off x="3312120" y="1920323"/>
            <a:ext cx="3384376" cy="5531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2800" dirty="0" smtClean="0"/>
              <a:t>Autozomálně recesivní dědičnost; oba rodiče jsou heterozygoti (nepostižení přenašeči), ale mají 25% pravděpodobnost, že se jim narodí dítě postižené autozomálně recesivní chorobou</a:t>
            </a:r>
            <a:endParaRPr lang="cs-CZ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ODPOVÍDEJTE ANO/NE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Na projev geneticky podmíněné choroby nemá prostředí vliv nebo pouze minimální.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Účinek, kdy se </a:t>
            </a:r>
            <a:r>
              <a:rPr lang="cs-CZ" sz="2800" dirty="0" smtClean="0"/>
              <a:t>genetická </a:t>
            </a:r>
            <a:r>
              <a:rPr lang="cs-CZ" sz="2800" dirty="0"/>
              <a:t>informace jediné alely </a:t>
            </a:r>
            <a:r>
              <a:rPr lang="cs-CZ" sz="2800" dirty="0" smtClean="0"/>
              <a:t> </a:t>
            </a:r>
            <a:r>
              <a:rPr lang="cs-CZ" sz="2800" dirty="0"/>
              <a:t>promítá do celé řady chorobných </a:t>
            </a:r>
            <a:r>
              <a:rPr lang="cs-CZ" sz="2800" dirty="0" smtClean="0"/>
              <a:t>znaků, </a:t>
            </a:r>
            <a:r>
              <a:rPr lang="cs-CZ" sz="2800" dirty="0" smtClean="0"/>
              <a:t>se označuje jako </a:t>
            </a:r>
            <a:r>
              <a:rPr lang="cs-CZ" sz="2800" dirty="0" err="1" smtClean="0"/>
              <a:t>pleiotropní</a:t>
            </a:r>
            <a:r>
              <a:rPr lang="cs-CZ" sz="2800" dirty="0" smtClean="0"/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Nemocní fenylketonurií jsou diagnostikování víceméně náhodně.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 </a:t>
            </a:r>
            <a:r>
              <a:rPr lang="cs-CZ" sz="2800" dirty="0" err="1" smtClean="0"/>
              <a:t>Celiakie</a:t>
            </a:r>
            <a:r>
              <a:rPr lang="cs-CZ" sz="2800" dirty="0" smtClean="0"/>
              <a:t> je onemocnění léčitelné antibiotiky.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/>
              <a:t> Autozomálně recesivní dědičnost; oba rodiče jsou heterozygoti (nepostižení přenašeči), ale mají </a:t>
            </a:r>
            <a:r>
              <a:rPr lang="cs-CZ" sz="2800" dirty="0" smtClean="0"/>
              <a:t>75</a:t>
            </a:r>
            <a:r>
              <a:rPr lang="cs-CZ" sz="2800" dirty="0"/>
              <a:t>% pravděpodobnost, že se jim narodí </a:t>
            </a:r>
            <a:r>
              <a:rPr lang="cs-CZ" sz="2800" dirty="0" smtClean="0"/>
              <a:t>zdravé dítě,  nepostižené </a:t>
            </a:r>
            <a:r>
              <a:rPr lang="cs-CZ" sz="2800" dirty="0"/>
              <a:t>autozomálně recesivní </a:t>
            </a:r>
            <a:r>
              <a:rPr lang="cs-CZ" sz="2800" dirty="0" smtClean="0"/>
              <a:t>chorobou.</a:t>
            </a:r>
            <a:endParaRPr lang="cs-CZ" sz="2800" dirty="0"/>
          </a:p>
          <a:p>
            <a:pPr marL="514350" indent="-514350">
              <a:buFont typeface="+mj-lt"/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1406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Správné řešení: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 ANO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ANO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ANO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61084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KOČÁREK, Eduard. </a:t>
            </a:r>
            <a:r>
              <a:rPr lang="cs-CZ" i="1" dirty="0"/>
              <a:t>Genetika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2008, ISBN 978-80-86960-36-4.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 JELÍNEK, Jan; ZICHÁČEK, Vladimír. </a:t>
            </a:r>
            <a:r>
              <a:rPr lang="cs-CZ" i="1" dirty="0"/>
              <a:t>Biologie pro gymnázia</a:t>
            </a:r>
            <a:r>
              <a:rPr lang="cs-CZ" dirty="0"/>
              <a:t>. Olomouc: Nakladatelství Olomouc, 2006, ISBN 80-7182-217-5.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4678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Obrazový materiál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Str.13- </a:t>
            </a:r>
            <a:r>
              <a:rPr lang="en-US" dirty="0" smtClean="0"/>
              <a:t>THE </a:t>
            </a:r>
            <a:r>
              <a:rPr lang="en-US" dirty="0"/>
              <a:t>NATIONAL HEART, LUNG, AND BLOOD INSTITUTE. </a:t>
            </a:r>
            <a:r>
              <a:rPr lang="en-US" i="1" dirty="0" err="1"/>
              <a:t>wikimedia.commons</a:t>
            </a:r>
            <a:r>
              <a:rPr lang="en-US" dirty="0"/>
              <a:t> [online]. [cit. </a:t>
            </a:r>
            <a:r>
              <a:rPr lang="en-US" dirty="0" smtClean="0"/>
              <a:t>10.</a:t>
            </a:r>
            <a:r>
              <a:rPr lang="cs-CZ" dirty="0" smtClean="0"/>
              <a:t>9</a:t>
            </a:r>
            <a:r>
              <a:rPr lang="en-US" dirty="0" smtClean="0"/>
              <a:t>.201</a:t>
            </a:r>
            <a:r>
              <a:rPr lang="cs-CZ" dirty="0" smtClean="0"/>
              <a:t>3</a:t>
            </a:r>
            <a:r>
              <a:rPr lang="en-US" dirty="0" smtClean="0"/>
              <a:t>]. </a:t>
            </a:r>
            <a:r>
              <a:rPr lang="en-US" dirty="0" err="1"/>
              <a:t>Dostupný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WWW: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commons.wikimedia.org/wiki/File:Sickle_cell_01.jpg?uselang=cs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2427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theme/theme1.xml><?xml version="1.0" encoding="utf-8"?>
<a:theme xmlns:a="http://schemas.openxmlformats.org/drawingml/2006/main" name="Hloubka">
  <a:themeElements>
    <a:clrScheme name="Červeno-fialová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Hloubka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loubk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epth" id="{7BEAFC2A-325C-49C4-AC08-2B765DA903F9}" vid="{3016C5A4-E631-4977-A608-ACFB47552625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34897</TotalTime>
  <Words>737</Words>
  <Application>Microsoft Office PowerPoint</Application>
  <PresentationFormat>Vlastní</PresentationFormat>
  <Paragraphs>93</Paragraphs>
  <Slides>18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Hloubka</vt:lpstr>
      <vt:lpstr>Snímek 1</vt:lpstr>
      <vt:lpstr>Anotace</vt:lpstr>
      <vt:lpstr>AUTOZOMÁLNĚ RECESIVNÍ CHOROBY ČLOVĚKA</vt:lpstr>
      <vt:lpstr>Patří mezi geneticky podmíněné choroby (dědičné):</vt:lpstr>
      <vt:lpstr>Autozomální choroby (recesivně dědičné) -postižený je často recesivní homozygot</vt:lpstr>
      <vt:lpstr>fenylketonurie (hyperfenylalaninemie)</vt:lpstr>
      <vt:lpstr>galaktosemie</vt:lpstr>
      <vt:lpstr>talasemie</vt:lpstr>
      <vt:lpstr>celiakie (celiakální sprue)</vt:lpstr>
      <vt:lpstr>albinismus</vt:lpstr>
      <vt:lpstr>cystická fibróza (mukoviscidóza)</vt:lpstr>
      <vt:lpstr>srpkovitá anémie</vt:lpstr>
      <vt:lpstr>Snímek 13</vt:lpstr>
      <vt:lpstr>Autozomálně recesivní dědičnost; oba rodiče jsou heterozygoti (nepostižení přenašeči), ale mají 25% pravděpodobnost, že se jim narodí dítě postižené autozomálně recesivní chorobou</vt:lpstr>
      <vt:lpstr>OPAKOVÁNÍ</vt:lpstr>
      <vt:lpstr>Správné řešení:</vt:lpstr>
      <vt:lpstr>Zdroje</vt:lpstr>
      <vt:lpstr>Obrazový materiál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3´)Autozomálně recesivní choroby</dc:title>
  <dc:creator>Markéta Fialová</dc:creator>
  <cp:lastModifiedBy>Dum</cp:lastModifiedBy>
  <cp:revision>29</cp:revision>
  <cp:lastPrinted>1601-01-01T00:00:00Z</cp:lastPrinted>
  <dcterms:created xsi:type="dcterms:W3CDTF">2010-04-20T17:31:18Z</dcterms:created>
  <dcterms:modified xsi:type="dcterms:W3CDTF">2014-04-10T20:43:15Z</dcterms:modified>
</cp:coreProperties>
</file>