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0" r:id="rId1"/>
  </p:sldMasterIdLst>
  <p:notesMasterIdLst>
    <p:notesMasterId r:id="rId26"/>
  </p:notesMasterIdLst>
  <p:sldIdLst>
    <p:sldId id="304" r:id="rId2"/>
    <p:sldId id="283" r:id="rId3"/>
    <p:sldId id="286" r:id="rId4"/>
    <p:sldId id="284" r:id="rId5"/>
    <p:sldId id="287" r:id="rId6"/>
    <p:sldId id="288" r:id="rId7"/>
    <p:sldId id="289" r:id="rId8"/>
    <p:sldId id="290" r:id="rId9"/>
    <p:sldId id="273" r:id="rId10"/>
    <p:sldId id="274" r:id="rId11"/>
    <p:sldId id="291" r:id="rId12"/>
    <p:sldId id="294" r:id="rId13"/>
    <p:sldId id="292" r:id="rId14"/>
    <p:sldId id="295" r:id="rId15"/>
    <p:sldId id="293" r:id="rId16"/>
    <p:sldId id="27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7600" cy="369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9700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24916324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0625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02269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080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915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708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017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7209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24425" cy="3694112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9770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0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4299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3184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0491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49005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2347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10680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62954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41267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77791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3748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2416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4986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892141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71377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6257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2527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80697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pPr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35983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AE00E6E-0888-4FAB-9E2F-9C885A35F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802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43931812"/>
              </p:ext>
            </p:extLst>
          </p:nvPr>
        </p:nvGraphicFramePr>
        <p:xfrm>
          <a:off x="913222" y="2430597"/>
          <a:ext cx="8492285" cy="2805805"/>
        </p:xfrm>
        <a:graphic>
          <a:graphicData uri="http://schemas.openxmlformats.org/drawingml/2006/table">
            <a:tbl>
              <a:tblPr/>
              <a:tblGrid>
                <a:gridCol w="2800839"/>
                <a:gridCol w="5691446"/>
              </a:tblGrid>
              <a:tr h="5984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498" marR="10498" marT="104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08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VY_32_INOVACE_6C_5_Autozomalni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choroby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zpusobene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genomovými či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chromozomovymi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mutacemi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829" y="5601848"/>
            <a:ext cx="5959619" cy="1153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641" y="446417"/>
            <a:ext cx="1459850" cy="150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2407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v prezentaci se studenti seznámí s nejčastějšími autozomálními chorobami způsobenými genomovými či chromozomovými mutacemi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prezentace je v závěru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u="sng" dirty="0" smtClean="0"/>
              <a:t>klíčová slova</a:t>
            </a:r>
            <a:r>
              <a:rPr lang="cs-CZ" sz="2800" dirty="0" smtClean="0"/>
              <a:t>: polyploidie, aneuploidie, delece, deficience, inzerce, duplikace, translokace, fragmentace, </a:t>
            </a:r>
            <a:r>
              <a:rPr lang="cs-CZ" sz="2800" dirty="0"/>
              <a:t>Downův </a:t>
            </a:r>
            <a:r>
              <a:rPr lang="cs-CZ" sz="2800" dirty="0" smtClean="0"/>
              <a:t>syndrom, translokační </a:t>
            </a:r>
            <a:r>
              <a:rPr lang="cs-CZ" sz="2800" dirty="0"/>
              <a:t>forma Downova </a:t>
            </a:r>
            <a:r>
              <a:rPr lang="cs-CZ" sz="2800" dirty="0" smtClean="0"/>
              <a:t>syndromu, mozaiková </a:t>
            </a:r>
            <a:r>
              <a:rPr lang="cs-CZ" sz="2800" dirty="0"/>
              <a:t>forma Downova </a:t>
            </a:r>
            <a:r>
              <a:rPr lang="cs-CZ" sz="2800" dirty="0" smtClean="0"/>
              <a:t>syndromu, </a:t>
            </a:r>
            <a:r>
              <a:rPr lang="cs-CZ" sz="2800" dirty="0" err="1" smtClean="0"/>
              <a:t>Edwardsův</a:t>
            </a:r>
            <a:r>
              <a:rPr lang="cs-CZ" sz="2800" dirty="0" smtClean="0"/>
              <a:t> syndrom, </a:t>
            </a:r>
            <a:r>
              <a:rPr lang="cs-CZ" sz="2800" dirty="0" err="1" smtClean="0"/>
              <a:t>Patauův</a:t>
            </a:r>
            <a:r>
              <a:rPr lang="cs-CZ" sz="2800" dirty="0" smtClean="0"/>
              <a:t> syndrom, </a:t>
            </a:r>
            <a:r>
              <a:rPr lang="cs-CZ" sz="2800" dirty="0" err="1" smtClean="0"/>
              <a:t>DiGeorgův</a:t>
            </a:r>
            <a:r>
              <a:rPr lang="cs-CZ" sz="2800" dirty="0" smtClean="0"/>
              <a:t> </a:t>
            </a:r>
            <a:r>
              <a:rPr lang="cs-CZ" sz="2800" dirty="0"/>
              <a:t>syndrom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55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AUTOZOMÁLNÍ CHOROBY ZPŮSOBENÉ GENOMOVÝMI ČI CHROMOZOMOVÝMI MUTACEMI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1796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  <a:ln/>
        </p:spPr>
        <p:txBody>
          <a:bodyPr tIns="35280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Genomové mutace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idx="1"/>
          </p:nvPr>
        </p:nvSpPr>
        <p:spPr>
          <a:xfrm>
            <a:off x="509587" y="1547589"/>
            <a:ext cx="9070975" cy="4899025"/>
          </a:xfrm>
          <a:ln/>
        </p:spPr>
        <p:txBody>
          <a:bodyPr tIns="22932">
            <a:noAutofit/>
          </a:bodyPr>
          <a:lstStyle/>
          <a:p>
            <a:pPr marL="528638" indent="-457200">
              <a:buClr>
                <a:srgbClr val="99284C"/>
              </a:buClr>
              <a:buSzPct val="75000"/>
              <a:buFont typeface="Wingdings" panose="05000000000000000000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 smtClean="0"/>
              <a:t>mění </a:t>
            </a:r>
            <a:r>
              <a:rPr lang="cs-CZ" sz="3200" dirty="0"/>
              <a:t>se počet chromozomů v </a:t>
            </a:r>
            <a:r>
              <a:rPr lang="cs-CZ" sz="3200" dirty="0" smtClean="0"/>
              <a:t>buňkách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a)polyploidie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 smtClean="0"/>
              <a:t>- dochází </a:t>
            </a:r>
            <a:r>
              <a:rPr lang="cs-CZ" sz="3200" dirty="0"/>
              <a:t>ke znásobení sady chromozomů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/>
              <a:t>př.triploidie-3n; tetraploidie-4n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/>
              <a:t>-využívá se při šlechtění </a:t>
            </a:r>
            <a:r>
              <a:rPr lang="cs-CZ" sz="3200" dirty="0" smtClean="0"/>
              <a:t>rostlin (polyploidní rostliny jsou zpravidla větší)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 smtClean="0"/>
              <a:t>-u člověka neslučitelné se životem</a:t>
            </a:r>
            <a:endParaRPr lang="cs-CZ" sz="3200" dirty="0"/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b)aneuploidie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 smtClean="0"/>
              <a:t>- zvýšen </a:t>
            </a:r>
            <a:r>
              <a:rPr lang="cs-CZ" sz="3200" dirty="0"/>
              <a:t>nebo snížen určitý počet chromozomů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/>
              <a:t>př.trisomie-2n+1; monosomie-2n-1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>
                <a:cs typeface="Arial" panose="020B0604020202020204" pitchFamily="34" charset="0"/>
              </a:rPr>
              <a:t>→vždy je příčinou méně či více závažných </a:t>
            </a:r>
            <a:r>
              <a:rPr lang="cs-CZ" sz="3200" dirty="0" smtClean="0">
                <a:cs typeface="Arial" panose="020B0604020202020204" pitchFamily="34" charset="0"/>
              </a:rPr>
              <a:t>poruch</a:t>
            </a:r>
            <a:endParaRPr lang="cs-CZ" sz="32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632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  <a:ln/>
        </p:spPr>
        <p:txBody>
          <a:bodyPr tIns="35280">
            <a:normAutofit fontScale="90000"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Chromozomové mutace (aberace)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0975" cy="4899025"/>
          </a:xfrm>
          <a:ln/>
        </p:spPr>
        <p:txBody>
          <a:bodyPr tIns="22932">
            <a:normAutofit/>
          </a:bodyPr>
          <a:lstStyle/>
          <a:p>
            <a:pPr marL="528638" indent="-457200">
              <a:buClr>
                <a:srgbClr val="99284C"/>
              </a:buClr>
              <a:buSzPct val="75000"/>
              <a:buFont typeface="Wingdings" panose="05000000000000000000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dirty="0" smtClean="0"/>
              <a:t>mění </a:t>
            </a:r>
            <a:r>
              <a:rPr lang="cs-CZ" sz="3200" dirty="0"/>
              <a:t>se struktura </a:t>
            </a:r>
            <a:r>
              <a:rPr lang="cs-CZ" sz="3200" dirty="0" smtClean="0"/>
              <a:t>chromozomu</a:t>
            </a:r>
          </a:p>
          <a:p>
            <a:pPr marL="528638" indent="-457200">
              <a:buClr>
                <a:srgbClr val="99284C"/>
              </a:buClr>
              <a:buSzPct val="75000"/>
              <a:buFont typeface="Wingdings" panose="05000000000000000000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z="3200" dirty="0"/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a) delece</a:t>
            </a:r>
            <a:r>
              <a:rPr lang="cs-CZ" sz="3200" dirty="0" smtClean="0"/>
              <a:t>- ztráta </a:t>
            </a:r>
            <a:r>
              <a:rPr lang="cs-CZ" sz="3200" dirty="0"/>
              <a:t>vnitřní části chromozomu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b) deficience</a:t>
            </a:r>
            <a:r>
              <a:rPr lang="cs-CZ" sz="3200" dirty="0" smtClean="0"/>
              <a:t>- ztráta </a:t>
            </a:r>
            <a:r>
              <a:rPr lang="cs-CZ" sz="3200" dirty="0"/>
              <a:t>koncové části </a:t>
            </a:r>
            <a:r>
              <a:rPr lang="cs-CZ" sz="3200" dirty="0" err="1"/>
              <a:t>chr</a:t>
            </a:r>
            <a:r>
              <a:rPr lang="cs-CZ" sz="3200" dirty="0"/>
              <a:t>.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c) inverze</a:t>
            </a:r>
            <a:r>
              <a:rPr lang="cs-CZ" sz="3200" dirty="0" smtClean="0"/>
              <a:t>- převrácení </a:t>
            </a:r>
            <a:r>
              <a:rPr lang="cs-CZ" sz="3200" dirty="0"/>
              <a:t>úseku chromozomu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d) duplikace</a:t>
            </a:r>
            <a:r>
              <a:rPr lang="cs-CZ" sz="3200" dirty="0" smtClean="0"/>
              <a:t>- zdvojení </a:t>
            </a:r>
            <a:r>
              <a:rPr lang="cs-CZ" sz="3200" dirty="0"/>
              <a:t>části chromozomu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e) translokace</a:t>
            </a:r>
            <a:r>
              <a:rPr lang="cs-CZ" sz="3200" dirty="0" smtClean="0"/>
              <a:t>- přemístění </a:t>
            </a:r>
            <a:r>
              <a:rPr lang="cs-CZ" sz="3200" dirty="0"/>
              <a:t>části chromozomu na chromozom jiný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200" b="1" i="1" dirty="0" smtClean="0">
                <a:solidFill>
                  <a:schemeClr val="accent1"/>
                </a:solidFill>
              </a:rPr>
              <a:t>f) fragmentace</a:t>
            </a:r>
            <a:r>
              <a:rPr lang="cs-CZ" sz="3200" dirty="0" smtClean="0"/>
              <a:t>- rozpad </a:t>
            </a:r>
            <a:r>
              <a:rPr lang="cs-CZ" sz="3200" dirty="0"/>
              <a:t>chromozomu na více </a:t>
            </a:r>
            <a:r>
              <a:rPr lang="cs-CZ" sz="3200" dirty="0" smtClean="0"/>
              <a:t>částí</a:t>
            </a:r>
          </a:p>
          <a:p>
            <a:pPr marL="503238" indent="-431800">
              <a:buClr>
                <a:srgbClr val="99284C"/>
              </a:buClr>
              <a:buSzPct val="75000"/>
              <a:buFont typeface="Wingdings" panose="05000000000000000000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94028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chorob u člověka: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Downův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translokační forma Downova syndromu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mozaiková forma Downova syndromu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Edwardsův</a:t>
            </a:r>
            <a:r>
              <a:rPr lang="cs-CZ" sz="3200" dirty="0" smtClean="0"/>
              <a:t>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Patauův</a:t>
            </a:r>
            <a:r>
              <a:rPr lang="cs-CZ" sz="3200" dirty="0" smtClean="0"/>
              <a:t>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 smtClean="0"/>
              <a:t>DiGeorgův</a:t>
            </a:r>
            <a:r>
              <a:rPr lang="cs-CZ" sz="3200" dirty="0" smtClean="0"/>
              <a:t> syndrom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11805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Downův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aneuploidie, </a:t>
            </a:r>
            <a:r>
              <a:rPr lang="cs-CZ" dirty="0" err="1" smtClean="0"/>
              <a:t>trisomie</a:t>
            </a:r>
            <a:r>
              <a:rPr lang="cs-CZ" dirty="0" smtClean="0"/>
              <a:t> 21. chromozomu (93% z postižených </a:t>
            </a:r>
            <a:r>
              <a:rPr lang="cs-CZ" dirty="0" err="1" smtClean="0"/>
              <a:t>D.s</a:t>
            </a:r>
            <a:r>
              <a:rPr lang="cs-CZ" dirty="0" smtClean="0"/>
              <a:t>.)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sz="2800" dirty="0">
                <a:cs typeface="Arial" panose="020B0604020202020204" pitchFamily="34" charset="0"/>
              </a:rPr>
              <a:t>šikmý (mongoloidní) směr očních </a:t>
            </a:r>
            <a:r>
              <a:rPr lang="cs-CZ" sz="2800" dirty="0" smtClean="0">
                <a:cs typeface="Arial" panose="020B0604020202020204" pitchFamily="34" charset="0"/>
              </a:rPr>
              <a:t>štěrbin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nápadně široký, knoflíkovitý </a:t>
            </a:r>
            <a:r>
              <a:rPr lang="cs-CZ" sz="2800" dirty="0" smtClean="0">
                <a:cs typeface="Arial" panose="020B0604020202020204" pitchFamily="34" charset="0"/>
              </a:rPr>
              <a:t>nos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trvale pootevřená ústa, nápadně velký </a:t>
            </a:r>
            <a:r>
              <a:rPr lang="cs-CZ" sz="2800" dirty="0" smtClean="0">
                <a:cs typeface="Arial" panose="020B0604020202020204" pitchFamily="34" charset="0"/>
              </a:rPr>
              <a:t>jazyk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 panose="020B0604020202020204" pitchFamily="34" charset="0"/>
              </a:rPr>
              <a:t> </a:t>
            </a:r>
            <a:r>
              <a:rPr lang="cs-CZ" sz="2800" dirty="0" smtClean="0">
                <a:cs typeface="Arial" panose="020B0604020202020204" pitchFamily="34" charset="0"/>
              </a:rPr>
              <a:t>krátké a široké ruce, krátké prsty, „opičí rýha“ na dlani“; velká mezera mezi palcem a prsty na noze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výrazná </a:t>
            </a:r>
            <a:r>
              <a:rPr lang="cs-CZ" sz="2800" dirty="0">
                <a:cs typeface="Arial" panose="020B0604020202020204" pitchFamily="34" charset="0"/>
              </a:rPr>
              <a:t>mentální retardace</a:t>
            </a:r>
            <a:r>
              <a:rPr lang="cs-CZ" sz="2800" dirty="0" smtClean="0">
                <a:cs typeface="Arial" panose="020B0604020202020204" pitchFamily="34" charset="0"/>
              </a:rPr>
              <a:t>, IQ nejčastěji mezi 25-50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u většiny </a:t>
            </a:r>
            <a:r>
              <a:rPr lang="cs-CZ" sz="2800" dirty="0" smtClean="0">
                <a:cs typeface="Arial" panose="020B0604020202020204" pitchFamily="34" charset="0"/>
              </a:rPr>
              <a:t>neplodnost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časté srdeční vady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2915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Méně časté  formy Downova syndromu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Translokační forma </a:t>
            </a:r>
            <a:endParaRPr lang="cs-CZ" sz="36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32784" y="3131765"/>
            <a:ext cx="4154964" cy="406157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>
                <a:cs typeface="Arial" panose="020B0604020202020204" pitchFamily="34" charset="0"/>
              </a:rPr>
              <a:t>na chromozomu 14 je </a:t>
            </a:r>
            <a:r>
              <a:rPr lang="cs-CZ" sz="2800" dirty="0" err="1">
                <a:cs typeface="Arial" panose="020B0604020202020204" pitchFamily="34" charset="0"/>
              </a:rPr>
              <a:t>translokován</a:t>
            </a:r>
            <a:r>
              <a:rPr lang="cs-CZ" sz="2800" dirty="0">
                <a:cs typeface="Arial" panose="020B0604020202020204" pitchFamily="34" charset="0"/>
              </a:rPr>
              <a:t> třetí 21 </a:t>
            </a:r>
            <a:r>
              <a:rPr lang="cs-CZ" sz="2800" dirty="0" smtClean="0">
                <a:cs typeface="Arial" panose="020B0604020202020204" pitchFamily="34" charset="0"/>
              </a:rPr>
              <a:t>chromozom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 panose="020B0604020202020204" pitchFamily="34" charset="0"/>
              </a:rPr>
              <a:t> </a:t>
            </a:r>
            <a:r>
              <a:rPr lang="cs-CZ" sz="2800" dirty="0" smtClean="0">
                <a:cs typeface="Arial" panose="020B0604020202020204" pitchFamily="34" charset="0"/>
              </a:rPr>
              <a:t>asi 4% postižených </a:t>
            </a:r>
            <a:r>
              <a:rPr lang="cs-CZ" sz="2800" dirty="0" err="1" smtClean="0">
                <a:cs typeface="Arial" panose="020B0604020202020204" pitchFamily="34" charset="0"/>
              </a:rPr>
              <a:t>D.s</a:t>
            </a:r>
            <a:r>
              <a:rPr lang="cs-CZ" sz="2800" dirty="0" smtClean="0"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 panose="020B0604020202020204" pitchFamily="34" charset="0"/>
              </a:rPr>
              <a:t> </a:t>
            </a:r>
            <a:r>
              <a:rPr lang="cs-CZ" sz="2800" dirty="0" smtClean="0">
                <a:cs typeface="Arial" panose="020B0604020202020204" pitchFamily="34" charset="0"/>
              </a:rPr>
              <a:t>projevy stejné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Mozaiková forma 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225389" y="3134956"/>
            <a:ext cx="4163506" cy="406157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trisomií</a:t>
            </a:r>
            <a:r>
              <a:rPr lang="cs-CZ" dirty="0" smtClean="0"/>
              <a:t> jsou postiženy pouze některé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asi 3% postižených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míra postižení závisí na množství </a:t>
            </a:r>
            <a:r>
              <a:rPr lang="cs-CZ" dirty="0" err="1" smtClean="0"/>
              <a:t>trisomických</a:t>
            </a:r>
            <a:r>
              <a:rPr lang="cs-CZ" dirty="0" smtClean="0"/>
              <a:t> buněk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023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t="-735" r="1527" b="14053"/>
          <a:stretch/>
        </p:blipFill>
        <p:spPr bwMode="auto">
          <a:xfrm>
            <a:off x="971860" y="1763613"/>
            <a:ext cx="8136904" cy="4956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929081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Chlapec s Downovým syndromem a jeho karyotyp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839" b="13114"/>
          <a:stretch/>
        </p:blipFill>
        <p:spPr bwMode="auto">
          <a:xfrm>
            <a:off x="1655936" y="1922479"/>
            <a:ext cx="6817943" cy="5313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827508"/>
            <a:ext cx="8694539" cy="10361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Translokační forma </a:t>
            </a:r>
            <a:r>
              <a:rPr lang="cs-CZ" sz="2800" dirty="0" err="1" smtClean="0"/>
              <a:t>D.s</a:t>
            </a:r>
            <a:r>
              <a:rPr lang="cs-CZ" sz="2800" dirty="0" smtClean="0"/>
              <a:t>.; na chromozom 14 je </a:t>
            </a:r>
            <a:r>
              <a:rPr lang="cs-CZ" sz="2800" dirty="0" err="1" smtClean="0"/>
              <a:t>translokován</a:t>
            </a:r>
            <a:r>
              <a:rPr lang="cs-CZ" sz="2800" dirty="0" smtClean="0"/>
              <a:t> třetí chromozom 21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Edwardsův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trisomie</a:t>
            </a:r>
            <a:r>
              <a:rPr lang="cs-CZ" dirty="0" smtClean="0"/>
              <a:t> 18</a:t>
            </a:r>
            <a:r>
              <a:rPr lang="cs-CZ" dirty="0" smtClean="0"/>
              <a:t>. chromozomu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míra </a:t>
            </a:r>
            <a:r>
              <a:rPr lang="cs-CZ" dirty="0"/>
              <a:t>přežití pacientů </a:t>
            </a:r>
            <a:r>
              <a:rPr lang="cs-CZ" dirty="0" smtClean="0"/>
              <a:t> </a:t>
            </a:r>
            <a:r>
              <a:rPr lang="cs-CZ" dirty="0"/>
              <a:t>je velice </a:t>
            </a:r>
            <a:r>
              <a:rPr lang="cs-CZ" dirty="0" smtClean="0"/>
              <a:t>nízká; téměř </a:t>
            </a:r>
            <a:r>
              <a:rPr lang="cs-CZ" dirty="0"/>
              <a:t>polovina plodů zemře v </a:t>
            </a:r>
            <a:r>
              <a:rPr lang="cs-CZ" dirty="0" smtClean="0"/>
              <a:t>děloze; jen </a:t>
            </a:r>
            <a:r>
              <a:rPr lang="cs-CZ" dirty="0"/>
              <a:t>50 % narozených děti žije do 2 měsíců, a jen 5-10 % přežije svůj první rok </a:t>
            </a:r>
            <a:r>
              <a:rPr lang="cs-CZ" dirty="0" smtClean="0"/>
              <a:t>života; jsou výjimky dožívající se více let (český film z r</a:t>
            </a:r>
            <a:r>
              <a:rPr lang="cs-CZ" dirty="0" smtClean="0"/>
              <a:t>. 2010 </a:t>
            </a:r>
            <a:r>
              <a:rPr lang="cs-CZ" dirty="0" smtClean="0"/>
              <a:t>Zachraňte </a:t>
            </a:r>
            <a:r>
              <a:rPr lang="cs-CZ" dirty="0" err="1" smtClean="0"/>
              <a:t>Edwardse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nízká porodní váha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malá, často deformovaná hlava, malé čelisti a malá ústa, problémy s příjmem potravy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srdeční a dýchací obtíže (nejčastější příčina úmrtí)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opožděný růst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6815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9951" y="1187549"/>
            <a:ext cx="7412530" cy="5112568"/>
          </a:xfrm>
          <a:prstGeom prst="rect">
            <a:avLst/>
          </a:prstGeom>
        </p:spPr>
      </p:pic>
      <p:sp>
        <p:nvSpPr>
          <p:cNvPr id="6" name="Podnadpis 5"/>
          <p:cNvSpPr>
            <a:spLocks noGrp="1"/>
          </p:cNvSpPr>
          <p:nvPr>
            <p:ph type="subTitle" idx="4294967295"/>
          </p:nvPr>
        </p:nvSpPr>
        <p:spPr>
          <a:xfrm>
            <a:off x="0" y="6516688"/>
            <a:ext cx="7561263" cy="68103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                      www.genetikapardubice.cz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5389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Patauův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trisomie</a:t>
            </a:r>
            <a:r>
              <a:rPr lang="cs-CZ" dirty="0" smtClean="0"/>
              <a:t> 13.chromozomu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průměrná </a:t>
            </a:r>
            <a:r>
              <a:rPr lang="cs-CZ" dirty="0"/>
              <a:t>doba přežití činí asi 2 </a:t>
            </a:r>
            <a:r>
              <a:rPr lang="cs-CZ" dirty="0" smtClean="0"/>
              <a:t>měsíce; </a:t>
            </a:r>
            <a:r>
              <a:rPr lang="cs-CZ" dirty="0"/>
              <a:t>50 % pacientů umírá během prvního měsíce </a:t>
            </a:r>
            <a:r>
              <a:rPr lang="cs-CZ" dirty="0" smtClean="0"/>
              <a:t>života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malá hlava, nerozdělení mozkových hemisfér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oči velmi blízko u sebe; </a:t>
            </a:r>
            <a:r>
              <a:rPr lang="cs-CZ" dirty="0" smtClean="0"/>
              <a:t>nebo </a:t>
            </a:r>
            <a:r>
              <a:rPr lang="cs-CZ" dirty="0" smtClean="0"/>
              <a:t>pouze jedno oko; nebo úplně chybí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malá spodní čelist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rozštěpy rtů i patra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srdeční vady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polydaktylie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2541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1042" y="1094290"/>
            <a:ext cx="6758540" cy="5371095"/>
          </a:xfrm>
          <a:prstGeom prst="rect">
            <a:avLst/>
          </a:prstGeom>
        </p:spPr>
      </p:pic>
      <p:sp>
        <p:nvSpPr>
          <p:cNvPr id="6" name="Podnadpis 5"/>
          <p:cNvSpPr>
            <a:spLocks noGrp="1"/>
          </p:cNvSpPr>
          <p:nvPr>
            <p:ph type="subTitle" idx="4294967295"/>
          </p:nvPr>
        </p:nvSpPr>
        <p:spPr>
          <a:xfrm>
            <a:off x="1259681" y="6660157"/>
            <a:ext cx="7561262" cy="68103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www.genetikapardubice.cz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3791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DiGeorgův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1619597"/>
            <a:ext cx="8461540" cy="5688631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>
                <a:cs typeface="Arial" panose="020B0604020202020204" pitchFamily="34" charset="0"/>
              </a:rPr>
              <a:t>delece malých částí dlouhých ramének chromozomu </a:t>
            </a:r>
            <a:r>
              <a:rPr lang="cs-CZ" sz="3600" dirty="0" smtClean="0">
                <a:cs typeface="Arial" panose="020B0604020202020204" pitchFamily="34" charset="0"/>
              </a:rPr>
              <a:t>22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/>
              <a:t>omezený vývoj (až úplná absence) </a:t>
            </a:r>
            <a:r>
              <a:rPr lang="cs-CZ" sz="3600" dirty="0" smtClean="0"/>
              <a:t>brzlíku a příštítných tělísek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>
                <a:cs typeface="Arial" panose="020B0604020202020204" pitchFamily="34" charset="0"/>
              </a:rPr>
              <a:t>poruchy imunity (nedostatek T-lymfocytů)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porucha metabolismu </a:t>
            </a:r>
            <a:r>
              <a:rPr lang="cs-CZ" sz="3600" dirty="0" smtClean="0">
                <a:cs typeface="Arial" panose="020B0604020202020204" pitchFamily="34" charset="0"/>
              </a:rPr>
              <a:t>vápníku (nedostatek parathormonu)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 smtClean="0">
                <a:cs typeface="Arial" panose="020B0604020202020204" pitchFamily="34" charset="0"/>
              </a:rPr>
              <a:t>rozštěp patra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>
                <a:cs typeface="Arial" panose="020B0604020202020204" pitchFamily="34" charset="0"/>
              </a:rPr>
              <a:t>možnost transplantace kostní dřeně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 smtClean="0">
                <a:cs typeface="Arial" panose="020B0604020202020204" pitchFamily="34" charset="0"/>
              </a:rPr>
              <a:t>srdeční a rozštěpové vady možné řešit chirurgicky (</a:t>
            </a:r>
            <a:r>
              <a:rPr lang="cs-CZ" sz="3600" dirty="0">
                <a:cs typeface="Arial" panose="020B0604020202020204" pitchFamily="34" charset="0"/>
              </a:rPr>
              <a:t>těžké vrozené srdeční vady, nutné operovat ihned po </a:t>
            </a:r>
            <a:r>
              <a:rPr lang="cs-CZ" sz="3600" dirty="0" smtClean="0">
                <a:cs typeface="Arial" panose="020B0604020202020204" pitchFamily="34" charset="0"/>
              </a:rPr>
              <a:t>narození)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 smtClean="0">
                <a:cs typeface="Arial" panose="020B0604020202020204" pitchFamily="34" charset="0"/>
              </a:rPr>
              <a:t>častá i mentální retardace</a:t>
            </a:r>
            <a:endParaRPr lang="cs-CZ" sz="36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3600" dirty="0" smtClean="0"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3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0704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" b="11727"/>
          <a:stretch/>
        </p:blipFill>
        <p:spPr bwMode="auto">
          <a:xfrm>
            <a:off x="1511920" y="1979637"/>
            <a:ext cx="6912768" cy="5222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91840" y="509864"/>
            <a:ext cx="8693150" cy="14605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Karyotyp potraceného plodu; těžké vrozené vývojové vady neslučitelné se životem;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triploidie</a:t>
            </a:r>
            <a:endParaRPr lang="cs-CZ" sz="3200" b="1" i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4611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K obrázku přiřaďte příslušné onemocnění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5513" y="2012414"/>
            <a:ext cx="4156075" cy="4796544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Edwardsův</a:t>
            </a:r>
            <a:r>
              <a:rPr lang="cs-CZ" dirty="0" smtClean="0"/>
              <a:t>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Patauův</a:t>
            </a:r>
            <a:r>
              <a:rPr lang="cs-CZ" dirty="0" smtClean="0"/>
              <a:t>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Downův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DiGeorgeův</a:t>
            </a:r>
            <a:r>
              <a:rPr lang="cs-CZ" dirty="0" smtClean="0"/>
              <a:t> syndrom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2842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2)K obrázku přiřaďte příslušné onemocnění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5513" y="2012414"/>
            <a:ext cx="4156075" cy="479654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DiGeorgův</a:t>
            </a:r>
            <a:r>
              <a:rPr lang="cs-CZ" dirty="0" smtClean="0"/>
              <a:t>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Downův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Edwardsův</a:t>
            </a:r>
            <a:r>
              <a:rPr lang="cs-CZ" dirty="0" smtClean="0"/>
              <a:t>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Patauův</a:t>
            </a:r>
            <a:r>
              <a:rPr lang="cs-CZ" dirty="0" smtClean="0"/>
              <a:t> syndrom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2495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3)K jaké genetické odchylce dochází u Downova syndromu?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7359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4)Mohou mít  genomové mutace i pozitivní význam? Vysvětlete.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8981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5)Vysvětlete, k čemu dochází při translokační formě chromozomových mutací.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163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35268" y="827509"/>
            <a:ext cx="8694539" cy="1461188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odpovědi:</a:t>
            </a:r>
            <a:b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Patauův</a:t>
            </a:r>
            <a:r>
              <a:rPr lang="cs-CZ" dirty="0" smtClean="0"/>
              <a:t> syndrom.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Edwardsův</a:t>
            </a:r>
            <a:r>
              <a:rPr lang="cs-CZ" dirty="0" smtClean="0"/>
              <a:t> syndrom.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</a:t>
            </a:r>
            <a:r>
              <a:rPr lang="cs-CZ" dirty="0" err="1" smtClean="0"/>
              <a:t>Trisomie</a:t>
            </a:r>
            <a:r>
              <a:rPr lang="cs-CZ" dirty="0" smtClean="0"/>
              <a:t> 21 chromozomu.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Polyploidie u rostlin, větší rozměry, větší výnosy.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Přemístění části chromozomu na chromozom jiný.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4630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149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34813</TotalTime>
  <Words>693</Words>
  <Application>Microsoft Office PowerPoint</Application>
  <PresentationFormat>Vlastní</PresentationFormat>
  <Paragraphs>121</Paragraphs>
  <Slides>24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Hloubka</vt:lpstr>
      <vt:lpstr>Snímek 1</vt:lpstr>
      <vt:lpstr>Anotace</vt:lpstr>
      <vt:lpstr>AUTOZOMÁLNÍ CHOROBY ZPŮSOBENÉ GENOMOVÝMI ČI CHROMOZOMOVÝMI MUTACEMI</vt:lpstr>
      <vt:lpstr>Genomové mutace</vt:lpstr>
      <vt:lpstr>Chromozomové mutace (aberace)</vt:lpstr>
      <vt:lpstr>Příklady chorob u člověka:</vt:lpstr>
      <vt:lpstr>Downův syndrom</vt:lpstr>
      <vt:lpstr>Méně časté  formy Downova syndromu</vt:lpstr>
      <vt:lpstr>Chlapec s Downovým syndromem a jeho karyotyp</vt:lpstr>
      <vt:lpstr>Translokační forma D.s.; na chromozom 14 je translokován třetí chromozom 21</vt:lpstr>
      <vt:lpstr>Edwardsův syndrom</vt:lpstr>
      <vt:lpstr>Snímek 12</vt:lpstr>
      <vt:lpstr>Patauův syndrom</vt:lpstr>
      <vt:lpstr>Snímek 14</vt:lpstr>
      <vt:lpstr>DiGeorgův syndrom</vt:lpstr>
      <vt:lpstr>Karyotyp potraceného plodu; těžké vrozené vývojové vady neslučitelné se životem; triploidie</vt:lpstr>
      <vt:lpstr>OPAKOVÁNÍ</vt:lpstr>
      <vt:lpstr>1) K obrázku přiřaďte příslušné onemocnění</vt:lpstr>
      <vt:lpstr>2)K obrázku přiřaďte příslušné onemocnění</vt:lpstr>
      <vt:lpstr>3)K jaké genetické odchylce dochází u Downova syndromu?</vt:lpstr>
      <vt:lpstr>4)Mohou mít  genomové mutace i pozitivní význam? Vysvětlete.</vt:lpstr>
      <vt:lpstr>5)Vysvětlete, k čemu dochází při translokační formě chromozomových mutací.</vt:lpstr>
      <vt:lpstr>Správné odpovědi: 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Autozom.chor.-genomové a chromozomové mutace</dc:title>
  <dc:creator>Markéta Fialová</dc:creator>
  <cp:lastModifiedBy>Dum</cp:lastModifiedBy>
  <cp:revision>30</cp:revision>
  <cp:lastPrinted>1601-01-01T00:00:00Z</cp:lastPrinted>
  <dcterms:created xsi:type="dcterms:W3CDTF">2010-04-20T17:31:18Z</dcterms:created>
  <dcterms:modified xsi:type="dcterms:W3CDTF">2014-04-11T06:01:24Z</dcterms:modified>
</cp:coreProperties>
</file>