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90" r:id="rId1"/>
  </p:sldMasterIdLst>
  <p:notesMasterIdLst>
    <p:notesMasterId r:id="rId29"/>
  </p:notesMasterIdLst>
  <p:sldIdLst>
    <p:sldId id="313" r:id="rId2"/>
    <p:sldId id="283" r:id="rId3"/>
    <p:sldId id="284" r:id="rId4"/>
    <p:sldId id="285" r:id="rId5"/>
    <p:sldId id="295" r:id="rId6"/>
    <p:sldId id="296" r:id="rId7"/>
    <p:sldId id="292" r:id="rId8"/>
    <p:sldId id="291" r:id="rId9"/>
    <p:sldId id="293" r:id="rId10"/>
    <p:sldId id="294" r:id="rId11"/>
    <p:sldId id="297" r:id="rId12"/>
    <p:sldId id="298" r:id="rId13"/>
    <p:sldId id="299" r:id="rId14"/>
    <p:sldId id="302" r:id="rId15"/>
    <p:sldId id="303" r:id="rId16"/>
    <p:sldId id="304" r:id="rId17"/>
    <p:sldId id="277" r:id="rId18"/>
    <p:sldId id="278" r:id="rId19"/>
    <p:sldId id="279" r:id="rId20"/>
    <p:sldId id="305" r:id="rId21"/>
    <p:sldId id="306" r:id="rId22"/>
    <p:sldId id="307" r:id="rId23"/>
    <p:sldId id="308" r:id="rId24"/>
    <p:sldId id="309" r:id="rId25"/>
    <p:sldId id="310" r:id="rId26"/>
    <p:sldId id="311" r:id="rId27"/>
    <p:sldId id="312" r:id="rId28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MS Gothic" panose="020B0609070205080204" pitchFamily="49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6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5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6" name="Rectangle 4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7600" cy="3694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7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9700" cy="4100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49163241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9213" y="1027113"/>
            <a:ext cx="4886325" cy="3665537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10134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3250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674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4274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01460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55298" name="Rectangle 2"/>
          <p:cNvSpPr txBox="1"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1287" cy="41021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133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>
            <a:normAutofit/>
          </a:bodyPr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 algn="r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marL="0" lvl="0" indent="0" algn="r">
              <a:buNone/>
            </a:pPr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D19FB2-3AAB-4D03-B13A-2960828C78E3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1842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916976-5D93-46E4-A98A-FAD63E4D0EA8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4912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>
            <a:normAutofit/>
          </a:bodyPr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>
            <a:normAutofit/>
          </a:bodyPr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39F4F5-F4D2-4D2A-AB60-88D37ADCB869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00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3BC6CE-6D1E-47E5-8859-F31AC5380EB2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34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>
            <a:normAutofit/>
          </a:bodyPr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B4E7C4-4DA4-404D-9965-B13F2DD7D8BF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0680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6FB7AA-4A53-424F-AD41-70827B6504BA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954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884882-FB12-4BC8-9960-9AD8104D7FAE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1267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D1BD23-6E54-4D9D-AD88-A2813C73CC25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7791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>
            <a:normAutofit/>
          </a:bodyPr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1A834-4F3C-4AF9-9C74-05EC35A0F292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7489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80C674-7DFC-42FE-B9CD-82963CDB1557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416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 anchor="ctr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76456F-F47D-4F25-8053-2A695DA0CA7D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498657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 anchor="ctr"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>
            <a:normAutofit/>
          </a:bodyPr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6C7379-69CC-4837-9905-BEBA22830C8A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918637" y="867328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630222" y="3023870"/>
            <a:ext cx="504031" cy="644607"/>
          </a:xfrm>
          <a:prstGeom prst="rect">
            <a:avLst/>
          </a:prstGeom>
        </p:spPr>
        <p:txBody>
          <a:bodyPr vert="horz" lIns="75597" tIns="37798" rIns="75597" bIns="37798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892141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>
            <a:normAutofit/>
          </a:bodyPr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EB8B7E-8AEE-4F10-BFEE-C999AD004D36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1377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68F3F9-58BC-440B-B37B-805B9055EF92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6257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>
            <a:normAutofit/>
          </a:bodyPr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5A53AF-48EA-489D-8260-9DCAB666386A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52701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ED02AE-B9A4-47BD-AF8E-97E16144138B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0697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0FD78B-DB02-4362-BCDC-98A55456977C}" type="datetimeFigureOut">
              <a:rPr lang="en-US" smtClean="0"/>
              <a:t>4/10/2014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5983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Texturizer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2012414"/>
            <a:ext cx="8461540" cy="4796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043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9207" y="7006700"/>
            <a:ext cx="340221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441" y="7006700"/>
            <a:ext cx="2268141" cy="40248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fld id="{9AE00E6E-0888-4FAB-9E2F-9C885A35F99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580230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957" rtl="0" eaLnBrk="1" latinLnBrk="0" hangingPunct="1">
        <a:lnSpc>
          <a:spcPct val="90000"/>
        </a:lnSpc>
        <a:spcBef>
          <a:spcPct val="0"/>
        </a:spcBef>
        <a:buNone/>
        <a:defRPr sz="4850" b="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</p:titleStyle>
    <p:bodyStyle>
      <a:lvl1pPr marL="188989" indent="-188989" algn="l" defTabSz="755957" rtl="0" eaLnBrk="1" latinLnBrk="0" hangingPunct="1">
        <a:lnSpc>
          <a:spcPct val="90000"/>
        </a:lnSpc>
        <a:spcBef>
          <a:spcPts val="827"/>
        </a:spcBef>
        <a:buFont typeface="Arial" panose="020B0604020202020204" pitchFamily="34" charset="0"/>
        <a:buChar char="•"/>
        <a:defRPr sz="2646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968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2205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947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764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925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904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543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5058255"/>
              </p:ext>
            </p:extLst>
          </p:nvPr>
        </p:nvGraphicFramePr>
        <p:xfrm>
          <a:off x="913222" y="2430597"/>
          <a:ext cx="8492285" cy="2805748"/>
        </p:xfrm>
        <a:graphic>
          <a:graphicData uri="http://schemas.openxmlformats.org/drawingml/2006/table">
            <a:tbl>
              <a:tblPr/>
              <a:tblGrid>
                <a:gridCol w="2800839"/>
                <a:gridCol w="5691446"/>
              </a:tblGrid>
              <a:tr h="598411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498" marR="10498" marT="104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59081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VY_32_INOVACE_6C_6_Gonozomalni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choroby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52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říjen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50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498" marR="10498" marT="10498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498" marR="10498" marT="10498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829" y="5601848"/>
            <a:ext cx="5959619" cy="1153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641" y="446417"/>
            <a:ext cx="1459850" cy="150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590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/>
              <a:t> v prezentaci se studenti seznámí s chorobami, jejichž přenos je vázán na pohlaví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dirty="0" smtClean="0"/>
              <a:t>prezentace je doplněna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/>
              <a:t> </a:t>
            </a:r>
            <a:r>
              <a:rPr lang="cs-CZ" sz="2800" b="1" i="1" u="sng" dirty="0" smtClean="0"/>
              <a:t>klíčová slova</a:t>
            </a:r>
            <a:r>
              <a:rPr lang="cs-CZ" sz="2800" b="1" u="sng" dirty="0" smtClean="0"/>
              <a:t>: </a:t>
            </a:r>
            <a:r>
              <a:rPr lang="cs-CZ" sz="2800" dirty="0" err="1" smtClean="0"/>
              <a:t>gonozomy</a:t>
            </a:r>
            <a:r>
              <a:rPr lang="cs-CZ" sz="2800" dirty="0" smtClean="0"/>
              <a:t> X a Y, numerické aberace na </a:t>
            </a:r>
            <a:r>
              <a:rPr lang="cs-CZ" sz="2800" dirty="0" err="1" smtClean="0"/>
              <a:t>gonozomech</a:t>
            </a:r>
            <a:r>
              <a:rPr lang="cs-CZ" sz="2800" dirty="0" smtClean="0"/>
              <a:t>, hemofilie, daltonismus, anhidrotická ektodermální dysplazie, syndrom fragilního chromozomu X, </a:t>
            </a:r>
            <a:r>
              <a:rPr lang="cs-CZ" sz="2800" dirty="0" err="1">
                <a:solidFill>
                  <a:schemeClr val="tx1"/>
                </a:solidFill>
              </a:rPr>
              <a:t>Turnerův</a:t>
            </a:r>
            <a:r>
              <a:rPr lang="cs-CZ" sz="2800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syndrom, </a:t>
            </a:r>
            <a:r>
              <a:rPr lang="cs-CZ" sz="2800" dirty="0" err="1" smtClean="0">
                <a:solidFill>
                  <a:schemeClr val="tx1"/>
                </a:solidFill>
              </a:rPr>
              <a:t>Klinefelterův</a:t>
            </a:r>
            <a:r>
              <a:rPr lang="cs-CZ" sz="2800" dirty="0" smtClean="0">
                <a:solidFill>
                  <a:schemeClr val="tx1"/>
                </a:solidFill>
              </a:rPr>
              <a:t> syndrom, Syndrom </a:t>
            </a:r>
            <a:r>
              <a:rPr lang="cs-CZ" sz="2800" dirty="0">
                <a:solidFill>
                  <a:schemeClr val="tx1"/>
                </a:solidFill>
              </a:rPr>
              <a:t>47, </a:t>
            </a:r>
            <a:r>
              <a:rPr lang="cs-CZ" sz="2800" dirty="0" smtClean="0">
                <a:solidFill>
                  <a:schemeClr val="tx1"/>
                </a:solidFill>
              </a:rPr>
              <a:t>XXX, Syndrom </a:t>
            </a:r>
            <a:r>
              <a:rPr lang="cs-CZ" sz="2800" dirty="0">
                <a:solidFill>
                  <a:schemeClr val="tx1"/>
                </a:solidFill>
              </a:rPr>
              <a:t>47, XYY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90552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GONOZOMÁLNÍ CHOROBY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659892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Gonozomální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choroby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jejich přenos je vázán na pohlaví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geny jsou lokalizovány na </a:t>
            </a:r>
            <a:r>
              <a:rPr lang="cs-CZ" dirty="0" err="1" smtClean="0"/>
              <a:t>gonozomech</a:t>
            </a:r>
            <a:r>
              <a:rPr lang="cs-CZ" dirty="0" smtClean="0"/>
              <a:t> X a 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choroby mohou být způsobeny i nadpočetným či chybějícím </a:t>
            </a:r>
            <a:r>
              <a:rPr lang="cs-CZ" dirty="0" err="1" smtClean="0"/>
              <a:t>gonozomem</a:t>
            </a:r>
            <a:r>
              <a:rPr lang="cs-CZ" dirty="0" smtClean="0"/>
              <a:t>, </a:t>
            </a:r>
            <a:r>
              <a:rPr lang="cs-CZ" b="1" i="1" dirty="0" err="1" smtClean="0">
                <a:solidFill>
                  <a:schemeClr val="accent1"/>
                </a:solidFill>
              </a:rPr>
              <a:t>tzv.numerickými</a:t>
            </a:r>
            <a:r>
              <a:rPr lang="cs-CZ" b="1" i="1" dirty="0" smtClean="0">
                <a:solidFill>
                  <a:schemeClr val="accent1"/>
                </a:solidFill>
              </a:rPr>
              <a:t> aberacemi </a:t>
            </a:r>
            <a:r>
              <a:rPr lang="cs-CZ" b="1" i="1" dirty="0" err="1" smtClean="0">
                <a:solidFill>
                  <a:schemeClr val="accent1"/>
                </a:solidFill>
              </a:rPr>
              <a:t>gonozomů</a:t>
            </a:r>
            <a:endParaRPr lang="cs-CZ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761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Genetické choroby vázané na pohlaví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dirty="0" smtClean="0"/>
              <a:t>nejčastěji </a:t>
            </a:r>
            <a:r>
              <a:rPr lang="cs-CZ" sz="3200" b="1" i="1" dirty="0" err="1">
                <a:solidFill>
                  <a:schemeClr val="accent1"/>
                </a:solidFill>
              </a:rPr>
              <a:t>gonozomálně</a:t>
            </a:r>
            <a:r>
              <a:rPr lang="cs-CZ" sz="3200" b="1" i="1" dirty="0">
                <a:solidFill>
                  <a:schemeClr val="accent1"/>
                </a:solidFill>
              </a:rPr>
              <a:t> </a:t>
            </a:r>
            <a:r>
              <a:rPr lang="cs-CZ" sz="3200" b="1" i="1" dirty="0" smtClean="0">
                <a:solidFill>
                  <a:schemeClr val="accent1"/>
                </a:solidFill>
              </a:rPr>
              <a:t>recesivní </a:t>
            </a:r>
            <a:endParaRPr lang="cs-CZ" sz="3200" b="1" i="1" dirty="0" smtClean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b="1" i="1" dirty="0">
                <a:solidFill>
                  <a:schemeClr val="tx1"/>
                </a:solidFill>
              </a:rPr>
              <a:t> </a:t>
            </a: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dirty="0">
                <a:cs typeface="Arial"/>
              </a:rPr>
              <a:t>recesivní znak se u žen většinou neprojeví; je kompenzován dominantní alelou na chromozomu X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dirty="0">
                <a:cs typeface="Arial"/>
              </a:rPr>
              <a:t>ženy bývají zdravými přenašečkami příslušné recesivní alely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200" b="1" i="1" dirty="0" smtClean="0">
                <a:solidFill>
                  <a:schemeClr val="tx1"/>
                </a:solidFill>
              </a:rPr>
              <a:t> </a:t>
            </a:r>
            <a:r>
              <a:rPr lang="cs-CZ" sz="3200" b="1" i="1" dirty="0">
                <a:solidFill>
                  <a:schemeClr val="accent1"/>
                </a:solidFill>
                <a:cs typeface="Arial"/>
              </a:rPr>
              <a:t>postiženi bývají téměř výhradně muži</a:t>
            </a:r>
            <a:r>
              <a:rPr lang="cs-CZ" sz="3200" dirty="0">
                <a:cs typeface="Arial"/>
              </a:rPr>
              <a:t>; defektní alela na chromozomu X není v kombinaci XY kompenzována alelou dominantní</a:t>
            </a:r>
          </a:p>
          <a:p>
            <a:pPr marL="0" lvl="0" indent="0">
              <a:buNone/>
            </a:pPr>
            <a:endParaRPr lang="cs-CZ" b="1" i="1" dirty="0" smtClean="0">
              <a:solidFill>
                <a:schemeClr val="tx1"/>
              </a:solidFill>
            </a:endParaRPr>
          </a:p>
          <a:p>
            <a:pPr marL="0" lvl="0" indent="0">
              <a:buNone/>
            </a:pPr>
            <a:endParaRPr lang="cs-CZ" b="1" i="1" dirty="0">
              <a:solidFill>
                <a:schemeClr val="accent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390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Příklady genetických chorob u člověka vázaných na pohlaví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3200" b="1" i="1" dirty="0">
                <a:solidFill>
                  <a:schemeClr val="accent1"/>
                </a:solidFill>
              </a:rPr>
              <a:t>Hemofilie </a:t>
            </a:r>
            <a:r>
              <a:rPr lang="cs-CZ" sz="3200" dirty="0"/>
              <a:t>(chorobná krvácivost)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 smtClean="0"/>
              <a:t>  </a:t>
            </a:r>
            <a:r>
              <a:rPr lang="cs-CZ" sz="3200" b="1" i="1" dirty="0">
                <a:solidFill>
                  <a:schemeClr val="accent1"/>
                </a:solidFill>
              </a:rPr>
              <a:t>Daltonismus</a:t>
            </a:r>
            <a:r>
              <a:rPr lang="cs-CZ" sz="3200" dirty="0"/>
              <a:t> (porucha v rozeznávání červené a zelené  barvy)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b="1" i="1" dirty="0" err="1">
                <a:solidFill>
                  <a:schemeClr val="accent1"/>
                </a:solidFill>
              </a:rPr>
              <a:t>Anhydrotická</a:t>
            </a:r>
            <a:r>
              <a:rPr lang="cs-CZ" sz="3200" b="1" i="1" dirty="0">
                <a:solidFill>
                  <a:schemeClr val="accent1"/>
                </a:solidFill>
              </a:rPr>
              <a:t> ektodermální dysplazie </a:t>
            </a:r>
            <a:r>
              <a:rPr lang="cs-CZ" sz="3200" dirty="0"/>
              <a:t>(chybění potních žlázek)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b="1" i="1" dirty="0">
                <a:solidFill>
                  <a:schemeClr val="accent1"/>
                </a:solidFill>
              </a:rPr>
              <a:t>Syndrom fragilního chromozomu X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9634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Syndrom fragilního chromozomu X</a:t>
            </a:r>
            <a:br>
              <a:rPr lang="cs-CZ" sz="28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800" dirty="0" smtClean="0">
                <a:solidFill>
                  <a:schemeClr val="tx1"/>
                </a:solidFill>
              </a:rPr>
              <a:t>- </a:t>
            </a:r>
            <a:r>
              <a:rPr lang="cs-CZ" sz="2800" b="1" dirty="0"/>
              <a:t>mentální </a:t>
            </a:r>
            <a:r>
              <a:rPr lang="cs-CZ" sz="2800" b="1" dirty="0" smtClean="0"/>
              <a:t>retardace,</a:t>
            </a:r>
            <a:r>
              <a:rPr lang="cs-CZ" sz="2800" dirty="0" smtClean="0"/>
              <a:t> protáhlý obličej, hrubé rysy, velké uši,   </a:t>
            </a:r>
            <a:r>
              <a:rPr lang="cs-CZ" sz="2800" dirty="0" err="1" smtClean="0"/>
              <a:t>makroorchidismus</a:t>
            </a:r>
            <a:r>
              <a:rPr lang="cs-CZ" sz="2800" dirty="0" smtClean="0"/>
              <a:t> (zvětšená varlata)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791840" y="2483693"/>
            <a:ext cx="8496943" cy="349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http://www.osel.cz/index.php?obsah=6&amp;akce=showall&amp;clanek=2747&amp;id_c=87937</a:t>
            </a:r>
          </a:p>
        </p:txBody>
      </p:sp>
    </p:spTree>
    <p:extLst>
      <p:ext uri="{BB962C8B-B14F-4D97-AF65-F5344CB8AC3E}">
        <p14:creationId xmlns:p14="http://schemas.microsoft.com/office/powerpoint/2010/main" val="2599902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92040" y="6805768"/>
            <a:ext cx="5038725" cy="60760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http://www.reflex.cz/clanek/zajimavosti/50485/jak-vnimaji-svet-barvoslepi-vyzkousejte-si-to.html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92040" y="6454422"/>
            <a:ext cx="5184576" cy="349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http://www.giobio.ic.cz/obrazky/genetika/</a:t>
            </a: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764131" y="692187"/>
            <a:ext cx="8694539" cy="1584176"/>
          </a:xfrm>
        </p:spPr>
        <p:txBody>
          <a:bodyPr>
            <a:normAutofit fontScale="90000"/>
          </a:bodyPr>
          <a:lstStyle/>
          <a:p>
            <a:pPr lvl="0"/>
            <a:r>
              <a:rPr lang="cs-CZ" sz="3100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Daltonismus</a:t>
            </a:r>
            <a:r>
              <a:rPr lang="cs-CZ" sz="3100" dirty="0" smtClean="0"/>
              <a:t/>
            </a:r>
            <a:br>
              <a:rPr lang="cs-CZ" sz="3100" dirty="0" smtClean="0"/>
            </a:br>
            <a:r>
              <a:rPr lang="cs-CZ" sz="3100" dirty="0" smtClean="0"/>
              <a:t>- </a:t>
            </a:r>
            <a:r>
              <a:rPr lang="cs-CZ" sz="3100" dirty="0" smtClean="0">
                <a:cs typeface="Arial"/>
              </a:rPr>
              <a:t>nejčastější </a:t>
            </a:r>
            <a:r>
              <a:rPr lang="cs-CZ" sz="3100" dirty="0">
                <a:cs typeface="Arial"/>
              </a:rPr>
              <a:t>forma barvosleposti; postižený nerozlišuje červenou a zelenou barvu, obě vidí jako šedé</a:t>
            </a:r>
            <a:r>
              <a:rPr lang="cs-CZ" sz="5400" dirty="0">
                <a:cs typeface="Arial"/>
              </a:rPr>
              <a:t/>
            </a:r>
            <a:br>
              <a:rPr lang="cs-CZ" sz="5400" dirty="0">
                <a:cs typeface="Arial"/>
              </a:rPr>
            </a:b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6611" y="1994147"/>
            <a:ext cx="7169581" cy="43017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5556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Hemofilie </a:t>
            </a:r>
            <a:r>
              <a:rPr lang="cs-CZ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(chorobná krvácivost)</a:t>
            </a:r>
            <a:endParaRPr lang="cs-CZ" b="1" i="1" dirty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>
                <a:cs typeface="Arial"/>
              </a:rPr>
              <a:t>známá, ale méně </a:t>
            </a:r>
            <a:r>
              <a:rPr lang="cs-CZ" sz="2800" dirty="0" smtClean="0">
                <a:cs typeface="Arial"/>
              </a:rPr>
              <a:t>častá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/>
              </a:rPr>
              <a:t> způsobena mutací genu (F8), který obsahuje informaci k syntéze faktoru VIII, který je nezbytný pro zástavu </a:t>
            </a:r>
            <a:r>
              <a:rPr lang="cs-CZ" sz="2800" dirty="0" smtClean="0">
                <a:cs typeface="Arial"/>
              </a:rPr>
              <a:t>krvácení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/>
              </a:rPr>
              <a:t> postižení krvácejí i z nepatrných </a:t>
            </a:r>
            <a:r>
              <a:rPr lang="cs-CZ" sz="2800" dirty="0" smtClean="0">
                <a:cs typeface="Arial"/>
              </a:rPr>
              <a:t>ranek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/>
              </a:rPr>
              <a:t> pod kůží četné krevní </a:t>
            </a:r>
            <a:r>
              <a:rPr lang="cs-CZ" sz="2800" dirty="0" smtClean="0">
                <a:cs typeface="Arial"/>
              </a:rPr>
              <a:t>podlitiny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>
                <a:cs typeface="Arial"/>
              </a:rPr>
              <a:t> trpí bolestivými výrony krve do </a:t>
            </a:r>
            <a:r>
              <a:rPr lang="cs-CZ" sz="2800" dirty="0" smtClean="0">
                <a:cs typeface="Arial"/>
              </a:rPr>
              <a:t>kloubů</a:t>
            </a:r>
          </a:p>
          <a:p>
            <a:pPr lvl="0">
              <a:buFont typeface="Wingdings" panose="05000000000000000000" pitchFamily="2" charset="2"/>
              <a:buChar char="Ø"/>
            </a:pPr>
            <a:r>
              <a:rPr lang="cs-CZ" sz="2800" dirty="0">
                <a:cs typeface="Arial"/>
              </a:rPr>
              <a:t> často umírají na vnitřní vykrvácení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5086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2"/>
          <a:srcRect t="9129" r="1415" b="14425"/>
          <a:stretch/>
        </p:blipFill>
        <p:spPr>
          <a:xfrm>
            <a:off x="657299" y="1907629"/>
            <a:ext cx="9059089" cy="4824536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857073"/>
          </a:xfrm>
        </p:spPr>
        <p:txBody>
          <a:bodyPr>
            <a:normAutofit fontScale="90000"/>
          </a:bodyPr>
          <a:lstStyle/>
          <a:p>
            <a:r>
              <a:rPr lang="cs-CZ" sz="2800" dirty="0" smtClean="0"/>
              <a:t>Výskyt a přenos hemofilie ve zjednodušeném rodokmenu královny Viktorie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81073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Choroby způsobené numerickými aberacemi </a:t>
            </a:r>
            <a:r>
              <a:rPr lang="cs-CZ" dirty="0" err="1" smtClean="0"/>
              <a:t>gonozomů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600" b="1" i="1" dirty="0" smtClean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Turnerův</a:t>
            </a:r>
            <a:r>
              <a:rPr lang="cs-CZ" sz="3600" b="1" i="1" dirty="0" smtClean="0">
                <a:solidFill>
                  <a:schemeClr val="accent1"/>
                </a:solidFill>
              </a:rPr>
              <a:t> syndrom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b="1" i="1" dirty="0">
                <a:solidFill>
                  <a:schemeClr val="accent1"/>
                </a:solidFill>
              </a:rPr>
              <a:t> </a:t>
            </a:r>
            <a:r>
              <a:rPr lang="cs-CZ" sz="3600" b="1" i="1" dirty="0" err="1" smtClean="0">
                <a:solidFill>
                  <a:schemeClr val="accent1"/>
                </a:solidFill>
              </a:rPr>
              <a:t>Klinefelterův</a:t>
            </a:r>
            <a:r>
              <a:rPr lang="cs-CZ" sz="3600" b="1" i="1" dirty="0" smtClean="0">
                <a:solidFill>
                  <a:schemeClr val="accent1"/>
                </a:solidFill>
              </a:rPr>
              <a:t> syndrom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b="1" i="1" dirty="0">
                <a:solidFill>
                  <a:schemeClr val="accent1"/>
                </a:solidFill>
              </a:rPr>
              <a:t> S</a:t>
            </a:r>
            <a:r>
              <a:rPr lang="cs-CZ" sz="3600" b="1" i="1" dirty="0" smtClean="0">
                <a:solidFill>
                  <a:schemeClr val="accent1"/>
                </a:solidFill>
              </a:rPr>
              <a:t>yndrom 47, XXX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3600" b="1" i="1" dirty="0">
                <a:solidFill>
                  <a:schemeClr val="accent1"/>
                </a:solidFill>
              </a:rPr>
              <a:t> </a:t>
            </a:r>
            <a:r>
              <a:rPr lang="cs-CZ" sz="3600" b="1" i="1" dirty="0" smtClean="0">
                <a:solidFill>
                  <a:schemeClr val="accent1"/>
                </a:solidFill>
              </a:rPr>
              <a:t>Syndrom 47, XYY</a:t>
            </a:r>
            <a:endParaRPr lang="cs-CZ" sz="36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48296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Turnerův</a:t>
            </a:r>
            <a:r>
              <a:rPr lang="cs-CZ" b="1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syndrom</a:t>
            </a:r>
            <a:endParaRPr lang="cs-CZ" b="1" i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u žen; způsoben nejčastěji </a:t>
            </a:r>
            <a:r>
              <a:rPr lang="cs-CZ" dirty="0" err="1" smtClean="0"/>
              <a:t>monozomií</a:t>
            </a:r>
            <a:r>
              <a:rPr lang="cs-CZ" dirty="0" smtClean="0"/>
              <a:t> chromozomu X (karyotyp  45, X); dříve XO (dnes se v odborných kruzích již nesmí používat); také různými strukturními aberacemi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numerické </a:t>
            </a:r>
            <a:r>
              <a:rPr lang="cs-CZ" dirty="0"/>
              <a:t>i strukturní změny se mohou vyskytovat i v </a:t>
            </a:r>
            <a:r>
              <a:rPr lang="cs-CZ" dirty="0" smtClean="0"/>
              <a:t>mozaice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dirty="0"/>
              <a:t>nízký vzrůst</a:t>
            </a:r>
            <a:r>
              <a:rPr lang="cs-CZ" dirty="0"/>
              <a:t>, </a:t>
            </a:r>
            <a:r>
              <a:rPr lang="cs-CZ" b="1" dirty="0"/>
              <a:t>ovariální dysgeneze</a:t>
            </a:r>
            <a:r>
              <a:rPr lang="cs-CZ" dirty="0"/>
              <a:t> spojená se sterilitou, u některých pacientek se vyskytuje kožní řasa (</a:t>
            </a:r>
            <a:r>
              <a:rPr lang="cs-CZ" i="1" dirty="0" err="1"/>
              <a:t>pterygium</a:t>
            </a:r>
            <a:r>
              <a:rPr lang="cs-CZ" i="1" dirty="0"/>
              <a:t> </a:t>
            </a:r>
            <a:r>
              <a:rPr lang="cs-CZ" i="1" dirty="0" err="1"/>
              <a:t>colli</a:t>
            </a:r>
            <a:r>
              <a:rPr lang="cs-CZ" dirty="0" smtClean="0"/>
              <a:t>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i</a:t>
            </a:r>
            <a:r>
              <a:rPr lang="cs-CZ" dirty="0" smtClean="0"/>
              <a:t>ntelekt </a:t>
            </a:r>
            <a:r>
              <a:rPr lang="cs-CZ" dirty="0"/>
              <a:t>nebývá </a:t>
            </a:r>
            <a:r>
              <a:rPr lang="cs-CZ" dirty="0" smtClean="0"/>
              <a:t>narušen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možná léčba </a:t>
            </a:r>
            <a:r>
              <a:rPr lang="cs-CZ" dirty="0"/>
              <a:t>pomocí růstového hormonu a hormonální substituční terapie</a:t>
            </a:r>
          </a:p>
        </p:txBody>
      </p:sp>
    </p:spTree>
    <p:extLst>
      <p:ext uri="{BB962C8B-B14F-4D97-AF65-F5344CB8AC3E}">
        <p14:creationId xmlns:p14="http://schemas.microsoft.com/office/powerpoint/2010/main" val="1486542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Klinefelterův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syndrom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přítomnost nadpočetného X chromozomu u muže; karyotyp  47, XXY (</a:t>
            </a:r>
            <a:r>
              <a:rPr lang="cs-CZ" dirty="0">
                <a:solidFill>
                  <a:schemeClr val="tx1"/>
                </a:solidFill>
              </a:rPr>
              <a:t>možné jsou i varianty s více chromozomy X (48,XXXY či 49,XXXXY), které mají výraznější </a:t>
            </a:r>
            <a:r>
              <a:rPr lang="cs-CZ" dirty="0" smtClean="0">
                <a:solidFill>
                  <a:schemeClr val="tx1"/>
                </a:solidFill>
              </a:rPr>
              <a:t>manifestaci)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existují </a:t>
            </a:r>
            <a:r>
              <a:rPr lang="cs-CZ" dirty="0">
                <a:solidFill>
                  <a:schemeClr val="tx1"/>
                </a:solidFill>
              </a:rPr>
              <a:t>i mozaikové </a:t>
            </a:r>
            <a:r>
              <a:rPr lang="cs-CZ" dirty="0" smtClean="0">
                <a:solidFill>
                  <a:schemeClr val="tx1"/>
                </a:solidFill>
              </a:rPr>
              <a:t>formy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b="1" dirty="0">
                <a:solidFill>
                  <a:schemeClr val="tx1"/>
                </a:solidFill>
              </a:rPr>
              <a:t>neplodnost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b="1" dirty="0" err="1" smtClean="0">
                <a:solidFill>
                  <a:schemeClr val="tx1"/>
                </a:solidFill>
              </a:rPr>
              <a:t>hypogonadizmus</a:t>
            </a:r>
            <a:r>
              <a:rPr lang="cs-CZ" b="1" dirty="0" smtClean="0">
                <a:solidFill>
                  <a:schemeClr val="tx1"/>
                </a:solidFill>
              </a:rPr>
              <a:t> (porucha funkce gonád)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>
                <a:solidFill>
                  <a:schemeClr val="tx1"/>
                </a:solidFill>
              </a:rPr>
              <a:t>průměrný až vysoký vzrůst, dlouhé končetiny, řídké ochlupení, </a:t>
            </a:r>
            <a:r>
              <a:rPr lang="cs-CZ" dirty="0" smtClean="0">
                <a:solidFill>
                  <a:schemeClr val="tx1"/>
                </a:solidFill>
              </a:rPr>
              <a:t>gynekomastie (zvětšení mléčné žlázy)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případě karyotypu 49,XXXXY je pacient retardován a fenotyp připomíná Downův </a:t>
            </a:r>
            <a:r>
              <a:rPr lang="cs-CZ" dirty="0" smtClean="0">
                <a:solidFill>
                  <a:schemeClr val="tx1"/>
                </a:solidFill>
              </a:rPr>
              <a:t>syndrom (postižení jsou vysocí)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4277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Syndrom 47, XXX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 err="1" smtClean="0"/>
              <a:t>trizomie</a:t>
            </a:r>
            <a:r>
              <a:rPr lang="cs-CZ" dirty="0" smtClean="0"/>
              <a:t> </a:t>
            </a:r>
            <a:r>
              <a:rPr lang="cs-CZ" dirty="0"/>
              <a:t>chromozomu X, </a:t>
            </a:r>
            <a:r>
              <a:rPr lang="cs-CZ" dirty="0" smtClean="0"/>
              <a:t> </a:t>
            </a:r>
            <a:r>
              <a:rPr lang="cs-CZ" dirty="0"/>
              <a:t>též </a:t>
            </a:r>
            <a:r>
              <a:rPr lang="cs-CZ" b="1" dirty="0"/>
              <a:t>syndrom tří X</a:t>
            </a:r>
            <a:r>
              <a:rPr lang="cs-CZ" dirty="0"/>
              <a:t> </a:t>
            </a:r>
            <a:r>
              <a:rPr lang="cs-CZ" dirty="0" smtClean="0"/>
              <a:t>(dříve </a:t>
            </a:r>
            <a:r>
              <a:rPr lang="cs-CZ" dirty="0"/>
              <a:t>„</a:t>
            </a:r>
            <a:r>
              <a:rPr lang="cs-CZ" dirty="0" err="1"/>
              <a:t>Superfemale</a:t>
            </a:r>
            <a:r>
              <a:rPr lang="cs-CZ" dirty="0"/>
              <a:t> syndrom</a:t>
            </a:r>
            <a:r>
              <a:rPr lang="cs-CZ" dirty="0" smtClean="0"/>
              <a:t>“)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dirty="0"/>
              <a:t>možný je i výskyt v </a:t>
            </a:r>
            <a:r>
              <a:rPr lang="cs-CZ" dirty="0" smtClean="0"/>
              <a:t>mozaice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vzácně se může vyskytnout i karyotyp 48,XXXX či 49,XXXXX, tyto případy mají </a:t>
            </a:r>
            <a:r>
              <a:rPr lang="cs-CZ" dirty="0" smtClean="0"/>
              <a:t>odlišné </a:t>
            </a:r>
            <a:r>
              <a:rPr lang="cs-CZ" dirty="0"/>
              <a:t>a výraznější </a:t>
            </a:r>
            <a:r>
              <a:rPr lang="cs-CZ" dirty="0" smtClean="0"/>
              <a:t>projevy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nemá výrazný klinický obraz, některé ženy jsou vyšetřovány kvůli </a:t>
            </a:r>
            <a:r>
              <a:rPr lang="cs-CZ" b="1" i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infertilitě</a:t>
            </a:r>
            <a:r>
              <a:rPr lang="cs-CZ" b="1" dirty="0" smtClean="0"/>
              <a:t> (</a:t>
            </a:r>
            <a:r>
              <a:rPr lang="cs-CZ" dirty="0"/>
              <a:t>neschopnost ženy donosit a porodit životaschopné dítě při zachované schopnosti </a:t>
            </a:r>
            <a:r>
              <a:rPr lang="cs-CZ" dirty="0" smtClean="0"/>
              <a:t>otěhotnět; těhotenství </a:t>
            </a:r>
            <a:r>
              <a:rPr lang="cs-CZ" dirty="0"/>
              <a:t>je zakončeno </a:t>
            </a:r>
            <a:r>
              <a:rPr lang="cs-CZ" dirty="0" smtClean="0"/>
              <a:t>potratem)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mohou </a:t>
            </a:r>
            <a:r>
              <a:rPr lang="cs-CZ" dirty="0"/>
              <a:t>se vyskytnout </a:t>
            </a:r>
            <a:r>
              <a:rPr lang="cs-CZ" dirty="0" smtClean="0"/>
              <a:t>problémy </a:t>
            </a:r>
            <a:r>
              <a:rPr lang="cs-CZ" dirty="0"/>
              <a:t>s učením, uvádí se i zvýšený sklon k schizofrenii.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212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Syndrom 47, XYY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je způsoben přítomností dvou a více </a:t>
            </a:r>
            <a:r>
              <a:rPr lang="cs-CZ" dirty="0" smtClean="0"/>
              <a:t>chromozomů Y </a:t>
            </a:r>
            <a:r>
              <a:rPr lang="cs-CZ" dirty="0"/>
              <a:t>v karyotypu, nejčastěji přímo karyotypem </a:t>
            </a:r>
            <a:r>
              <a:rPr lang="cs-CZ" b="1" dirty="0" smtClean="0"/>
              <a:t>47,XYY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/>
              <a:t> </a:t>
            </a:r>
            <a:r>
              <a:rPr lang="cs-CZ" dirty="0" smtClean="0"/>
              <a:t>dříve </a:t>
            </a:r>
            <a:r>
              <a:rPr lang="cs-CZ" dirty="0"/>
              <a:t>se tento syndrom označoval jako „</a:t>
            </a:r>
            <a:r>
              <a:rPr lang="cs-CZ" dirty="0" err="1"/>
              <a:t>Supermale</a:t>
            </a:r>
            <a:r>
              <a:rPr lang="cs-CZ" dirty="0" smtClean="0"/>
              <a:t>“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muži </a:t>
            </a:r>
            <a:r>
              <a:rPr lang="cs-CZ" dirty="0"/>
              <a:t>mohou mít </a:t>
            </a:r>
            <a:r>
              <a:rPr lang="cs-CZ" b="1" dirty="0"/>
              <a:t>vyšší </a:t>
            </a:r>
            <a:r>
              <a:rPr lang="cs-CZ" b="1" dirty="0" smtClean="0"/>
              <a:t>postavu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b="1" dirty="0"/>
              <a:t> </a:t>
            </a:r>
            <a:r>
              <a:rPr lang="cs-CZ" dirty="0"/>
              <a:t>dříve se předpokládalo, že muži se dvěma Y mají větší sklon k agresivitě, to se však </a:t>
            </a:r>
            <a:r>
              <a:rPr lang="cs-CZ" dirty="0" smtClean="0"/>
              <a:t>nepotvrdilo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v </a:t>
            </a:r>
            <a:r>
              <a:rPr lang="cs-CZ" dirty="0"/>
              <a:t>populaci existují zcela normální muži s dvěma Y v buňkách</a:t>
            </a:r>
          </a:p>
        </p:txBody>
      </p:sp>
    </p:spTree>
    <p:extLst>
      <p:ext uri="{BB962C8B-B14F-4D97-AF65-F5344CB8AC3E}">
        <p14:creationId xmlns:p14="http://schemas.microsoft.com/office/powerpoint/2010/main" val="12346803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Intersex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sz="2800" dirty="0">
                <a:cs typeface="Arial" panose="020B0604020202020204" pitchFamily="34" charset="0"/>
              </a:rPr>
              <a:t>tělo jedince je mozaikou buněk XX i </a:t>
            </a:r>
            <a:r>
              <a:rPr lang="cs-CZ" sz="2800" dirty="0" smtClean="0">
                <a:cs typeface="Arial" panose="020B0604020202020204" pitchFamily="34" charset="0"/>
              </a:rPr>
              <a:t>XY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obojetné </a:t>
            </a:r>
            <a:r>
              <a:rPr lang="cs-CZ" sz="2800" dirty="0" smtClean="0">
                <a:cs typeface="Arial" panose="020B0604020202020204" pitchFamily="34" charset="0"/>
              </a:rPr>
              <a:t>gonády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nevyhraněný </a:t>
            </a:r>
            <a:r>
              <a:rPr lang="cs-CZ" sz="2800" dirty="0" smtClean="0">
                <a:cs typeface="Arial" panose="020B0604020202020204" pitchFamily="34" charset="0"/>
              </a:rPr>
              <a:t>genitál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800" dirty="0" smtClean="0">
                <a:cs typeface="Arial" panose="020B0604020202020204" pitchFamily="34" charset="0"/>
              </a:rPr>
              <a:t> </a:t>
            </a:r>
            <a:r>
              <a:rPr lang="cs-CZ" sz="2800" dirty="0">
                <a:cs typeface="Arial" panose="020B0604020202020204" pitchFamily="34" charset="0"/>
              </a:rPr>
              <a:t>nelze určit pohlaví jedince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667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588" b="5264"/>
          <a:stretch/>
        </p:blipFill>
        <p:spPr bwMode="auto">
          <a:xfrm>
            <a:off x="359792" y="1835621"/>
            <a:ext cx="9445049" cy="540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Fenotyp a karyotyp pacientky s </a:t>
            </a:r>
            <a:r>
              <a:rPr lang="cs-CZ" sz="3200" dirty="0"/>
              <a:t>T</a:t>
            </a:r>
            <a:r>
              <a:rPr lang="cs-CZ" sz="3200" dirty="0" smtClean="0"/>
              <a:t>urnerovým syndromem</a:t>
            </a:r>
            <a:endParaRPr lang="cs-CZ" sz="32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  <a:ln/>
        </p:spPr>
        <p:txBody>
          <a:bodyPr tIns="35280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err="1"/>
              <a:t>Turnerův</a:t>
            </a:r>
            <a:r>
              <a:rPr lang="cs-CZ" dirty="0"/>
              <a:t> syndrom</a:t>
            </a:r>
          </a:p>
        </p:txBody>
      </p:sp>
      <p:sp>
        <p:nvSpPr>
          <p:cNvPr id="2" name="Obdélník 1"/>
          <p:cNvSpPr/>
          <p:nvPr/>
        </p:nvSpPr>
        <p:spPr>
          <a:xfrm>
            <a:off x="1943968" y="6876181"/>
            <a:ext cx="6691064" cy="34996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http://www.wikiskripta.eu/index.php/Turner%C5%AFv_syndrom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4049" y="1397000"/>
            <a:ext cx="4687332" cy="5191149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Karyotyp a fenotyp pacienta s </a:t>
            </a:r>
            <a:r>
              <a:rPr lang="cs-CZ" sz="3200" dirty="0" err="1" smtClean="0"/>
              <a:t>Klinefelterovým</a:t>
            </a:r>
            <a:r>
              <a:rPr lang="cs-CZ" sz="3200" dirty="0" smtClean="0"/>
              <a:t> syndromem</a:t>
            </a:r>
            <a:endParaRPr lang="cs-CZ" sz="3200" dirty="0"/>
          </a:p>
        </p:txBody>
      </p:sp>
      <p:pic>
        <p:nvPicPr>
          <p:cNvPr id="10" name="Picture 1"/>
          <p:cNvPicPr>
            <a:picLocks noGrp="1" noChangeAspect="1" noChangeArrowheads="1"/>
          </p:cNvPicPr>
          <p:nvPr>
            <p:ph sz="half"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610" b="7201"/>
          <a:stretch/>
        </p:blipFill>
        <p:spPr bwMode="auto">
          <a:xfrm>
            <a:off x="693043" y="2430466"/>
            <a:ext cx="4058829" cy="39604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1" name="Picture 1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352" y="1691605"/>
            <a:ext cx="3538870" cy="5416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i="1" dirty="0" err="1" smtClean="0"/>
              <a:t>Intersex</a:t>
            </a:r>
            <a:endParaRPr lang="cs-CZ" b="1" i="1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3450" y="2396331"/>
            <a:ext cx="5905500" cy="4029075"/>
          </a:xfrm>
        </p:spPr>
      </p:pic>
      <p:sp>
        <p:nvSpPr>
          <p:cNvPr id="8" name="Obdélník 7"/>
          <p:cNvSpPr/>
          <p:nvPr/>
        </p:nvSpPr>
        <p:spPr>
          <a:xfrm>
            <a:off x="693043" y="6694438"/>
            <a:ext cx="8955781" cy="6076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http://www.independent.co.uk/life-style/health-and-families/features/sarah-graham-my-intersex-experience-1791132.html</a:t>
            </a:r>
          </a:p>
        </p:txBody>
      </p:sp>
    </p:spTree>
    <p:extLst>
      <p:ext uri="{BB962C8B-B14F-4D97-AF65-F5344CB8AC3E}">
        <p14:creationId xmlns:p14="http://schemas.microsoft.com/office/powerpoint/2010/main" val="160482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(více správných odpovědí)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1) </a:t>
            </a:r>
            <a:r>
              <a:rPr lang="cs-CZ" dirty="0" err="1" smtClean="0"/>
              <a:t>Gonozomální</a:t>
            </a:r>
            <a:r>
              <a:rPr lang="cs-CZ" dirty="0" smtClean="0"/>
              <a:t> choroby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jsou způsobeny mutacemi na </a:t>
            </a:r>
            <a:r>
              <a:rPr lang="cs-CZ" dirty="0" err="1" smtClean="0"/>
              <a:t>gonozomech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mohou být způsobeny i nadpočetným či chybějícím </a:t>
            </a:r>
            <a:r>
              <a:rPr lang="cs-CZ" dirty="0" err="1" smtClean="0"/>
              <a:t>gonozomem</a:t>
            </a:r>
            <a:endParaRPr lang="cs-CZ" dirty="0" smtClean="0"/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jsou přenosné krevní cestou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jsou léčitelné antibiotiky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5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2) Mezi </a:t>
            </a:r>
            <a:r>
              <a:rPr lang="cs-CZ" dirty="0" err="1" smtClean="0"/>
              <a:t>gonozomální</a:t>
            </a:r>
            <a:r>
              <a:rPr lang="cs-CZ" dirty="0" smtClean="0"/>
              <a:t> choroby nepatří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daltonismus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err="1" smtClean="0"/>
              <a:t>Patauův</a:t>
            </a:r>
            <a:r>
              <a:rPr lang="cs-CZ" dirty="0" smtClean="0"/>
              <a:t> syndrom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hemofilie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Downův syndrom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7322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3) Hemofilie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je způsobena poruchou tvorby hemoglobinu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nemocní bez léčby umírají na vnitřní vykrvácení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touto autozomální chorobou trpěli potomci královny Viktorie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je porucha srážlivosti krve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98769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4) </a:t>
            </a:r>
            <a:r>
              <a:rPr lang="cs-CZ" dirty="0" err="1" smtClean="0"/>
              <a:t>Turnerův</a:t>
            </a:r>
            <a:r>
              <a:rPr lang="cs-CZ" dirty="0" smtClean="0"/>
              <a:t> syndrom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postiženi jsou muži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možné částečně léčit podáváním hormonů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karyotyp 45, X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pacientky jsou často sterilní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01750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5) </a:t>
            </a:r>
            <a:r>
              <a:rPr lang="cs-CZ" dirty="0" err="1" smtClean="0"/>
              <a:t>Klinefertelův</a:t>
            </a:r>
            <a:r>
              <a:rPr lang="cs-CZ" dirty="0" smtClean="0"/>
              <a:t> syndrom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karyotyp 47, XXX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karyotyp 47, XYY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 </a:t>
            </a:r>
            <a:r>
              <a:rPr lang="cs-CZ" dirty="0" smtClean="0"/>
              <a:t>karyotyp 47, XXY</a:t>
            </a:r>
            <a:endParaRPr lang="cs-CZ" dirty="0"/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 karyotyp  48, XXXY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80175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Správné odpovědi:</a:t>
            </a:r>
            <a:endParaRPr lang="cs-CZ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 </a:t>
            </a:r>
            <a:r>
              <a:rPr lang="cs-CZ" dirty="0" err="1" smtClean="0"/>
              <a:t>a,b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b,d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b,d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b,c,d</a:t>
            </a: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 </a:t>
            </a:r>
            <a:r>
              <a:rPr lang="cs-CZ" dirty="0" err="1" smtClean="0"/>
              <a:t>c,d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511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 JELÍNEK, Jan; ZICHÁČEK, Vladimír. </a:t>
            </a:r>
            <a:r>
              <a:rPr lang="cs-CZ" i="1" dirty="0"/>
              <a:t>Biologie pro gymnázia</a:t>
            </a:r>
            <a:r>
              <a:rPr lang="cs-CZ" dirty="0"/>
              <a:t>. Olomouc: Nakladatelství Olomouc, 2006, ISBN 80-7182-217-5.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7670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loubka">
  <a:themeElements>
    <a:clrScheme name="Červeno-fialová">
      <a:dk1>
        <a:sysClr val="windowText" lastClr="000000"/>
      </a:dk1>
      <a:lt1>
        <a:sysClr val="window" lastClr="FFFFFF"/>
      </a:lt1>
      <a:dk2>
        <a:srgbClr val="454551"/>
      </a:dk2>
      <a:lt2>
        <a:srgbClr val="D8D9DC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34850</TotalTime>
  <Words>905</Words>
  <Application>Microsoft Office PowerPoint</Application>
  <PresentationFormat>Vlastní</PresentationFormat>
  <Paragraphs>124</Paragraphs>
  <Slides>27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34" baseType="lpstr">
      <vt:lpstr>MS Gothic</vt:lpstr>
      <vt:lpstr>Arial</vt:lpstr>
      <vt:lpstr>Calibri</vt:lpstr>
      <vt:lpstr>Corbel</vt:lpstr>
      <vt:lpstr>Times New Roman</vt:lpstr>
      <vt:lpstr>Wingdings</vt:lpstr>
      <vt:lpstr>Hloubka</vt:lpstr>
      <vt:lpstr>Prezentace aplikace PowerPoint</vt:lpstr>
      <vt:lpstr>Anotace</vt:lpstr>
      <vt:lpstr>GONOZOMÁLNÍ CHOROBY</vt:lpstr>
      <vt:lpstr>Gonozomální choroby</vt:lpstr>
      <vt:lpstr>Genetické choroby vázané na pohlaví</vt:lpstr>
      <vt:lpstr>Příklady genetických chorob u člověka vázaných na pohlaví</vt:lpstr>
      <vt:lpstr>Syndrom fragilního chromozomu X - mentální retardace, protáhlý obličej, hrubé rysy, velké uši,   makroorchidismus (zvětšená varlata) </vt:lpstr>
      <vt:lpstr>Daltonismus - nejčastější forma barvosleposti; postižený nerozlišuje červenou a zelenou barvu, obě vidí jako šedé </vt:lpstr>
      <vt:lpstr>Hemofilie (chorobná krvácivost)</vt:lpstr>
      <vt:lpstr>Výskyt a přenos hemofilie ve zjednodušeném rodokmenu královny Viktorie</vt:lpstr>
      <vt:lpstr>Choroby způsobené numerickými aberacemi gonozomů</vt:lpstr>
      <vt:lpstr>Turnerův syndrom</vt:lpstr>
      <vt:lpstr>Klinefelterův syndrom</vt:lpstr>
      <vt:lpstr>Syndrom 47, XXX</vt:lpstr>
      <vt:lpstr>Syndrom 47, XYY</vt:lpstr>
      <vt:lpstr>Intersex</vt:lpstr>
      <vt:lpstr>Fenotyp a karyotyp pacientky s Turnerovým syndromem</vt:lpstr>
      <vt:lpstr>Turnerův syndrom</vt:lpstr>
      <vt:lpstr>Karyotyp a fenotyp pacienta s Klinefelterovým syndromem</vt:lpstr>
      <vt:lpstr>Intersex</vt:lpstr>
      <vt:lpstr>OPAKOVÁNÍ (více správných odpovědí)</vt:lpstr>
      <vt:lpstr>Prezentace aplikace PowerPoint</vt:lpstr>
      <vt:lpstr>Prezentace aplikace PowerPoint</vt:lpstr>
      <vt:lpstr>Prezentace aplikace PowerPoint</vt:lpstr>
      <vt:lpstr>Prezentace aplikace PowerPoint</vt:lpstr>
      <vt:lpstr>Správné odpovědi:</vt:lpstr>
      <vt:lpstr>Zdroj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6´)gonozomální choroby</dc:title>
  <dc:creator>Markéta Fialová</dc:creator>
  <cp:lastModifiedBy>Pavel Fiala</cp:lastModifiedBy>
  <cp:revision>32</cp:revision>
  <cp:lastPrinted>1601-01-01T00:00:00Z</cp:lastPrinted>
  <dcterms:created xsi:type="dcterms:W3CDTF">2010-04-20T17:31:18Z</dcterms:created>
  <dcterms:modified xsi:type="dcterms:W3CDTF">2014-04-10T21:35:01Z</dcterms:modified>
</cp:coreProperties>
</file>