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0" r:id="rId1"/>
  </p:sldMasterIdLst>
  <p:notesMasterIdLst>
    <p:notesMasterId r:id="rId18"/>
  </p:notesMasterIdLst>
  <p:sldIdLst>
    <p:sldId id="297" r:id="rId2"/>
    <p:sldId id="283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82" r:id="rId15"/>
    <p:sldId id="295" r:id="rId16"/>
    <p:sldId id="296" r:id="rId1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7600" cy="369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9700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24916324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4504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83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7096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3184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0491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49005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2347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10680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62954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41267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77791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3748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2416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4986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892141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71377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6257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2527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80697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35983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AE00E6E-0888-4FAB-9E2F-9C885A35F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802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07516754"/>
              </p:ext>
            </p:extLst>
          </p:nvPr>
        </p:nvGraphicFramePr>
        <p:xfrm>
          <a:off x="913222" y="2430597"/>
          <a:ext cx="8492285" cy="2805748"/>
        </p:xfrm>
        <a:graphic>
          <a:graphicData uri="http://schemas.openxmlformats.org/drawingml/2006/table">
            <a:tbl>
              <a:tblPr/>
              <a:tblGrid>
                <a:gridCol w="2800839"/>
                <a:gridCol w="5691446"/>
              </a:tblGrid>
              <a:tr h="5984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498" marR="10498" marT="104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08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VY_32_INOVACE_6C_7_Lekarska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genetika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829" y="5601848"/>
            <a:ext cx="5959619" cy="1153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641" y="446417"/>
            <a:ext cx="1459850" cy="150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906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v prezentaci se studenti seznámí </a:t>
            </a:r>
            <a:r>
              <a:rPr lang="cs-CZ" sz="2800" dirty="0" smtClean="0"/>
              <a:t>s lékařským oborem, který se zabývá  </a:t>
            </a:r>
            <a:r>
              <a:rPr lang="cs-CZ" sz="2800" dirty="0"/>
              <a:t>lidským genomem a jeho poruchami, a to s ohledem na jejich lékařské důsledky, to jest vrozené či dědičné vady a </a:t>
            </a:r>
            <a:r>
              <a:rPr lang="cs-CZ" sz="2800" dirty="0" smtClean="0"/>
              <a:t>choroby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prezentace </a:t>
            </a:r>
            <a:r>
              <a:rPr lang="cs-CZ" sz="2800" dirty="0"/>
              <a:t>je v závěru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b="1" i="1" u="sng" dirty="0" smtClean="0"/>
              <a:t>klíčová slova</a:t>
            </a:r>
            <a:r>
              <a:rPr lang="cs-CZ" sz="2800" dirty="0" smtClean="0"/>
              <a:t>: </a:t>
            </a:r>
            <a:r>
              <a:rPr lang="cs-CZ" sz="2800" dirty="0"/>
              <a:t>vrozené vývojové </a:t>
            </a:r>
            <a:r>
              <a:rPr lang="cs-CZ" sz="2800" dirty="0" smtClean="0"/>
              <a:t>vady, poruchy plodnosti, trombofilie </a:t>
            </a:r>
            <a:r>
              <a:rPr lang="cs-CZ" sz="2800" dirty="0"/>
              <a:t>(porucha </a:t>
            </a:r>
            <a:r>
              <a:rPr lang="cs-CZ" sz="2800" dirty="0" smtClean="0"/>
              <a:t>srážlivosti), dědičné </a:t>
            </a:r>
            <a:r>
              <a:rPr lang="cs-CZ" sz="2800" dirty="0"/>
              <a:t>poruchy </a:t>
            </a:r>
            <a:r>
              <a:rPr lang="cs-CZ" sz="2800" dirty="0" smtClean="0"/>
              <a:t>sluchu, onkologické onemocnění, dědičná </a:t>
            </a:r>
            <a:r>
              <a:rPr lang="cs-CZ" sz="2800" dirty="0"/>
              <a:t>neurologická </a:t>
            </a:r>
            <a:r>
              <a:rPr lang="cs-CZ" sz="2800" dirty="0" smtClean="0"/>
              <a:t>onemocnění, </a:t>
            </a:r>
            <a:r>
              <a:rPr lang="cs-CZ" sz="2800" dirty="0" err="1" smtClean="0"/>
              <a:t>screening</a:t>
            </a:r>
            <a:r>
              <a:rPr lang="cs-CZ" sz="2800" dirty="0" smtClean="0"/>
              <a:t>, prenatální diagnostika, aminocentéza, biopsie choriových klků</a:t>
            </a: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55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LÉKAŘSKÁ GENETIKA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03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Lékařská genetika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je odvětví lékařské </a:t>
            </a:r>
            <a:r>
              <a:rPr lang="cs-CZ" dirty="0" smtClean="0"/>
              <a:t>vědy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zabývá </a:t>
            </a:r>
            <a:r>
              <a:rPr lang="cs-CZ" dirty="0" smtClean="0"/>
              <a:t>se lidským genomem </a:t>
            </a:r>
            <a:r>
              <a:rPr lang="cs-CZ" dirty="0"/>
              <a:t>a jeho poruchami, a to s ohledem na jejich lékařské důsledky, to jest vrozené či dědičné vady a choroby</a:t>
            </a:r>
          </a:p>
        </p:txBody>
      </p:sp>
    </p:spTree>
    <p:extLst>
      <p:ext uri="{BB962C8B-B14F-4D97-AF65-F5344CB8AC3E}">
        <p14:creationId xmlns:p14="http://schemas.microsoft.com/office/powerpoint/2010/main" xmlns="" val="45025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Genetické vyšetření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1"/>
                </a:solidFill>
              </a:rPr>
              <a:t>Genetik: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posuzuje důvod k vyšetření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zjišťuje osobní anamnézu pacienta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v případě nepříznivých vlivů určuje přesnou dobu, intenzitu a druh působení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sestavuje rodokmen (genealogická studie) nejméně třígenerační; do rodokmenu je zanesen každý známý člen rodiny a jeho zdravotní stav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 zhodnocení údajů z osobní anamnézy a zhodnocení rodokmenu doporučuje </a:t>
            </a:r>
            <a:r>
              <a:rPr lang="cs-CZ" b="1" i="1" dirty="0" smtClean="0"/>
              <a:t>laboratorní nebo zobrazovací vyšetření</a:t>
            </a:r>
            <a:r>
              <a:rPr lang="cs-CZ" dirty="0" smtClean="0"/>
              <a:t> (cílené biochemické vyšetření, vyšetření chromozomů, vyšetření molekulárně- genetické, ultrazvukové vyšetření)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0407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genetického vyšetření: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rozpoznat zastoupení dědičné složky při vzniku choroby (autozomální, </a:t>
            </a:r>
            <a:r>
              <a:rPr lang="cs-CZ" sz="2800" dirty="0" err="1" smtClean="0"/>
              <a:t>gonozomální</a:t>
            </a:r>
            <a:r>
              <a:rPr lang="cs-CZ" sz="2800" dirty="0" smtClean="0"/>
              <a:t>, dominantní, recesivní, numerické či strukturní chromozomové aberace)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odhadnout průběh choroby, riziko přenosu na další členy rodiny (děti)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navrhnout opatření ke snížení rizika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Genetické vyšetření probíhá formou konzultace s návrhem řešení. </a:t>
            </a:r>
            <a:r>
              <a:rPr lang="cs-CZ" sz="2800" b="1" i="1" u="sng" dirty="0" smtClean="0"/>
              <a:t>Konečné rozhodnutí je ale vždy na rodičích!</a:t>
            </a:r>
            <a:endParaRPr lang="cs-CZ" sz="2800" b="1" i="1" u="sng" dirty="0"/>
          </a:p>
        </p:txBody>
      </p:sp>
    </p:spTree>
    <p:extLst>
      <p:ext uri="{BB962C8B-B14F-4D97-AF65-F5344CB8AC3E}">
        <p14:creationId xmlns:p14="http://schemas.microsoft.com/office/powerpoint/2010/main" xmlns="" val="2858261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Důvody ke genetickému vyšetření:</a:t>
            </a:r>
            <a:endParaRPr lang="cs-CZ" sz="4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vrozené vývojové vady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poruchy plodnosti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trombofilie (porucha srážlivosti)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dědičné poruchy sluchu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onkologické onemocnění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dědičná neurologická onemocnění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věk matky nad </a:t>
            </a:r>
            <a:r>
              <a:rPr lang="cs-CZ" sz="3600" dirty="0" smtClean="0"/>
              <a:t>35 let </a:t>
            </a:r>
            <a:r>
              <a:rPr lang="cs-CZ" sz="3600" dirty="0" smtClean="0"/>
              <a:t>a otce nad 45 let v termínu porodu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93650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Screening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vrozených vad v těhotenství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zaměřen na zjištění rizik závažných vad plodu, které většinou vznikají náhodně při početí nebo v prvních týdnech těhotenství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v určité skupině zdravých lidí zjišťuje riziko choroby ještě před výskytem příznaku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v prenatálních poradnách je doporučován matkám nad 35 let a otcům nad 45 let věku v termínu porodu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4480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785065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Sekvenční prenatální screeningový test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542" y="1203475"/>
            <a:ext cx="8461540" cy="610475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10</a:t>
            </a:r>
            <a:r>
              <a:rPr lang="cs-CZ" dirty="0" smtClean="0"/>
              <a:t>. týdnu </a:t>
            </a:r>
            <a:r>
              <a:rPr lang="cs-CZ" dirty="0" smtClean="0"/>
              <a:t>je odebrána krev matky k vyšetření hodnot těhotenského plazmatického proteinu A (PAPP-A) a volné beta podjednotky choriového gonadotropinu (FB- </a:t>
            </a:r>
            <a:r>
              <a:rPr lang="cs-CZ" dirty="0" err="1" smtClean="0"/>
              <a:t>hCG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 12</a:t>
            </a:r>
            <a:r>
              <a:rPr lang="cs-CZ" dirty="0" smtClean="0"/>
              <a:t>. týdnu </a:t>
            </a:r>
            <a:r>
              <a:rPr lang="cs-CZ" dirty="0" smtClean="0"/>
              <a:t>doplněno ultrazvukovým vyšetřením; zjišťováno šíjové projasnění a přítomnost nosní kosti; možnost i dalšího vyšetření průtoku krve cévami matky a plodu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oba výsledky se zkombinují a je zjištěno riziko vrozené vady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matky s nevyhovujícím  výsledkem jsou odeslány k dalším konzultacím (až 2% z celkového počtu)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 14.-17.týdnu u ostatních matek druhý odběr a vyšetření </a:t>
            </a:r>
            <a:r>
              <a:rPr lang="cs-CZ" dirty="0" err="1" smtClean="0"/>
              <a:t>alfafetoproteinu</a:t>
            </a:r>
            <a:r>
              <a:rPr lang="cs-CZ" dirty="0" smtClean="0"/>
              <a:t> (AFP), T- </a:t>
            </a:r>
            <a:r>
              <a:rPr lang="cs-CZ" dirty="0" err="1" smtClean="0"/>
              <a:t>hCG</a:t>
            </a:r>
            <a:r>
              <a:rPr lang="cs-CZ" dirty="0" smtClean="0"/>
              <a:t> a estriolu; další sečtení s předchozími výsledky; další 2% nevyhovujících výsledků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 20</a:t>
            </a:r>
            <a:r>
              <a:rPr lang="cs-CZ" dirty="0" smtClean="0"/>
              <a:t>. týdnu </a:t>
            </a:r>
            <a:r>
              <a:rPr lang="cs-CZ" dirty="0" smtClean="0"/>
              <a:t>opět ultrazvukové vyšetření, kterým se </a:t>
            </a:r>
            <a:r>
              <a:rPr lang="cs-CZ" dirty="0" err="1" smtClean="0"/>
              <a:t>screening</a:t>
            </a:r>
            <a:r>
              <a:rPr lang="cs-CZ" dirty="0" smtClean="0"/>
              <a:t> ukončuje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33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Metody prenatální diagnostiky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i="1" dirty="0" smtClean="0"/>
              <a:t>a)</a:t>
            </a:r>
            <a:r>
              <a:rPr lang="cs-CZ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neinvazivní</a:t>
            </a:r>
          </a:p>
          <a:p>
            <a:pPr>
              <a:buFontTx/>
              <a:buChar char="-"/>
            </a:pPr>
            <a:r>
              <a:rPr lang="cs-CZ" dirty="0" smtClean="0"/>
              <a:t>ultrazvukové vyšetření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krevní testy (viz</a:t>
            </a:r>
            <a:r>
              <a:rPr lang="cs-CZ" dirty="0" smtClean="0"/>
              <a:t>. dříve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b)  </a:t>
            </a:r>
            <a:r>
              <a:rPr lang="cs-CZ" sz="3200" b="1" i="1" dirty="0" smtClean="0">
                <a:solidFill>
                  <a:schemeClr val="accent1"/>
                </a:solidFill>
              </a:rPr>
              <a:t>invazivní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(přímo vyšetřovány tkáně plodu získané proniknutím= invazí odběrového nástroje k plodu)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CVS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AMC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výsledek do 24 h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výsledek kompletního vyšetření karyotypu cca 14 dnů</a:t>
            </a:r>
          </a:p>
        </p:txBody>
      </p:sp>
    </p:spTree>
    <p:extLst>
      <p:ext uri="{BB962C8B-B14F-4D97-AF65-F5344CB8AC3E}">
        <p14:creationId xmlns:p14="http://schemas.microsoft.com/office/powerpoint/2010/main" xmlns="" val="2601379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CVS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odběr choriových klků (z nich vzniká placenta)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mezi 10. a 13. týdnem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pod kontrolou ultrazvuku jehlou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27466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5976" y="107429"/>
            <a:ext cx="6696744" cy="6317683"/>
          </a:xfrm>
        </p:spPr>
      </p:pic>
      <p:sp>
        <p:nvSpPr>
          <p:cNvPr id="5" name="Obdélník 4"/>
          <p:cNvSpPr/>
          <p:nvPr/>
        </p:nvSpPr>
        <p:spPr>
          <a:xfrm>
            <a:off x="2808064" y="6876181"/>
            <a:ext cx="4923207" cy="3499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http://www.mojebrisko.cz/?tag=geneticke-testy</a:t>
            </a:r>
          </a:p>
        </p:txBody>
      </p:sp>
    </p:spTree>
    <p:extLst>
      <p:ext uri="{BB962C8B-B14F-4D97-AF65-F5344CB8AC3E}">
        <p14:creationId xmlns:p14="http://schemas.microsoft.com/office/powerpoint/2010/main" xmlns="" val="2596566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AMC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odběr plodové vody kolem 16.týdne těhotenství (během několika hodin se obnoví)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asi 15- 20 ml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plodová voda obsahuje volné biochemické látky a živé buňky plodu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jehlou (průměr 0,5 mm) pod kontrolou ultrazvuku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riziko spontánního potratu je 0,5 % (1/200)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54936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09" b="14001"/>
          <a:stretch/>
        </p:blipFill>
        <p:spPr bwMode="auto">
          <a:xfrm>
            <a:off x="1990861" y="755502"/>
            <a:ext cx="6517558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pojem: genealogická studie.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Co je cílem genetického vyšetření?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Uveďte důvody ke genetickému vyšetření.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Jaký je rozdíl mezi invazivními a neinvazivními metodami prenatální diagnostiky?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Vysvětlete pojem: </a:t>
            </a:r>
            <a:r>
              <a:rPr lang="cs-CZ" dirty="0" smtClean="0"/>
              <a:t>amniocentéza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2433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185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36115</TotalTime>
  <Words>770</Words>
  <Application>Microsoft Office PowerPoint</Application>
  <PresentationFormat>Vlastní</PresentationFormat>
  <Paragraphs>86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Hloubka</vt:lpstr>
      <vt:lpstr>Snímek 1</vt:lpstr>
      <vt:lpstr>Anotace</vt:lpstr>
      <vt:lpstr>LÉKAŘSKÁ GENETIKA</vt:lpstr>
      <vt:lpstr>Lékařská genetika</vt:lpstr>
      <vt:lpstr>Genetické vyšetření</vt:lpstr>
      <vt:lpstr>Cíl genetického vyšetření:</vt:lpstr>
      <vt:lpstr>Důvody ke genetickému vyšetření:</vt:lpstr>
      <vt:lpstr>Screening vrozených vad v těhotenství</vt:lpstr>
      <vt:lpstr>Sekvenční prenatální screeningový test</vt:lpstr>
      <vt:lpstr>Metody prenatální diagnostiky</vt:lpstr>
      <vt:lpstr>CVS</vt:lpstr>
      <vt:lpstr>Snímek 12</vt:lpstr>
      <vt:lpstr>AMC</vt:lpstr>
      <vt:lpstr>Snímek 14</vt:lpstr>
      <vt:lpstr>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7´)Lékařská genetika</dc:title>
  <dc:creator>Markéta Fialová</dc:creator>
  <cp:lastModifiedBy>Dum</cp:lastModifiedBy>
  <cp:revision>24</cp:revision>
  <cp:lastPrinted>1601-01-01T00:00:00Z</cp:lastPrinted>
  <dcterms:created xsi:type="dcterms:W3CDTF">2010-04-20T17:31:18Z</dcterms:created>
  <dcterms:modified xsi:type="dcterms:W3CDTF">2014-04-11T06:09:41Z</dcterms:modified>
</cp:coreProperties>
</file>