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0" r:id="rId1"/>
  </p:sldMasterIdLst>
  <p:notesMasterIdLst>
    <p:notesMasterId r:id="rId29"/>
  </p:notesMasterIdLst>
  <p:sldIdLst>
    <p:sldId id="314" r:id="rId2"/>
    <p:sldId id="283" r:id="rId3"/>
    <p:sldId id="291" r:id="rId4"/>
    <p:sldId id="293" r:id="rId5"/>
    <p:sldId id="294" r:id="rId6"/>
    <p:sldId id="295" r:id="rId7"/>
    <p:sldId id="296" r:id="rId8"/>
    <p:sldId id="297" r:id="rId9"/>
    <p:sldId id="298" r:id="rId10"/>
    <p:sldId id="264" r:id="rId11"/>
    <p:sldId id="266" r:id="rId12"/>
    <p:sldId id="267" r:id="rId13"/>
    <p:sldId id="299" r:id="rId14"/>
    <p:sldId id="302" r:id="rId15"/>
    <p:sldId id="303" r:id="rId16"/>
    <p:sldId id="304" r:id="rId17"/>
    <p:sldId id="305" r:id="rId18"/>
    <p:sldId id="300" r:id="rId19"/>
    <p:sldId id="301" r:id="rId20"/>
    <p:sldId id="306" r:id="rId21"/>
    <p:sldId id="307" r:id="rId22"/>
    <p:sldId id="308" r:id="rId23"/>
    <p:sldId id="309" r:id="rId24"/>
    <p:sldId id="310" r:id="rId25"/>
    <p:sldId id="311" r:id="rId26"/>
    <p:sldId id="312" r:id="rId27"/>
    <p:sldId id="313" r:id="rId28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6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7600" cy="369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9700" cy="410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4916324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49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993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16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98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310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301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74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24425" cy="3694112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547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84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91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00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4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68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954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26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79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48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1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6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214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37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5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27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697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4/11/2014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98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AE00E6E-0888-4FAB-9E2F-9C885A35F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02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6513966"/>
              </p:ext>
            </p:extLst>
          </p:nvPr>
        </p:nvGraphicFramePr>
        <p:xfrm>
          <a:off x="913222" y="2430597"/>
          <a:ext cx="8492285" cy="2805805"/>
        </p:xfrm>
        <a:graphic>
          <a:graphicData uri="http://schemas.openxmlformats.org/drawingml/2006/table">
            <a:tbl>
              <a:tblPr/>
              <a:tblGrid>
                <a:gridCol w="2800839"/>
                <a:gridCol w="5691446"/>
              </a:tblGrid>
              <a:tr h="5984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498" marR="10498" marT="104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081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VY_32_INOVACE_6C_4_Autozomalne </a:t>
                      </a:r>
                      <a:r>
                        <a:rPr lang="cs-CZ" sz="1800" b="1" i="0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dominantni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dedicne</a:t>
                      </a:r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choroby 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829" y="5601848"/>
            <a:ext cx="5959619" cy="1153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641" y="446417"/>
            <a:ext cx="1459850" cy="150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6042" y="2051645"/>
            <a:ext cx="8461540" cy="479654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prezentaci se studenti seznámí s nejznámějšími autozomálně dominantními chorobami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v závěru doplněna krátkým </a:t>
            </a:r>
            <a:r>
              <a:rPr lang="cs-CZ" dirty="0" smtClean="0"/>
              <a:t>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</a:t>
            </a:r>
            <a:r>
              <a:rPr lang="cs-CZ" dirty="0" smtClean="0"/>
              <a:t>: mutace, </a:t>
            </a:r>
            <a:r>
              <a:rPr lang="cs-CZ" dirty="0" err="1" smtClean="0"/>
              <a:t>pleiotropní</a:t>
            </a:r>
            <a:r>
              <a:rPr lang="cs-CZ" dirty="0" smtClean="0"/>
              <a:t> účinek, achondroplazie, polydaktylie,   syndaktylie, </a:t>
            </a:r>
            <a:r>
              <a:rPr lang="cs-CZ" dirty="0" err="1" smtClean="0"/>
              <a:t>Huntingtonova</a:t>
            </a:r>
            <a:r>
              <a:rPr lang="cs-CZ" dirty="0" smtClean="0"/>
              <a:t> choroba, </a:t>
            </a:r>
            <a:r>
              <a:rPr lang="cs-CZ" dirty="0" err="1" smtClean="0"/>
              <a:t>neurofibromatoza</a:t>
            </a:r>
            <a:r>
              <a:rPr lang="cs-CZ" dirty="0" smtClean="0"/>
              <a:t>, familiární </a:t>
            </a:r>
            <a:r>
              <a:rPr lang="cs-CZ" dirty="0" err="1" smtClean="0"/>
              <a:t>hypercholesterolemie</a:t>
            </a:r>
            <a:r>
              <a:rPr lang="cs-CZ" dirty="0" smtClean="0"/>
              <a:t>, </a:t>
            </a:r>
            <a:r>
              <a:rPr lang="cs-CZ" dirty="0" err="1" smtClean="0"/>
              <a:t>brachydaktylie</a:t>
            </a:r>
            <a:r>
              <a:rPr lang="cs-CZ" dirty="0" smtClean="0"/>
              <a:t>, </a:t>
            </a:r>
            <a:r>
              <a:rPr lang="cs-CZ" dirty="0" err="1" smtClean="0"/>
              <a:t>arachnodaktylie</a:t>
            </a:r>
            <a:r>
              <a:rPr lang="cs-CZ" dirty="0" smtClean="0"/>
              <a:t>, </a:t>
            </a:r>
            <a:r>
              <a:rPr lang="cs-CZ" dirty="0" err="1" smtClean="0"/>
              <a:t>osteogenesis</a:t>
            </a:r>
            <a:r>
              <a:rPr lang="cs-CZ" dirty="0" smtClean="0"/>
              <a:t> imperfekta, </a:t>
            </a:r>
            <a:r>
              <a:rPr lang="cs-CZ" dirty="0" err="1" smtClean="0"/>
              <a:t>Marfanův</a:t>
            </a:r>
            <a:r>
              <a:rPr lang="cs-CZ" dirty="0" smtClean="0"/>
              <a:t> syndrom, Leidenská </a:t>
            </a:r>
            <a:r>
              <a:rPr lang="cs-CZ" dirty="0"/>
              <a:t>mutace ( Faktor V Leiden)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55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AUTOZOMÁLNĚ DOMINANTNÍ CHOROBY ČOVĚKA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101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Patří mezi geneticky </a:t>
            </a:r>
            <a:r>
              <a:rPr lang="cs-CZ" sz="3600" dirty="0"/>
              <a:t>podmíněné choroby (dědičné</a:t>
            </a:r>
            <a:r>
              <a:rPr lang="cs-CZ" sz="3600" dirty="0" smtClean="0"/>
              <a:t>):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926042" y="2012413"/>
            <a:ext cx="8461540" cy="536782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</a:t>
            </a:r>
            <a:r>
              <a:rPr lang="cs-CZ" sz="3200" dirty="0" smtClean="0"/>
              <a:t>způsobené </a:t>
            </a:r>
            <a:r>
              <a:rPr lang="cs-CZ" sz="3200" dirty="0"/>
              <a:t>odchylkami genotypu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 jsou </a:t>
            </a:r>
            <a:r>
              <a:rPr lang="cs-CZ" sz="3200" dirty="0"/>
              <a:t>vyvolány mutacemi genovými, chromozomovými i genomovými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 k </a:t>
            </a:r>
            <a:r>
              <a:rPr lang="cs-CZ" sz="3200" dirty="0"/>
              <a:t>mutacím dochází na autozomech </a:t>
            </a:r>
            <a:r>
              <a:rPr lang="cs-CZ" sz="3200" dirty="0" smtClean="0"/>
              <a:t>( tento případ) i </a:t>
            </a:r>
            <a:r>
              <a:rPr lang="cs-CZ" sz="3200" dirty="0" err="1"/>
              <a:t>gonozomech</a:t>
            </a:r>
            <a:endParaRPr lang="cs-CZ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 vliv </a:t>
            </a:r>
            <a:r>
              <a:rPr lang="cs-CZ" sz="3200" dirty="0"/>
              <a:t>prostředí na projev této choroby není žádný nebo pouze minimální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známo </a:t>
            </a:r>
            <a:r>
              <a:rPr lang="cs-CZ" sz="3200" dirty="0"/>
              <a:t>až několik </a:t>
            </a:r>
            <a:r>
              <a:rPr lang="cs-CZ" sz="3200" dirty="0" smtClean="0"/>
              <a:t>tisíc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b="1" i="1" dirty="0" err="1" smtClean="0">
                <a:solidFill>
                  <a:schemeClr val="accent1"/>
                </a:solidFill>
              </a:rPr>
              <a:t>pleiotropní</a:t>
            </a:r>
            <a:r>
              <a:rPr lang="cs-CZ" sz="3200" b="1" i="1" dirty="0" smtClean="0">
                <a:solidFill>
                  <a:schemeClr val="accent1"/>
                </a:solidFill>
              </a:rPr>
              <a:t> účinek </a:t>
            </a:r>
            <a:r>
              <a:rPr lang="cs-CZ" sz="3200" dirty="0" smtClean="0"/>
              <a:t>= genetická informace jediné alely se promítá do celé řady chorobných znaků</a:t>
            </a:r>
            <a:endParaRPr lang="cs-CZ" sz="3200" dirty="0"/>
          </a:p>
          <a:p>
            <a:pPr marL="0" indent="0">
              <a:buNone/>
            </a:pP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22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Autozomální choroby (dominantně dědičné)-</a:t>
            </a:r>
            <a:r>
              <a:rPr lang="cs-CZ" sz="3600" dirty="0"/>
              <a:t>postižení jsou většinou </a:t>
            </a:r>
            <a:r>
              <a:rPr lang="cs-CZ" sz="3600" dirty="0" smtClean="0"/>
              <a:t>heterozygoti, homozygoti postiženi velmi těžce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achondroplazie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polydaktylie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syndaktylie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Huntingtonova</a:t>
            </a:r>
            <a:r>
              <a:rPr lang="cs-CZ" dirty="0" smtClean="0"/>
              <a:t> choroba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neurofibromatoza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familiární </a:t>
            </a:r>
            <a:r>
              <a:rPr lang="cs-CZ" dirty="0" err="1" smtClean="0"/>
              <a:t>hypercholesterolemie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brachydaktylie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arachnodaktylie</a:t>
            </a: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osteogenesis</a:t>
            </a:r>
            <a:r>
              <a:rPr lang="cs-CZ" dirty="0" smtClean="0"/>
              <a:t> imperfekta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err="1" smtClean="0"/>
              <a:t>Marfanův</a:t>
            </a:r>
            <a:r>
              <a:rPr lang="cs-CZ" dirty="0" smtClean="0"/>
              <a:t> syndrom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Leidenská mutace ( Faktor V Leiden)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366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chondroplazie (dříve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chondrodystrofie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porucha růstu a osifikace kostí vznikajících z chrupavky</a:t>
            </a:r>
            <a:endParaRPr lang="cs-CZ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malý vzrůst a změna tělesných proporcí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krátké končetiny, velká hlava, patrné již u novorozenců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dospělí dosahují tělesné výšky v průměru 125 cm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mladí mají dispozice k nadváze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mohou mít dýchací obtíže a časté záněty středouší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neléčitelné, možnost prodloužení kostí (ortopedický zákrok)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753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11920" y="6084093"/>
            <a:ext cx="8052048" cy="607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http://www.novinky.cz/zahranicni/evropa/175049-v-belfastu-zavodi-lidsti-trpaslici.html?keepThis=true&amp;TB_iframe=true&amp;height=650&amp;width=850</a:t>
            </a:r>
          </a:p>
        </p:txBody>
      </p:sp>
    </p:spTree>
    <p:extLst>
      <p:ext uri="{BB962C8B-B14F-4D97-AF65-F5344CB8AC3E}">
        <p14:creationId xmlns:p14="http://schemas.microsoft.com/office/powerpoint/2010/main" val="211701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91840" y="6156101"/>
            <a:ext cx="8640960" cy="607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http://zdravi.e15.cz/clanek/postgradualni-medicina/specialni-diferencialni-diagnostika-maleho-vzrustu-460127</a:t>
            </a:r>
          </a:p>
        </p:txBody>
      </p:sp>
    </p:spTree>
    <p:extLst>
      <p:ext uri="{BB962C8B-B14F-4D97-AF65-F5344CB8AC3E}">
        <p14:creationId xmlns:p14="http://schemas.microsoft.com/office/powerpoint/2010/main" val="1496033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olydaktylie, syndaktylie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>
                <a:cs typeface="Arial" panose="020B0604020202020204" pitchFamily="34" charset="0"/>
              </a:rPr>
              <a:t>výskyt </a:t>
            </a:r>
            <a:r>
              <a:rPr lang="cs-CZ" sz="3600" dirty="0" smtClean="0">
                <a:cs typeface="Arial" panose="020B0604020202020204" pitchFamily="34" charset="0"/>
              </a:rPr>
              <a:t>nadpočetných (nebo naopak snížený počet) </a:t>
            </a:r>
            <a:r>
              <a:rPr lang="cs-CZ" sz="3600" dirty="0">
                <a:cs typeface="Arial" panose="020B0604020202020204" pitchFamily="34" charset="0"/>
              </a:rPr>
              <a:t>prstů na dolní či horní </a:t>
            </a:r>
            <a:r>
              <a:rPr lang="cs-CZ" sz="3600" dirty="0" smtClean="0">
                <a:cs typeface="Arial" panose="020B0604020202020204" pitchFamily="34" charset="0"/>
              </a:rPr>
              <a:t>končetině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</a:t>
            </a:r>
            <a:r>
              <a:rPr lang="cs-CZ" sz="3600" dirty="0" smtClean="0">
                <a:cs typeface="Arial" panose="020B0604020202020204" pitchFamily="34" charset="0"/>
              </a:rPr>
              <a:t>srůst nebo naopak znásobení prstních článků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>
                <a:cs typeface="Arial" panose="020B0604020202020204" pitchFamily="34" charset="0"/>
              </a:rPr>
              <a:t> </a:t>
            </a:r>
            <a:r>
              <a:rPr lang="cs-CZ" sz="3600" dirty="0" smtClean="0">
                <a:cs typeface="Arial" panose="020B0604020202020204" pitchFamily="34" charset="0"/>
              </a:rPr>
              <a:t>velmi dobře se dá řešit chirurgickou cestou v raném věku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253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223838"/>
            <a:ext cx="9069387" cy="935037"/>
          </a:xfrm>
          <a:ln/>
        </p:spPr>
        <p:txBody>
          <a:bodyPr tIns="28080">
            <a:normAutofit fontScale="90000"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u="sng" dirty="0"/>
              <a:t>Autozomální choroby (dominantně dědičné)-postižení jsou většinou heterozygoti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idx="1"/>
          </p:nvPr>
        </p:nvSpPr>
        <p:spPr>
          <a:xfrm>
            <a:off x="469900" y="1314450"/>
            <a:ext cx="9069388" cy="6037263"/>
          </a:xfrm>
          <a:ln/>
        </p:spPr>
        <p:txBody>
          <a:bodyPr tIns="23040"/>
          <a:lstStyle/>
          <a:p>
            <a:pPr marL="498475" indent="-428625">
              <a:buClr>
                <a:srgbClr val="99284C"/>
              </a:buClr>
              <a:buSzPct val="75000"/>
              <a:buFont typeface="Wingdings" panose="05000000000000000000" pitchFamily="2" charset="2"/>
              <a:buChar char=""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b="1" u="sng" dirty="0" err="1"/>
              <a:t>Chondrodystrofie</a:t>
            </a:r>
            <a:endParaRPr lang="cs-CZ" sz="2600" b="1" u="sng" dirty="0"/>
          </a:p>
          <a:p>
            <a:pPr marL="498475" indent="-428625">
              <a:buClrTx/>
              <a:buFontTx/>
              <a:buNone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dirty="0">
                <a:cs typeface="Arial" panose="020B0604020202020204" pitchFamily="34" charset="0"/>
              </a:rPr>
              <a:t>→trpasličí vzrůst</a:t>
            </a:r>
          </a:p>
          <a:p>
            <a:pPr marL="498475" indent="-428625">
              <a:buClr>
                <a:srgbClr val="99284C"/>
              </a:buClr>
              <a:buSzPct val="75000"/>
              <a:buFont typeface="Wingdings" panose="05000000000000000000" pitchFamily="2" charset="2"/>
              <a:buChar char=""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b="1" u="sng" dirty="0">
                <a:cs typeface="Arial" panose="020B0604020202020204" pitchFamily="34" charset="0"/>
              </a:rPr>
              <a:t>Polydaktylie</a:t>
            </a:r>
          </a:p>
          <a:p>
            <a:pPr marL="498475" indent="-428625">
              <a:buClrTx/>
              <a:buFontTx/>
              <a:buNone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dirty="0">
                <a:cs typeface="Arial" panose="020B0604020202020204" pitchFamily="34" charset="0"/>
              </a:rPr>
              <a:t>→výskyt nadpočetných prstů na dolní či horní končetině</a:t>
            </a:r>
          </a:p>
          <a:p>
            <a:pPr marL="498475" indent="-428625">
              <a:buClr>
                <a:srgbClr val="99284C"/>
              </a:buClr>
              <a:buSzPct val="75000"/>
              <a:buFont typeface="Wingdings" panose="05000000000000000000" pitchFamily="2" charset="2"/>
              <a:buChar char=""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b="1" u="sng" dirty="0" err="1">
                <a:cs typeface="Arial" panose="020B0604020202020204" pitchFamily="34" charset="0"/>
              </a:rPr>
              <a:t>Hungtingtonova</a:t>
            </a:r>
            <a:r>
              <a:rPr lang="cs-CZ" sz="2600" b="1" u="sng" dirty="0">
                <a:cs typeface="Arial" panose="020B0604020202020204" pitchFamily="34" charset="0"/>
              </a:rPr>
              <a:t> choroba</a:t>
            </a:r>
          </a:p>
          <a:p>
            <a:pPr marL="498475" indent="-428625">
              <a:buClrTx/>
              <a:buFontTx/>
              <a:buNone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dirty="0">
                <a:cs typeface="Arial" panose="020B0604020202020204" pitchFamily="34" charset="0"/>
              </a:rPr>
              <a:t>→rozvíjí se po dosažení věku 30-40 let; porucha  koordinace pohybů a mimovolní pohyby; postupně dochází k těžkému postižení nervové aktivity; rozsáhlé poruchy psychiky, poruchy svalové </a:t>
            </a:r>
            <a:r>
              <a:rPr lang="cs-CZ" sz="2600" dirty="0" err="1">
                <a:cs typeface="Arial" panose="020B0604020202020204" pitchFamily="34" charset="0"/>
              </a:rPr>
              <a:t>činnosti→smrt</a:t>
            </a:r>
            <a:r>
              <a:rPr lang="cs-CZ" sz="2600" dirty="0">
                <a:cs typeface="Arial" panose="020B0604020202020204" pitchFamily="34" charset="0"/>
              </a:rPr>
              <a:t> pacienta</a:t>
            </a:r>
          </a:p>
          <a:p>
            <a:pPr marL="498475" indent="-428625">
              <a:buClr>
                <a:srgbClr val="99284C"/>
              </a:buClr>
              <a:buSzPct val="75000"/>
              <a:buFont typeface="Wingdings" panose="05000000000000000000" pitchFamily="2" charset="2"/>
              <a:buChar char=""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b="1" u="sng" dirty="0" err="1">
                <a:cs typeface="Arial" panose="020B0604020202020204" pitchFamily="34" charset="0"/>
              </a:rPr>
              <a:t>Neurofibromatóza</a:t>
            </a:r>
            <a:endParaRPr lang="cs-CZ" sz="2600" b="1" u="sng" dirty="0">
              <a:cs typeface="Arial" panose="020B0604020202020204" pitchFamily="34" charset="0"/>
            </a:endParaRPr>
          </a:p>
          <a:p>
            <a:pPr marL="498475" indent="-428625">
              <a:buClrTx/>
              <a:buFontTx/>
              <a:buNone/>
              <a:tabLst>
                <a:tab pos="498475" algn="l"/>
                <a:tab pos="603250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</a:tabLst>
            </a:pPr>
            <a:r>
              <a:rPr lang="cs-CZ" sz="2600" dirty="0">
                <a:cs typeface="Arial" panose="020B0604020202020204" pitchFamily="34" charset="0"/>
              </a:rPr>
              <a:t>→nezhoubné nádory nervové tkáně=neurofibromy; zvýšené riziko vzniku zhoubných nádorů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176" y="840649"/>
            <a:ext cx="6737479" cy="4412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9872" y="5940077"/>
            <a:ext cx="7632848" cy="607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http://www.kinderchirurgie.uniklinikum-jena.de/F%C3%BCr+Patienten/Krankheitsbilder/Polydaktylie.html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238" y="827508"/>
            <a:ext cx="4461298" cy="539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71960" y="6444133"/>
            <a:ext cx="8784976" cy="607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http://www.kinderchirurgie.uniklinikum-jena.de/F%C3%BCr+Patienten/Krankheitsbilder/Polydaktylie.html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1961" y="6660157"/>
            <a:ext cx="5758804" cy="349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http://www.handfehlbildungen.de/teil3/syndaktylie.htm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974" y="683493"/>
            <a:ext cx="7704856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895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brachydaktylie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abnormálně krátké prsty</a:t>
            </a:r>
            <a:endParaRPr lang="cs-CZ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herečka </a:t>
            </a:r>
            <a:r>
              <a:rPr lang="cs-CZ" sz="3200" dirty="0" err="1"/>
              <a:t>M</a:t>
            </a:r>
            <a:r>
              <a:rPr lang="cs-CZ" sz="3200" dirty="0" err="1" smtClean="0"/>
              <a:t>egan</a:t>
            </a:r>
            <a:r>
              <a:rPr lang="cs-CZ" sz="3200" dirty="0" smtClean="0"/>
              <a:t> Fox (palec)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131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84128" y="6804173"/>
            <a:ext cx="3416384" cy="34996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http://www.umm.de/5069.0.html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008" y="840844"/>
            <a:ext cx="5400600" cy="580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60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arachnodaktylie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nepřirozeně dlouhé a tenké prsty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mohou být i dlouhé končetiny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součástí i jiných onemocnění (</a:t>
            </a:r>
            <a:r>
              <a:rPr lang="cs-CZ" sz="3200" dirty="0" err="1" smtClean="0"/>
              <a:t>př.Marfanův</a:t>
            </a:r>
            <a:r>
              <a:rPr lang="cs-CZ" sz="3200" dirty="0" smtClean="0"/>
              <a:t> syndrom)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5036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87984" y="6588149"/>
            <a:ext cx="5758805" cy="349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http://www.aeksh.de/shae_alt/200109/h019024a.htm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612" y="1331565"/>
            <a:ext cx="7547124" cy="49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83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Huntingtonova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choroba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zmnožení CAG tripletů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nástup onemocnění „až“ mezi 35 a 45 rokem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degenerativní změny na mozku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motorické poruchy a progresivní demence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celkové změny osobnosti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postižení umírají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935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Leidenská mutace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zvýšená srážlivost krve (trombofilie)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pozměněný V faktor hemokoagulační kaskády</a:t>
            </a:r>
            <a:endParaRPr lang="cs-CZ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při delším znehybnění mají postižení jedinci zvýšené riziko tromboembolického onemocnění; v cévách vznikají krevní sraženiny (tromby), které se uvolní jako emboly a mohou způsobit embolii (ucpání </a:t>
            </a:r>
            <a:r>
              <a:rPr lang="cs-CZ" sz="3200" dirty="0" err="1" smtClean="0"/>
              <a:t>př.plicní</a:t>
            </a:r>
            <a:r>
              <a:rPr lang="cs-CZ" sz="3200" dirty="0" smtClean="0"/>
              <a:t> nebo mozkové cévy) a tím způsobit smrt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0528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Marfanův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syndrom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err="1" smtClean="0"/>
              <a:t>arachnodaktylie</a:t>
            </a:r>
            <a:endParaRPr lang="cs-CZ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 nadměrný vzrůst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dlouhý a úzký obličej s </a:t>
            </a:r>
            <a:r>
              <a:rPr lang="cs-CZ" sz="3200" dirty="0" err="1" smtClean="0"/>
              <a:t>prominujícím</a:t>
            </a:r>
            <a:r>
              <a:rPr lang="cs-CZ" sz="3200" dirty="0" smtClean="0"/>
              <a:t> nosem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srdeční vady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krátká délka života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náhlá úmrtí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0528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neurofibromatóza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nezhoubné nádory nervové tkáně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světle hnědé skvrny („café-au-</a:t>
            </a:r>
            <a:r>
              <a:rPr lang="cs-CZ" sz="3600" dirty="0" err="1" smtClean="0"/>
              <a:t>lait</a:t>
            </a:r>
            <a:r>
              <a:rPr lang="cs-CZ" sz="3600" dirty="0" smtClean="0"/>
              <a:t>“)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zvýšené riziko tvorby zhoubných nádorů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6338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steogenezis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imperfecta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porucha tvorby kolagenu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vysoká náchylnost kostí k frakturám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deformity kostry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mohou být i vady kardiopulmonálního systému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různě závažné typy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9815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amiliární </a:t>
            </a:r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hypercholesterolemie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600" dirty="0" smtClean="0"/>
              <a:t>absence membránových receptorů pro LDL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LDL je skupina lipoproteinů transportující převážné množství cholesterolu v krvi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dochází ke kumulaci LDL a cholesterolu v krvi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poškození cév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dirty="0"/>
              <a:t> </a:t>
            </a:r>
            <a:r>
              <a:rPr lang="cs-CZ" sz="3600" dirty="0" smtClean="0"/>
              <a:t>mnohem vyšší riziko infarktu myokardu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56088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9832" y="179437"/>
            <a:ext cx="8694539" cy="1461188"/>
          </a:xfrm>
        </p:spPr>
        <p:txBody>
          <a:bodyPr>
            <a:noAutofit/>
          </a:bodyPr>
          <a:lstStyle/>
          <a:p>
            <a:r>
              <a:rPr lang="cs-CZ" sz="2800" dirty="0" smtClean="0"/>
              <a:t>Autozomálně dominantní dědičnost; postižený rodič je zpravidla heterozygot; při početí dítěte se zdravým homozygotem je 50%-ní pravděpodobnost, že alelu pro danou chorobu předá svému potomkovi</a:t>
            </a:r>
            <a:endParaRPr lang="cs-CZ" sz="2800" dirty="0"/>
          </a:p>
        </p:txBody>
      </p:sp>
      <p:pic>
        <p:nvPicPr>
          <p:cNvPr id="4" name="Picture 1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2790" b="12790"/>
          <a:stretch/>
        </p:blipFill>
        <p:spPr bwMode="auto">
          <a:xfrm>
            <a:off x="3456136" y="899518"/>
            <a:ext cx="3744416" cy="684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2962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ODPOVÍDEJTE ANO/NE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Při achondroplazii mají postižení „pavoučí“ prsty.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Při polydaktylii se vyskytuje větší počet prstů (prstních článků).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Leidenská mutace je poruchou srážlivosti krve.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Neurofibromatóza</a:t>
            </a:r>
            <a:r>
              <a:rPr lang="cs-CZ" dirty="0" smtClean="0"/>
              <a:t> je zhoubné onemocnění.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F</a:t>
            </a:r>
            <a:r>
              <a:rPr lang="cs-CZ" dirty="0" smtClean="0"/>
              <a:t>amiliární </a:t>
            </a:r>
            <a:r>
              <a:rPr lang="cs-CZ" dirty="0" err="1" smtClean="0"/>
              <a:t>hypercholesterolémie</a:t>
            </a:r>
            <a:r>
              <a:rPr lang="cs-CZ" dirty="0" smtClean="0"/>
              <a:t> zvyšuje riziko vzniku infarktu myokardu.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17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954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67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34803</TotalTime>
  <Words>802</Words>
  <Application>Microsoft Office PowerPoint</Application>
  <PresentationFormat>Vlastní</PresentationFormat>
  <Paragraphs>127</Paragraphs>
  <Slides>27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4" baseType="lpstr">
      <vt:lpstr>MS Gothic</vt:lpstr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AUTOZOMÁLNĚ DOMINANTNÍ CHOROBY ČOVĚKA</vt:lpstr>
      <vt:lpstr>Patří mezi geneticky podmíněné choroby (dědičné):</vt:lpstr>
      <vt:lpstr>Autozomální choroby (dominantně dědičné)-postižení jsou většinou heterozygoti, homozygoti postiženi velmi těžce</vt:lpstr>
      <vt:lpstr>achondroplazie (dříve chondrodystrofie)</vt:lpstr>
      <vt:lpstr>Prezentace aplikace PowerPoint</vt:lpstr>
      <vt:lpstr>Prezentace aplikace PowerPoint</vt:lpstr>
      <vt:lpstr>polydaktylie, syndaktylie</vt:lpstr>
      <vt:lpstr>Autozomální choroby (dominantně dědičné)-postižení jsou většinou heterozygoti</vt:lpstr>
      <vt:lpstr>Prezentace aplikace PowerPoint</vt:lpstr>
      <vt:lpstr>Prezentace aplikace PowerPoint</vt:lpstr>
      <vt:lpstr>Prezentace aplikace PowerPoint</vt:lpstr>
      <vt:lpstr>brachydaktylie</vt:lpstr>
      <vt:lpstr>Prezentace aplikace PowerPoint</vt:lpstr>
      <vt:lpstr>arachnodaktylie</vt:lpstr>
      <vt:lpstr>Prezentace aplikace PowerPoint</vt:lpstr>
      <vt:lpstr>Huntingtonova choroba</vt:lpstr>
      <vt:lpstr>Leidenská mutace</vt:lpstr>
      <vt:lpstr>Marfanův syndrom</vt:lpstr>
      <vt:lpstr>neurofibromatóza</vt:lpstr>
      <vt:lpstr>osteogenezis imperfecta</vt:lpstr>
      <vt:lpstr>familiární hypercholesterolemie</vt:lpstr>
      <vt:lpstr>Autozomálně dominantní dědičnost; postižený rodič je zpravidla heterozygot; při početí dítěte se zdravým homozygotem je 50%-ní pravděpodobnost, že alelu pro danou chorobu předá svému potomkovi</vt:lpstr>
      <vt:lpstr>OPAKOVÁNÍ</vt:lpstr>
      <vt:lpstr>Správné řešení:</vt:lpstr>
      <vt:lpstr>Zdroj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4´)Autozomálně dominantní choroby</dc:title>
  <dc:creator>Markéta Fialová</dc:creator>
  <cp:lastModifiedBy>Pavel Fiala</cp:lastModifiedBy>
  <cp:revision>29</cp:revision>
  <cp:lastPrinted>1601-01-01T00:00:00Z</cp:lastPrinted>
  <dcterms:created xsi:type="dcterms:W3CDTF">2010-04-20T17:31:18Z</dcterms:created>
  <dcterms:modified xsi:type="dcterms:W3CDTF">2014-04-11T06:32:41Z</dcterms:modified>
</cp:coreProperties>
</file>