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14D98F-C056-4284-A23B-F2429FE54A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2E36111-E509-4041-A652-1BD3B509CCBA}">
      <dgm:prSet phldrT="[Text]" custT="1"/>
      <dgm:spPr/>
      <dgm:t>
        <a:bodyPr/>
        <a:lstStyle/>
        <a:p>
          <a:r>
            <a:rPr lang="cs-CZ" sz="3200" dirty="0" smtClean="0"/>
            <a:t>Celé hodiny:</a:t>
          </a:r>
          <a:endParaRPr lang="cs-CZ" sz="3200" dirty="0"/>
        </a:p>
      </dgm:t>
    </dgm:pt>
    <dgm:pt modelId="{BB8BCAF9-D03E-4E37-ACE2-71440A68D013}" type="parTrans" cxnId="{E276C0FE-098D-4B89-A5B6-B2DD4B76BA20}">
      <dgm:prSet/>
      <dgm:spPr/>
      <dgm:t>
        <a:bodyPr/>
        <a:lstStyle/>
        <a:p>
          <a:endParaRPr lang="cs-CZ"/>
        </a:p>
      </dgm:t>
    </dgm:pt>
    <dgm:pt modelId="{DCA8489F-FFFD-438C-8749-9C0E3E220354}" type="sibTrans" cxnId="{E276C0FE-098D-4B89-A5B6-B2DD4B76BA20}">
      <dgm:prSet/>
      <dgm:spPr/>
      <dgm:t>
        <a:bodyPr/>
        <a:lstStyle/>
        <a:p>
          <a:endParaRPr lang="cs-CZ"/>
        </a:p>
      </dgm:t>
    </dgm:pt>
    <dgm:pt modelId="{1C274F9E-C911-4AD9-B731-7641A6C5F105}" type="pres">
      <dgm:prSet presAssocID="{6C14D98F-C056-4284-A23B-F2429FE54A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1A285D-6DAB-44A9-B144-9936337E6DE3}" type="pres">
      <dgm:prSet presAssocID="{F2E36111-E509-4041-A652-1BD3B509CCBA}" presName="parentText" presStyleLbl="node1" presStyleIdx="0" presStyleCnt="1" custScaleY="71014" custLinFactY="-29477" custLinFactNeighborX="-51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76C0FE-098D-4B89-A5B6-B2DD4B76BA20}" srcId="{6C14D98F-C056-4284-A23B-F2429FE54A0E}" destId="{F2E36111-E509-4041-A652-1BD3B509CCBA}" srcOrd="0" destOrd="0" parTransId="{BB8BCAF9-D03E-4E37-ACE2-71440A68D013}" sibTransId="{DCA8489F-FFFD-438C-8749-9C0E3E220354}"/>
    <dgm:cxn modelId="{2F489FFF-556D-449D-8B3E-D956D4D8010D}" type="presOf" srcId="{F2E36111-E509-4041-A652-1BD3B509CCBA}" destId="{551A285D-6DAB-44A9-B144-9936337E6DE3}" srcOrd="0" destOrd="0" presId="urn:microsoft.com/office/officeart/2005/8/layout/vList2"/>
    <dgm:cxn modelId="{CB189B34-BF42-4DDC-83A5-98E193061E2A}" type="presOf" srcId="{6C14D98F-C056-4284-A23B-F2429FE54A0E}" destId="{1C274F9E-C911-4AD9-B731-7641A6C5F105}" srcOrd="0" destOrd="0" presId="urn:microsoft.com/office/officeart/2005/8/layout/vList2"/>
    <dgm:cxn modelId="{FFFDD6BF-ECC8-45EC-B676-7004E776A44B}" type="presParOf" srcId="{1C274F9E-C911-4AD9-B731-7641A6C5F105}" destId="{551A285D-6DAB-44A9-B144-9936337E6DE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4D98F-C056-4284-A23B-F2429FE54A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2E36111-E509-4041-A652-1BD3B509CCBA}">
      <dgm:prSet phldrT="[Text]" custT="1"/>
      <dgm:spPr/>
      <dgm:t>
        <a:bodyPr/>
        <a:lstStyle/>
        <a:p>
          <a:r>
            <a:rPr lang="cs-CZ" sz="3200" dirty="0" smtClean="0"/>
            <a:t>Digitální hodiny:</a:t>
          </a:r>
          <a:endParaRPr lang="cs-CZ" sz="3200" dirty="0"/>
        </a:p>
      </dgm:t>
    </dgm:pt>
    <dgm:pt modelId="{BB8BCAF9-D03E-4E37-ACE2-71440A68D013}" type="parTrans" cxnId="{E276C0FE-098D-4B89-A5B6-B2DD4B76BA20}">
      <dgm:prSet/>
      <dgm:spPr/>
      <dgm:t>
        <a:bodyPr/>
        <a:lstStyle/>
        <a:p>
          <a:endParaRPr lang="cs-CZ"/>
        </a:p>
      </dgm:t>
    </dgm:pt>
    <dgm:pt modelId="{DCA8489F-FFFD-438C-8749-9C0E3E220354}" type="sibTrans" cxnId="{E276C0FE-098D-4B89-A5B6-B2DD4B76BA20}">
      <dgm:prSet/>
      <dgm:spPr/>
      <dgm:t>
        <a:bodyPr/>
        <a:lstStyle/>
        <a:p>
          <a:endParaRPr lang="cs-CZ"/>
        </a:p>
      </dgm:t>
    </dgm:pt>
    <dgm:pt modelId="{1C274F9E-C911-4AD9-B731-7641A6C5F105}" type="pres">
      <dgm:prSet presAssocID="{6C14D98F-C056-4284-A23B-F2429FE54A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1A285D-6DAB-44A9-B144-9936337E6DE3}" type="pres">
      <dgm:prSet presAssocID="{F2E36111-E509-4041-A652-1BD3B509CCBA}" presName="parentText" presStyleLbl="node1" presStyleIdx="0" presStyleCnt="1" custScaleY="71014" custLinFactY="-29477" custLinFactNeighborX="-51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76C0FE-098D-4B89-A5B6-B2DD4B76BA20}" srcId="{6C14D98F-C056-4284-A23B-F2429FE54A0E}" destId="{F2E36111-E509-4041-A652-1BD3B509CCBA}" srcOrd="0" destOrd="0" parTransId="{BB8BCAF9-D03E-4E37-ACE2-71440A68D013}" sibTransId="{DCA8489F-FFFD-438C-8749-9C0E3E220354}"/>
    <dgm:cxn modelId="{5DC000A8-E51F-44AE-A8FA-D54A6044E94B}" type="presOf" srcId="{6C14D98F-C056-4284-A23B-F2429FE54A0E}" destId="{1C274F9E-C911-4AD9-B731-7641A6C5F105}" srcOrd="0" destOrd="0" presId="urn:microsoft.com/office/officeart/2005/8/layout/vList2"/>
    <dgm:cxn modelId="{3EB3EDB0-42B9-47CE-B160-EA0F330F23AF}" type="presOf" srcId="{F2E36111-E509-4041-A652-1BD3B509CCBA}" destId="{551A285D-6DAB-44A9-B144-9936337E6DE3}" srcOrd="0" destOrd="0" presId="urn:microsoft.com/office/officeart/2005/8/layout/vList2"/>
    <dgm:cxn modelId="{3F6D061A-E5BE-48B0-AD21-D05376C82FAC}" type="presParOf" srcId="{1C274F9E-C911-4AD9-B731-7641A6C5F105}" destId="{551A285D-6DAB-44A9-B144-9936337E6DE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14D98F-C056-4284-A23B-F2429FE54A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2E36111-E509-4041-A652-1BD3B509CCBA}">
      <dgm:prSet phldrT="[Text]" custT="1"/>
      <dgm:spPr/>
      <dgm:t>
        <a:bodyPr/>
        <a:lstStyle/>
        <a:p>
          <a:r>
            <a:rPr lang="cs-CZ" sz="3200" dirty="0" smtClean="0"/>
            <a:t>Čtvrt, půl, tři čtvrtě</a:t>
          </a:r>
          <a:endParaRPr lang="cs-CZ" sz="3200" dirty="0"/>
        </a:p>
      </dgm:t>
    </dgm:pt>
    <dgm:pt modelId="{BB8BCAF9-D03E-4E37-ACE2-71440A68D013}" type="parTrans" cxnId="{E276C0FE-098D-4B89-A5B6-B2DD4B76BA20}">
      <dgm:prSet/>
      <dgm:spPr/>
      <dgm:t>
        <a:bodyPr/>
        <a:lstStyle/>
        <a:p>
          <a:endParaRPr lang="cs-CZ"/>
        </a:p>
      </dgm:t>
    </dgm:pt>
    <dgm:pt modelId="{DCA8489F-FFFD-438C-8749-9C0E3E220354}" type="sibTrans" cxnId="{E276C0FE-098D-4B89-A5B6-B2DD4B76BA20}">
      <dgm:prSet/>
      <dgm:spPr/>
      <dgm:t>
        <a:bodyPr/>
        <a:lstStyle/>
        <a:p>
          <a:endParaRPr lang="cs-CZ"/>
        </a:p>
      </dgm:t>
    </dgm:pt>
    <dgm:pt modelId="{1C274F9E-C911-4AD9-B731-7641A6C5F105}" type="pres">
      <dgm:prSet presAssocID="{6C14D98F-C056-4284-A23B-F2429FE54A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1A285D-6DAB-44A9-B144-9936337E6DE3}" type="pres">
      <dgm:prSet presAssocID="{F2E36111-E509-4041-A652-1BD3B509CCBA}" presName="parentText" presStyleLbl="node1" presStyleIdx="0" presStyleCnt="1" custScaleY="71014" custLinFactY="-29477" custLinFactNeighborX="-51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76C0FE-098D-4B89-A5B6-B2DD4B76BA20}" srcId="{6C14D98F-C056-4284-A23B-F2429FE54A0E}" destId="{F2E36111-E509-4041-A652-1BD3B509CCBA}" srcOrd="0" destOrd="0" parTransId="{BB8BCAF9-D03E-4E37-ACE2-71440A68D013}" sibTransId="{DCA8489F-FFFD-438C-8749-9C0E3E220354}"/>
    <dgm:cxn modelId="{3AF9C382-85E0-4807-B208-F75383B26010}" type="presOf" srcId="{F2E36111-E509-4041-A652-1BD3B509CCBA}" destId="{551A285D-6DAB-44A9-B144-9936337E6DE3}" srcOrd="0" destOrd="0" presId="urn:microsoft.com/office/officeart/2005/8/layout/vList2"/>
    <dgm:cxn modelId="{B5D35965-9E7B-423A-8C64-158D361B2707}" type="presOf" srcId="{6C14D98F-C056-4284-A23B-F2429FE54A0E}" destId="{1C274F9E-C911-4AD9-B731-7641A6C5F105}" srcOrd="0" destOrd="0" presId="urn:microsoft.com/office/officeart/2005/8/layout/vList2"/>
    <dgm:cxn modelId="{5BC063A9-CF81-4CD5-9F8A-29C33381DFB5}" type="presParOf" srcId="{1C274F9E-C911-4AD9-B731-7641A6C5F105}" destId="{551A285D-6DAB-44A9-B144-9936337E6DE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14D98F-C056-4284-A23B-F2429FE54A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2E36111-E509-4041-A652-1BD3B509CCBA}">
      <dgm:prSet phldrT="[Text]" custT="1"/>
      <dgm:spPr/>
      <dgm:t>
        <a:bodyPr/>
        <a:lstStyle/>
        <a:p>
          <a:r>
            <a:rPr lang="cs-CZ" sz="3200" dirty="0" smtClean="0"/>
            <a:t>Minuty:</a:t>
          </a:r>
          <a:endParaRPr lang="cs-CZ" sz="3200" dirty="0"/>
        </a:p>
      </dgm:t>
    </dgm:pt>
    <dgm:pt modelId="{BB8BCAF9-D03E-4E37-ACE2-71440A68D013}" type="parTrans" cxnId="{E276C0FE-098D-4B89-A5B6-B2DD4B76BA20}">
      <dgm:prSet/>
      <dgm:spPr/>
      <dgm:t>
        <a:bodyPr/>
        <a:lstStyle/>
        <a:p>
          <a:endParaRPr lang="cs-CZ"/>
        </a:p>
      </dgm:t>
    </dgm:pt>
    <dgm:pt modelId="{DCA8489F-FFFD-438C-8749-9C0E3E220354}" type="sibTrans" cxnId="{E276C0FE-098D-4B89-A5B6-B2DD4B76BA20}">
      <dgm:prSet/>
      <dgm:spPr/>
      <dgm:t>
        <a:bodyPr/>
        <a:lstStyle/>
        <a:p>
          <a:endParaRPr lang="cs-CZ"/>
        </a:p>
      </dgm:t>
    </dgm:pt>
    <dgm:pt modelId="{1C274F9E-C911-4AD9-B731-7641A6C5F105}" type="pres">
      <dgm:prSet presAssocID="{6C14D98F-C056-4284-A23B-F2429FE54A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1A285D-6DAB-44A9-B144-9936337E6DE3}" type="pres">
      <dgm:prSet presAssocID="{F2E36111-E509-4041-A652-1BD3B509CCBA}" presName="parentText" presStyleLbl="node1" presStyleIdx="0" presStyleCnt="1" custScaleY="71014" custLinFactY="-29477" custLinFactNeighborX="-51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76C0FE-098D-4B89-A5B6-B2DD4B76BA20}" srcId="{6C14D98F-C056-4284-A23B-F2429FE54A0E}" destId="{F2E36111-E509-4041-A652-1BD3B509CCBA}" srcOrd="0" destOrd="0" parTransId="{BB8BCAF9-D03E-4E37-ACE2-71440A68D013}" sibTransId="{DCA8489F-FFFD-438C-8749-9C0E3E220354}"/>
    <dgm:cxn modelId="{CE608DE0-81A5-4D02-9513-20038E8FEADF}" type="presOf" srcId="{6C14D98F-C056-4284-A23B-F2429FE54A0E}" destId="{1C274F9E-C911-4AD9-B731-7641A6C5F105}" srcOrd="0" destOrd="0" presId="urn:microsoft.com/office/officeart/2005/8/layout/vList2"/>
    <dgm:cxn modelId="{45DC7A69-1CFF-42FA-8314-4FD82F3A2934}" type="presOf" srcId="{F2E36111-E509-4041-A652-1BD3B509CCBA}" destId="{551A285D-6DAB-44A9-B144-9936337E6DE3}" srcOrd="0" destOrd="0" presId="urn:microsoft.com/office/officeart/2005/8/layout/vList2"/>
    <dgm:cxn modelId="{E209BDBA-2A58-46BD-8556-2456CDAEA7A8}" type="presParOf" srcId="{1C274F9E-C911-4AD9-B731-7641A6C5F105}" destId="{551A285D-6DAB-44A9-B144-9936337E6DE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A285D-6DAB-44A9-B144-9936337E6DE3}">
      <dsp:nvSpPr>
        <dsp:cNvPr id="0" name=""/>
        <dsp:cNvSpPr/>
      </dsp:nvSpPr>
      <dsp:spPr>
        <a:xfrm>
          <a:off x="0" y="0"/>
          <a:ext cx="2664295" cy="850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Celé hodiny:</a:t>
          </a:r>
          <a:endParaRPr lang="cs-CZ" sz="3200" kern="1200" dirty="0"/>
        </a:p>
      </dsp:txBody>
      <dsp:txXfrm>
        <a:off x="41533" y="41533"/>
        <a:ext cx="2581229" cy="7677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A285D-6DAB-44A9-B144-9936337E6DE3}">
      <dsp:nvSpPr>
        <dsp:cNvPr id="0" name=""/>
        <dsp:cNvSpPr/>
      </dsp:nvSpPr>
      <dsp:spPr>
        <a:xfrm>
          <a:off x="0" y="0"/>
          <a:ext cx="3312368" cy="850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Digitální hodiny:</a:t>
          </a:r>
          <a:endParaRPr lang="cs-CZ" sz="3200" kern="1200" dirty="0"/>
        </a:p>
      </dsp:txBody>
      <dsp:txXfrm>
        <a:off x="41533" y="41533"/>
        <a:ext cx="3229302" cy="7677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A285D-6DAB-44A9-B144-9936337E6DE3}">
      <dsp:nvSpPr>
        <dsp:cNvPr id="0" name=""/>
        <dsp:cNvSpPr/>
      </dsp:nvSpPr>
      <dsp:spPr>
        <a:xfrm>
          <a:off x="0" y="0"/>
          <a:ext cx="4104456" cy="850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Čtvrt, půl, tři čtvrtě</a:t>
          </a:r>
          <a:endParaRPr lang="cs-CZ" sz="3200" kern="1200" dirty="0"/>
        </a:p>
      </dsp:txBody>
      <dsp:txXfrm>
        <a:off x="41533" y="41533"/>
        <a:ext cx="4021390" cy="7677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A285D-6DAB-44A9-B144-9936337E6DE3}">
      <dsp:nvSpPr>
        <dsp:cNvPr id="0" name=""/>
        <dsp:cNvSpPr/>
      </dsp:nvSpPr>
      <dsp:spPr>
        <a:xfrm>
          <a:off x="0" y="0"/>
          <a:ext cx="1800200" cy="850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Minuty:</a:t>
          </a:r>
          <a:endParaRPr lang="cs-CZ" sz="3200" kern="1200" dirty="0"/>
        </a:p>
      </dsp:txBody>
      <dsp:txXfrm>
        <a:off x="41533" y="41533"/>
        <a:ext cx="1717134" cy="767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694570C-142F-48A0-AE76-28246834218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1258DD9-9434-4E09-B0E3-A1C2949173D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Anglický jazyk – </a:t>
            </a:r>
            <a:r>
              <a:rPr lang="cs-CZ" sz="2800" dirty="0" smtClean="0"/>
              <a:t>cvičení na podporu konverzace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836712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What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time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is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it</a:t>
            </a:r>
            <a:r>
              <a:rPr lang="cs-CZ" sz="3200" b="1" dirty="0" smtClean="0">
                <a:solidFill>
                  <a:schemeClr val="tx1"/>
                </a:solidFill>
              </a:rPr>
              <a:t>?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VY_32_INOVACE_02-53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661795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Anglický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What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time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is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it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?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7. 11. 2011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je určen na seznámení žáků  (resp. opakováním ) se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způsoby určování (vyjádření) časových údajů v angličtině. Následuje procvičení ve formě jednoduchých otázek – žáci tvoří odpovědi s časovými údaji.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39552" y="1628800"/>
            <a:ext cx="8101781" cy="482453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sz="2000" b="1" dirty="0" smtClean="0">
                <a:latin typeface="Verdana" pitchFamily="34" charset="0"/>
              </a:rPr>
              <a:t>1:00  </a:t>
            </a:r>
            <a:r>
              <a:rPr lang="en-US" sz="2000" b="1" dirty="0" smtClean="0">
                <a:latin typeface="Verdana" pitchFamily="34" charset="0"/>
              </a:rPr>
              <a:t>	</a:t>
            </a:r>
            <a:r>
              <a:rPr lang="cs-CZ" sz="2000" b="1" dirty="0" err="1" smtClean="0">
                <a:latin typeface="Verdana" pitchFamily="34" charset="0"/>
              </a:rPr>
              <a:t>It</a:t>
            </a:r>
            <a:r>
              <a:rPr lang="en-US" sz="2000" b="1" dirty="0" smtClean="0">
                <a:latin typeface="Verdana" pitchFamily="34" charset="0"/>
              </a:rPr>
              <a:t>`s </a:t>
            </a:r>
            <a:r>
              <a:rPr lang="cs-CZ" sz="2000" b="1" dirty="0" err="1" smtClean="0">
                <a:latin typeface="Verdana" pitchFamily="34" charset="0"/>
              </a:rPr>
              <a:t>one</a:t>
            </a:r>
            <a:r>
              <a:rPr lang="cs-CZ" sz="2000" b="1" dirty="0" smtClean="0">
                <a:latin typeface="Verdana" pitchFamily="34" charset="0"/>
              </a:rPr>
              <a:t> o</a:t>
            </a:r>
            <a:r>
              <a:rPr lang="en-US" sz="2000" b="1" dirty="0" smtClean="0">
                <a:latin typeface="Verdana" pitchFamily="34" charset="0"/>
              </a:rPr>
              <a:t>`clock</a:t>
            </a:r>
          </a:p>
          <a:p>
            <a:r>
              <a:rPr lang="en-US" sz="2000" b="1" dirty="0" smtClean="0">
                <a:latin typeface="Verdana" pitchFamily="34" charset="0"/>
              </a:rPr>
              <a:t>5:00 	It`s five o`clock</a:t>
            </a:r>
          </a:p>
          <a:p>
            <a:r>
              <a:rPr lang="en-US" sz="2000" b="1" dirty="0" smtClean="0">
                <a:latin typeface="Verdana" pitchFamily="34" charset="0"/>
              </a:rPr>
              <a:t>11:00 	It`s eleven o`clock</a:t>
            </a:r>
          </a:p>
          <a:p>
            <a:endParaRPr lang="cs-CZ" sz="2000" dirty="0" smtClean="0">
              <a:latin typeface="Verdana" pitchFamily="34" charset="0"/>
            </a:endParaRPr>
          </a:p>
          <a:p>
            <a:r>
              <a:rPr lang="cs-CZ" sz="2000" dirty="0" smtClean="0">
                <a:latin typeface="Verdana" pitchFamily="34" charset="0"/>
              </a:rPr>
              <a:t>V angličtině se nepoužívá čtyřiadvacetihodinový systém, proto používáme zkratky:</a:t>
            </a:r>
          </a:p>
          <a:p>
            <a:endParaRPr lang="cs-CZ" sz="1400" dirty="0" smtClean="0">
              <a:latin typeface="Verdana" pitchFamily="34" charset="0"/>
            </a:endParaRPr>
          </a:p>
          <a:p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AM</a:t>
            </a:r>
            <a:r>
              <a:rPr lang="en-US" sz="2000" dirty="0" smtClean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en-US" sz="2000" dirty="0" smtClean="0">
                <a:latin typeface="Verdana" pitchFamily="34" charset="0"/>
              </a:rPr>
              <a:t>– </a:t>
            </a:r>
            <a:r>
              <a:rPr lang="en-US" sz="2000" dirty="0" err="1" smtClean="0">
                <a:latin typeface="Verdana" pitchFamily="34" charset="0"/>
              </a:rPr>
              <a:t>dopoledne</a:t>
            </a:r>
            <a:r>
              <a:rPr lang="cs-CZ" sz="2000" dirty="0" smtClean="0">
                <a:latin typeface="Verdana" pitchFamily="34" charset="0"/>
              </a:rPr>
              <a:t>		</a:t>
            </a: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PM</a:t>
            </a:r>
            <a:r>
              <a:rPr lang="en-US" sz="2000" dirty="0" smtClean="0">
                <a:latin typeface="Verdana" pitchFamily="34" charset="0"/>
              </a:rPr>
              <a:t> – </a:t>
            </a:r>
            <a:r>
              <a:rPr lang="en-US" sz="2000" dirty="0" err="1" smtClean="0">
                <a:latin typeface="Verdana" pitchFamily="34" charset="0"/>
              </a:rPr>
              <a:t>odpoledne</a:t>
            </a:r>
            <a:endParaRPr lang="cs-CZ" sz="2000" dirty="0" smtClean="0">
              <a:latin typeface="Verdana" pitchFamily="34" charset="0"/>
            </a:endParaRPr>
          </a:p>
          <a:p>
            <a:endParaRPr lang="en-US" sz="2000" dirty="0" smtClean="0">
              <a:latin typeface="Verdana" pitchFamily="34" charset="0"/>
            </a:endParaRPr>
          </a:p>
          <a:p>
            <a:r>
              <a:rPr lang="cs-CZ" sz="2000" dirty="0" smtClean="0">
                <a:latin typeface="Verdana" pitchFamily="34" charset="0"/>
              </a:rPr>
              <a:t>n</a:t>
            </a:r>
            <a:r>
              <a:rPr lang="en-US" sz="2000" dirty="0" err="1" smtClean="0">
                <a:latin typeface="Verdana" pitchFamily="34" charset="0"/>
              </a:rPr>
              <a:t>ebo</a:t>
            </a:r>
            <a:r>
              <a:rPr lang="en-US" sz="20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následující spojení:</a:t>
            </a:r>
          </a:p>
          <a:p>
            <a:endParaRPr lang="cs-CZ" sz="1200" dirty="0" smtClean="0">
              <a:latin typeface="Verdana" pitchFamily="34" charset="0"/>
            </a:endParaRPr>
          </a:p>
          <a:p>
            <a:pPr>
              <a:lnSpc>
                <a:spcPct val="16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in the morning </a:t>
            </a:r>
            <a:r>
              <a:rPr lang="cs-CZ" sz="2000" b="1" dirty="0" smtClean="0">
                <a:solidFill>
                  <a:srgbClr val="FF0000"/>
                </a:solidFill>
                <a:latin typeface="Verdana" pitchFamily="34" charset="0"/>
              </a:rPr>
              <a:t>	</a:t>
            </a: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in the afternoon </a:t>
            </a:r>
            <a:b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</a:b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in the evening </a:t>
            </a:r>
            <a:r>
              <a:rPr lang="cs-CZ" sz="2000" b="1" dirty="0" smtClean="0">
                <a:solidFill>
                  <a:srgbClr val="FF0000"/>
                </a:solidFill>
                <a:latin typeface="Verdana" pitchFamily="34" charset="0"/>
              </a:rPr>
              <a:t>	</a:t>
            </a: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at night</a:t>
            </a:r>
          </a:p>
          <a:p>
            <a:endParaRPr lang="en-US" sz="2400" dirty="0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539552" y="476672"/>
          <a:ext cx="26642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404664"/>
            <a:ext cx="2555924" cy="2555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39552" y="1628800"/>
            <a:ext cx="8101781" cy="482453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1900" dirty="0" smtClean="0">
                <a:latin typeface="Verdana" pitchFamily="34" charset="0"/>
              </a:rPr>
              <a:t>Digitální hodiny můžeme číst jako dvě čísla, slůvko </a:t>
            </a:r>
            <a:r>
              <a:rPr lang="cs-CZ" sz="1900" b="1" dirty="0" smtClean="0">
                <a:solidFill>
                  <a:srgbClr val="FF0000"/>
                </a:solidFill>
                <a:latin typeface="Verdana" pitchFamily="34" charset="0"/>
              </a:rPr>
              <a:t>o'</a:t>
            </a:r>
            <a:r>
              <a:rPr lang="cs-CZ" sz="1900" b="1" dirty="0" err="1" smtClean="0">
                <a:solidFill>
                  <a:srgbClr val="FF0000"/>
                </a:solidFill>
                <a:latin typeface="Verdana" pitchFamily="34" charset="0"/>
              </a:rPr>
              <a:t>clock</a:t>
            </a:r>
            <a:r>
              <a:rPr lang="cs-CZ" sz="1900" dirty="0" smtClean="0">
                <a:latin typeface="Verdana" pitchFamily="34" charset="0"/>
              </a:rPr>
              <a:t> již nepoužíváme: </a:t>
            </a:r>
          </a:p>
          <a:p>
            <a:pPr>
              <a:lnSpc>
                <a:spcPct val="150000"/>
              </a:lnSpc>
            </a:pPr>
            <a:r>
              <a:rPr lang="cs-CZ" sz="1900" dirty="0" smtClean="0">
                <a:latin typeface="Verdana" pitchFamily="34" charset="0"/>
              </a:rPr>
              <a:t>1:30 	</a:t>
            </a:r>
            <a:r>
              <a:rPr lang="cs-CZ" sz="1900" b="1" dirty="0" err="1" smtClean="0">
                <a:latin typeface="Verdana" pitchFamily="34" charset="0"/>
              </a:rPr>
              <a:t>one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thirty</a:t>
            </a:r>
            <a:r>
              <a:rPr lang="cs-CZ" sz="1900" dirty="0" smtClean="0">
                <a:latin typeface="Verdana" pitchFamily="34" charset="0"/>
              </a:rPr>
              <a:t> </a:t>
            </a:r>
            <a:br>
              <a:rPr lang="cs-CZ" sz="1900" dirty="0" smtClean="0">
                <a:latin typeface="Verdana" pitchFamily="34" charset="0"/>
              </a:rPr>
            </a:br>
            <a:r>
              <a:rPr lang="cs-CZ" sz="1900" dirty="0" smtClean="0">
                <a:latin typeface="Verdana" pitchFamily="34" charset="0"/>
              </a:rPr>
              <a:t>5:45 	</a:t>
            </a:r>
            <a:r>
              <a:rPr lang="cs-CZ" sz="1900" b="1" dirty="0" err="1" smtClean="0">
                <a:latin typeface="Verdana" pitchFamily="34" charset="0"/>
              </a:rPr>
              <a:t>five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forty</a:t>
            </a:r>
            <a:r>
              <a:rPr lang="cs-CZ" sz="1900" b="1" dirty="0" smtClean="0">
                <a:latin typeface="Verdana" pitchFamily="34" charset="0"/>
              </a:rPr>
              <a:t>-</a:t>
            </a:r>
            <a:r>
              <a:rPr lang="cs-CZ" sz="1900" b="1" dirty="0" err="1" smtClean="0">
                <a:latin typeface="Verdana" pitchFamily="34" charset="0"/>
              </a:rPr>
              <a:t>five</a:t>
            </a:r>
            <a:r>
              <a:rPr lang="cs-CZ" sz="1900" dirty="0" smtClean="0">
                <a:latin typeface="Verdana" pitchFamily="34" charset="0"/>
              </a:rPr>
              <a:t> </a:t>
            </a:r>
            <a:br>
              <a:rPr lang="cs-CZ" sz="1900" dirty="0" smtClean="0">
                <a:latin typeface="Verdana" pitchFamily="34" charset="0"/>
              </a:rPr>
            </a:br>
            <a:r>
              <a:rPr lang="cs-CZ" sz="1900" dirty="0" smtClean="0">
                <a:latin typeface="Verdana" pitchFamily="34" charset="0"/>
              </a:rPr>
              <a:t>11:28 	</a:t>
            </a:r>
            <a:r>
              <a:rPr lang="cs-CZ" sz="1900" b="1" dirty="0" err="1" smtClean="0">
                <a:latin typeface="Verdana" pitchFamily="34" charset="0"/>
              </a:rPr>
              <a:t>eleven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twenty</a:t>
            </a:r>
            <a:r>
              <a:rPr lang="cs-CZ" sz="1900" b="1" dirty="0" smtClean="0">
                <a:latin typeface="Verdana" pitchFamily="34" charset="0"/>
              </a:rPr>
              <a:t>-</a:t>
            </a:r>
            <a:r>
              <a:rPr lang="cs-CZ" sz="1900" b="1" dirty="0" err="1" smtClean="0">
                <a:latin typeface="Verdana" pitchFamily="34" charset="0"/>
              </a:rPr>
              <a:t>eight</a:t>
            </a:r>
            <a:r>
              <a:rPr lang="cs-CZ" sz="1900" dirty="0" smtClean="0">
                <a:latin typeface="Verdana" pitchFamily="34" charset="0"/>
              </a:rPr>
              <a:t> </a:t>
            </a:r>
            <a:br>
              <a:rPr lang="cs-CZ" sz="1900" dirty="0" smtClean="0">
                <a:latin typeface="Verdana" pitchFamily="34" charset="0"/>
              </a:rPr>
            </a:br>
            <a:endParaRPr lang="cs-CZ" sz="1900" dirty="0" smtClean="0">
              <a:latin typeface="Verdana" pitchFamily="34" charset="0"/>
            </a:endParaRPr>
          </a:p>
          <a:p>
            <a:r>
              <a:rPr lang="cs-CZ" sz="1900" dirty="0" smtClean="0">
                <a:latin typeface="Verdana" pitchFamily="34" charset="0"/>
              </a:rPr>
              <a:t>Je-li minutový údaj menší než deset, čteme ho s </a:t>
            </a:r>
            <a:r>
              <a:rPr lang="cs-CZ" sz="1900" b="1" dirty="0" err="1" smtClean="0">
                <a:solidFill>
                  <a:srgbClr val="FF0000"/>
                </a:solidFill>
                <a:latin typeface="Verdana" pitchFamily="34" charset="0"/>
              </a:rPr>
              <a:t>oh</a:t>
            </a:r>
            <a:r>
              <a:rPr lang="cs-CZ" sz="1900" dirty="0" smtClean="0">
                <a:latin typeface="Verdana" pitchFamily="34" charset="0"/>
              </a:rPr>
              <a:t> (nula): </a:t>
            </a:r>
          </a:p>
          <a:p>
            <a:pPr>
              <a:lnSpc>
                <a:spcPct val="150000"/>
              </a:lnSpc>
            </a:pPr>
            <a:r>
              <a:rPr lang="cs-CZ" sz="1900" dirty="0" smtClean="0">
                <a:latin typeface="Verdana" pitchFamily="34" charset="0"/>
              </a:rPr>
              <a:t>2:07  	</a:t>
            </a:r>
            <a:r>
              <a:rPr lang="cs-CZ" sz="1900" b="1" dirty="0" err="1" smtClean="0">
                <a:latin typeface="Verdana" pitchFamily="34" charset="0"/>
              </a:rPr>
              <a:t>two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solidFill>
                  <a:srgbClr val="FF0000"/>
                </a:solidFill>
                <a:latin typeface="Verdana" pitchFamily="34" charset="0"/>
              </a:rPr>
              <a:t>oh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seven</a:t>
            </a:r>
            <a:r>
              <a:rPr lang="cs-CZ" sz="1900" dirty="0" smtClean="0">
                <a:latin typeface="Verdana" pitchFamily="34" charset="0"/>
              </a:rPr>
              <a:t> </a:t>
            </a:r>
            <a:br>
              <a:rPr lang="cs-CZ" sz="1900" dirty="0" smtClean="0">
                <a:latin typeface="Verdana" pitchFamily="34" charset="0"/>
              </a:rPr>
            </a:br>
            <a:r>
              <a:rPr lang="cs-CZ" sz="1900" dirty="0" smtClean="0">
                <a:latin typeface="Verdana" pitchFamily="34" charset="0"/>
              </a:rPr>
              <a:t>8:02 	</a:t>
            </a:r>
            <a:r>
              <a:rPr lang="cs-CZ" sz="1900" b="1" dirty="0" err="1" smtClean="0">
                <a:latin typeface="Verdana" pitchFamily="34" charset="0"/>
              </a:rPr>
              <a:t>eight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solidFill>
                  <a:srgbClr val="FF0000"/>
                </a:solidFill>
                <a:latin typeface="Verdana" pitchFamily="34" charset="0"/>
              </a:rPr>
              <a:t>oh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two</a:t>
            </a:r>
            <a:r>
              <a:rPr lang="cs-CZ" sz="1900" dirty="0" smtClean="0">
                <a:latin typeface="Verdana" pitchFamily="34" charset="0"/>
              </a:rPr>
              <a:t> </a:t>
            </a:r>
            <a:br>
              <a:rPr lang="cs-CZ" sz="1900" dirty="0" smtClean="0">
                <a:latin typeface="Verdana" pitchFamily="34" charset="0"/>
              </a:rPr>
            </a:br>
            <a:r>
              <a:rPr lang="cs-CZ" sz="1900" dirty="0" smtClean="0">
                <a:latin typeface="Verdana" pitchFamily="34" charset="0"/>
              </a:rPr>
              <a:t>11:05 	</a:t>
            </a:r>
            <a:r>
              <a:rPr lang="cs-CZ" sz="1900" b="1" dirty="0" err="1" smtClean="0">
                <a:latin typeface="Verdana" pitchFamily="34" charset="0"/>
              </a:rPr>
              <a:t>eleven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solidFill>
                  <a:srgbClr val="FF0000"/>
                </a:solidFill>
                <a:latin typeface="Verdana" pitchFamily="34" charset="0"/>
              </a:rPr>
              <a:t>oh</a:t>
            </a:r>
            <a:r>
              <a:rPr lang="cs-CZ" sz="1900" b="1" dirty="0" smtClean="0">
                <a:latin typeface="Verdana" pitchFamily="34" charset="0"/>
              </a:rPr>
              <a:t> </a:t>
            </a:r>
            <a:r>
              <a:rPr lang="cs-CZ" sz="1900" b="1" dirty="0" err="1" smtClean="0">
                <a:latin typeface="Verdana" pitchFamily="34" charset="0"/>
              </a:rPr>
              <a:t>five</a:t>
            </a:r>
            <a:endParaRPr lang="cs-CZ" sz="1900" dirty="0" smtClean="0">
              <a:latin typeface="Verdana" pitchFamily="34" charset="0"/>
            </a:endParaRPr>
          </a:p>
          <a:p>
            <a:endParaRPr lang="en-US" sz="2400" dirty="0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539552" y="476672"/>
          <a:ext cx="3312368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2204864"/>
            <a:ext cx="2239464" cy="151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39552" y="1628800"/>
            <a:ext cx="8101781" cy="482453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smtClean="0"/>
              <a:t>1:15		a </a:t>
            </a:r>
            <a:r>
              <a:rPr lang="cs-CZ" sz="2400" dirty="0" err="1" smtClean="0"/>
              <a:t>quarter</a:t>
            </a:r>
            <a:r>
              <a:rPr lang="cs-CZ" sz="2400" dirty="0" smtClean="0"/>
              <a:t> past </a:t>
            </a:r>
            <a:r>
              <a:rPr lang="cs-CZ" sz="2400" dirty="0" err="1" smtClean="0"/>
              <a:t>one</a:t>
            </a:r>
            <a:endParaRPr lang="cs-CZ" sz="2400" dirty="0" smtClean="0"/>
          </a:p>
          <a:p>
            <a:r>
              <a:rPr lang="cs-CZ" sz="2400" dirty="0" smtClean="0"/>
              <a:t>3:15		a </a:t>
            </a:r>
            <a:r>
              <a:rPr lang="cs-CZ" sz="2400" dirty="0" err="1" smtClean="0"/>
              <a:t>quarter</a:t>
            </a:r>
            <a:r>
              <a:rPr lang="cs-CZ" sz="2400" dirty="0" smtClean="0"/>
              <a:t> past </a:t>
            </a:r>
            <a:r>
              <a:rPr lang="cs-CZ" sz="2400" dirty="0" err="1" smtClean="0"/>
              <a:t>three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1:30		half past </a:t>
            </a:r>
            <a:r>
              <a:rPr lang="cs-CZ" sz="2400" dirty="0" err="1" smtClean="0"/>
              <a:t>one</a:t>
            </a:r>
            <a:endParaRPr lang="cs-CZ" sz="2400" dirty="0" smtClean="0"/>
          </a:p>
          <a:p>
            <a:r>
              <a:rPr lang="cs-CZ" sz="2400" dirty="0" smtClean="0"/>
              <a:t>3:30		half past </a:t>
            </a:r>
            <a:r>
              <a:rPr lang="cs-CZ" sz="2400" dirty="0" err="1" smtClean="0"/>
              <a:t>three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1:45		a </a:t>
            </a:r>
            <a:r>
              <a:rPr lang="cs-CZ" sz="2400" dirty="0" err="1" smtClean="0"/>
              <a:t>quarter</a:t>
            </a:r>
            <a:r>
              <a:rPr lang="cs-CZ" sz="2400" dirty="0" smtClean="0"/>
              <a:t> to </a:t>
            </a:r>
            <a:r>
              <a:rPr lang="cs-CZ" sz="2400" dirty="0" err="1" smtClean="0"/>
              <a:t>two</a:t>
            </a:r>
            <a:endParaRPr lang="cs-CZ" sz="2400" dirty="0" smtClean="0"/>
          </a:p>
          <a:p>
            <a:r>
              <a:rPr lang="cs-CZ" sz="2400" dirty="0" smtClean="0"/>
              <a:t>3:45		a </a:t>
            </a:r>
            <a:r>
              <a:rPr lang="cs-CZ" sz="2400" dirty="0" err="1" smtClean="0"/>
              <a:t>quarter</a:t>
            </a:r>
            <a:r>
              <a:rPr lang="cs-CZ" sz="2400" dirty="0" smtClean="0"/>
              <a:t> to </a:t>
            </a:r>
            <a:r>
              <a:rPr lang="cs-CZ" sz="2400" dirty="0" err="1" smtClean="0"/>
              <a:t>four</a:t>
            </a:r>
            <a:endParaRPr lang="en-US" sz="2400" dirty="0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539552" y="476672"/>
          <a:ext cx="410445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ázek 3" descr="hodiny.bmp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1628800"/>
            <a:ext cx="3615347" cy="3118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67544" y="1628800"/>
            <a:ext cx="8101781" cy="482453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Verdana" pitchFamily="34" charset="0"/>
              </a:rPr>
              <a:t>1:05	</a:t>
            </a:r>
            <a:r>
              <a:rPr lang="cs-CZ" sz="2000" b="1" dirty="0" err="1" smtClean="0">
                <a:latin typeface="Verdana" pitchFamily="34" charset="0"/>
              </a:rPr>
              <a:t>five</a:t>
            </a:r>
            <a:r>
              <a:rPr lang="cs-CZ" sz="2000" b="1" dirty="0" smtClean="0">
                <a:latin typeface="Verdana" pitchFamily="34" charset="0"/>
              </a:rPr>
              <a:t> past </a:t>
            </a:r>
            <a:r>
              <a:rPr lang="cs-CZ" sz="2000" b="1" dirty="0" err="1" smtClean="0">
                <a:latin typeface="Verdana" pitchFamily="34" charset="0"/>
              </a:rPr>
              <a:t>one</a:t>
            </a:r>
            <a:r>
              <a:rPr lang="cs-CZ" sz="2000" dirty="0" smtClean="0">
                <a:latin typeface="Verdana" pitchFamily="34" charset="0"/>
              </a:rPr>
              <a:t>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2:20	</a:t>
            </a:r>
            <a:r>
              <a:rPr lang="cs-CZ" sz="2000" b="1" dirty="0" err="1" smtClean="0">
                <a:latin typeface="Verdana" pitchFamily="34" charset="0"/>
              </a:rPr>
              <a:t>twenty</a:t>
            </a:r>
            <a:r>
              <a:rPr lang="cs-CZ" sz="2000" b="1" dirty="0" smtClean="0">
                <a:latin typeface="Verdana" pitchFamily="34" charset="0"/>
              </a:rPr>
              <a:t> past </a:t>
            </a:r>
            <a:r>
              <a:rPr lang="cs-CZ" sz="2000" b="1" dirty="0" err="1" smtClean="0">
                <a:latin typeface="Verdana" pitchFamily="34" charset="0"/>
              </a:rPr>
              <a:t>two</a:t>
            </a:r>
            <a:r>
              <a:rPr lang="cs-CZ" sz="2000" dirty="0" smtClean="0">
                <a:latin typeface="Verdana" pitchFamily="34" charset="0"/>
              </a:rPr>
              <a:t>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4:25	</a:t>
            </a:r>
            <a:r>
              <a:rPr lang="cs-CZ" sz="2000" b="1" dirty="0" err="1" smtClean="0">
                <a:latin typeface="Verdana" pitchFamily="34" charset="0"/>
              </a:rPr>
              <a:t>twenty</a:t>
            </a:r>
            <a:r>
              <a:rPr lang="cs-CZ" sz="2000" b="1" dirty="0" smtClean="0">
                <a:latin typeface="Verdana" pitchFamily="34" charset="0"/>
              </a:rPr>
              <a:t>-</a:t>
            </a:r>
            <a:r>
              <a:rPr lang="cs-CZ" sz="2000" b="1" dirty="0" err="1" smtClean="0">
                <a:latin typeface="Verdana" pitchFamily="34" charset="0"/>
              </a:rPr>
              <a:t>five</a:t>
            </a:r>
            <a:r>
              <a:rPr lang="cs-CZ" sz="2000" b="1" dirty="0" smtClean="0">
                <a:latin typeface="Verdana" pitchFamily="34" charset="0"/>
              </a:rPr>
              <a:t> past </a:t>
            </a:r>
            <a:r>
              <a:rPr lang="cs-CZ" sz="2000" b="1" dirty="0" err="1" smtClean="0">
                <a:latin typeface="Verdana" pitchFamily="34" charset="0"/>
              </a:rPr>
              <a:t>four</a:t>
            </a:r>
            <a:r>
              <a:rPr lang="cs-CZ" sz="2000" dirty="0" smtClean="0">
                <a:latin typeface="Verdana" pitchFamily="34" charset="0"/>
              </a:rPr>
              <a:t>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9:35	</a:t>
            </a:r>
            <a:r>
              <a:rPr lang="cs-CZ" sz="2000" b="1" dirty="0" err="1" smtClean="0">
                <a:latin typeface="Verdana" pitchFamily="34" charset="0"/>
              </a:rPr>
              <a:t>twenty</a:t>
            </a:r>
            <a:r>
              <a:rPr lang="cs-CZ" sz="2000" b="1" dirty="0" smtClean="0">
                <a:latin typeface="Verdana" pitchFamily="34" charset="0"/>
              </a:rPr>
              <a:t>-</a:t>
            </a:r>
            <a:r>
              <a:rPr lang="cs-CZ" sz="2000" b="1" dirty="0" err="1" smtClean="0">
                <a:latin typeface="Verdana" pitchFamily="34" charset="0"/>
              </a:rPr>
              <a:t>five</a:t>
            </a:r>
            <a:r>
              <a:rPr lang="cs-CZ" sz="2000" b="1" dirty="0" smtClean="0">
                <a:latin typeface="Verdana" pitchFamily="34" charset="0"/>
              </a:rPr>
              <a:t> to ten</a:t>
            </a:r>
            <a:r>
              <a:rPr lang="cs-CZ" sz="2000" dirty="0" smtClean="0">
                <a:latin typeface="Verdana" pitchFamily="34" charset="0"/>
              </a:rPr>
              <a:t>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11:40	</a:t>
            </a:r>
            <a:r>
              <a:rPr lang="cs-CZ" sz="2000" b="1" dirty="0" err="1" smtClean="0">
                <a:latin typeface="Verdana" pitchFamily="34" charset="0"/>
              </a:rPr>
              <a:t>twenty</a:t>
            </a:r>
            <a:r>
              <a:rPr lang="cs-CZ" sz="2000" b="1" dirty="0" smtClean="0">
                <a:latin typeface="Verdana" pitchFamily="34" charset="0"/>
              </a:rPr>
              <a:t> to </a:t>
            </a:r>
            <a:r>
              <a:rPr lang="cs-CZ" sz="2000" b="1" dirty="0" err="1" smtClean="0">
                <a:latin typeface="Verdana" pitchFamily="34" charset="0"/>
              </a:rPr>
              <a:t>twelve</a:t>
            </a:r>
            <a:r>
              <a:rPr lang="cs-CZ" sz="2000" dirty="0" smtClean="0">
                <a:latin typeface="Verdana" pitchFamily="34" charset="0"/>
              </a:rPr>
              <a:t>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5:55	</a:t>
            </a:r>
            <a:r>
              <a:rPr lang="cs-CZ" sz="2000" b="1" dirty="0" err="1" smtClean="0">
                <a:latin typeface="Verdana" pitchFamily="34" charset="0"/>
              </a:rPr>
              <a:t>five</a:t>
            </a:r>
            <a:r>
              <a:rPr lang="cs-CZ" sz="2000" b="1" dirty="0" smtClean="0">
                <a:latin typeface="Verdana" pitchFamily="34" charset="0"/>
              </a:rPr>
              <a:t> to </a:t>
            </a:r>
            <a:r>
              <a:rPr lang="cs-CZ" sz="2000" b="1" dirty="0" err="1" smtClean="0">
                <a:latin typeface="Verdana" pitchFamily="34" charset="0"/>
              </a:rPr>
              <a:t>six</a:t>
            </a:r>
            <a:r>
              <a:rPr lang="cs-CZ" sz="2000" dirty="0" smtClean="0">
                <a:latin typeface="Verdana" pitchFamily="34" charset="0"/>
              </a:rPr>
              <a:t> </a:t>
            </a:r>
          </a:p>
          <a:p>
            <a:endParaRPr lang="cs-CZ" sz="2000" dirty="0" smtClean="0">
              <a:latin typeface="Verdana" pitchFamily="34" charset="0"/>
            </a:endParaRPr>
          </a:p>
          <a:p>
            <a:r>
              <a:rPr lang="cs-CZ" sz="2000" dirty="0" smtClean="0">
                <a:latin typeface="Verdana" pitchFamily="34" charset="0"/>
              </a:rPr>
              <a:t>Pokud minutový údaj není po pěti minutách, běžně se přidává za počet minut ještě slůvko </a:t>
            </a:r>
            <a:r>
              <a:rPr lang="cs-CZ" sz="2000" b="1" dirty="0" err="1" smtClean="0">
                <a:solidFill>
                  <a:srgbClr val="FF0000"/>
                </a:solidFill>
                <a:latin typeface="Verdana" pitchFamily="34" charset="0"/>
              </a:rPr>
              <a:t>minutes</a:t>
            </a:r>
            <a:r>
              <a:rPr lang="cs-CZ" sz="2000" dirty="0" smtClean="0">
                <a:latin typeface="Verdana" pitchFamily="34" charset="0"/>
              </a:rPr>
              <a:t>.</a:t>
            </a:r>
          </a:p>
          <a:p>
            <a:endParaRPr lang="cs-CZ" sz="2000" dirty="0" smtClean="0">
              <a:latin typeface="Verdana" pitchFamily="34" charset="0"/>
            </a:endParaRPr>
          </a:p>
          <a:p>
            <a:r>
              <a:rPr lang="cs-CZ" sz="2000" dirty="0" smtClean="0">
                <a:latin typeface="Verdana" pitchFamily="34" charset="0"/>
              </a:rPr>
              <a:t>1:58	</a:t>
            </a:r>
            <a:r>
              <a:rPr lang="cs-CZ" sz="2000" b="1" dirty="0" err="1" smtClean="0">
                <a:latin typeface="Verdana" pitchFamily="34" charset="0"/>
              </a:rPr>
              <a:t>two</a:t>
            </a:r>
            <a:r>
              <a:rPr lang="cs-CZ" sz="2000" b="1" dirty="0" smtClean="0">
                <a:latin typeface="Verdana" pitchFamily="34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Verdana" pitchFamily="34" charset="0"/>
              </a:rPr>
              <a:t>minutes</a:t>
            </a:r>
            <a:r>
              <a:rPr lang="cs-CZ" sz="2000" b="1" dirty="0" smtClean="0">
                <a:latin typeface="Verdana" pitchFamily="34" charset="0"/>
              </a:rPr>
              <a:t> to </a:t>
            </a:r>
            <a:r>
              <a:rPr lang="cs-CZ" sz="2000" b="1" dirty="0" err="1" smtClean="0">
                <a:latin typeface="Verdana" pitchFamily="34" charset="0"/>
              </a:rPr>
              <a:t>two</a:t>
            </a:r>
            <a:endParaRPr lang="en-US" sz="2000" dirty="0" smtClean="0">
              <a:latin typeface="Verdana" pitchFamily="34" charset="0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539552" y="476672"/>
          <a:ext cx="1800200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5445224"/>
            <a:ext cx="3672408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do </a:t>
            </a:r>
            <a:r>
              <a:rPr lang="cs-CZ" sz="2000" dirty="0" err="1" smtClean="0">
                <a:latin typeface="Verdana" pitchFamily="34" charset="0"/>
              </a:rPr>
              <a:t>they</a:t>
            </a:r>
            <a:r>
              <a:rPr lang="cs-CZ" sz="2000" dirty="0" smtClean="0">
                <a:latin typeface="Verdana" pitchFamily="34" charset="0"/>
              </a:rPr>
              <a:t> play basketball?</a:t>
            </a:r>
            <a:endParaRPr lang="cs-CZ" sz="2000" dirty="0">
              <a:latin typeface="Verdana" pitchFamily="34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755576" y="404664"/>
            <a:ext cx="4464496" cy="648072"/>
            <a:chOff x="0" y="0"/>
            <a:chExt cx="1800200" cy="850804"/>
          </a:xfrm>
        </p:grpSpPr>
        <p:sp>
          <p:nvSpPr>
            <p:cNvPr id="6" name="Zaoblený obdélník 5"/>
            <p:cNvSpPr/>
            <p:nvPr/>
          </p:nvSpPr>
          <p:spPr>
            <a:xfrm>
              <a:off x="0" y="0"/>
              <a:ext cx="1800200" cy="85080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41533" y="41532"/>
              <a:ext cx="1477386" cy="7677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200" dirty="0" err="1" smtClean="0"/>
                <a:t>Answer</a:t>
              </a:r>
              <a:r>
                <a:rPr lang="cs-CZ" sz="3200" dirty="0" smtClean="0"/>
                <a:t> </a:t>
              </a:r>
              <a:r>
                <a:rPr lang="cs-CZ" sz="3200" dirty="0" err="1" smtClean="0"/>
                <a:t>the</a:t>
              </a:r>
              <a:r>
                <a:rPr lang="cs-CZ" sz="3200" dirty="0" smtClean="0"/>
                <a:t> </a:t>
              </a:r>
              <a:r>
                <a:rPr lang="cs-CZ" sz="3200" dirty="0" err="1" smtClean="0"/>
                <a:t>questions</a:t>
              </a:r>
              <a:r>
                <a:rPr lang="cs-CZ" sz="3200" dirty="0" smtClean="0"/>
                <a:t>:</a:t>
              </a:r>
              <a:endParaRPr lang="cs-CZ" sz="3200" kern="1200" dirty="0"/>
            </a:p>
          </p:txBody>
        </p:sp>
      </p:grp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268760"/>
            <a:ext cx="3564036" cy="356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06:15 AM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72000" y="5445224"/>
            <a:ext cx="4104456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do </a:t>
            </a:r>
            <a:r>
              <a:rPr lang="cs-CZ" sz="2000" dirty="0" err="1" smtClean="0">
                <a:latin typeface="Verdana" pitchFamily="34" charset="0"/>
              </a:rPr>
              <a:t>they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have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their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breakfast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96752"/>
            <a:ext cx="3636045" cy="363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547664" y="4437112"/>
            <a:ext cx="2016224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03:30 PM</a:t>
            </a:r>
            <a:endParaRPr lang="cs-CZ" sz="2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4365104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07:15 AM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04.20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72000" y="5445224"/>
            <a:ext cx="4032448" cy="5539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walk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the</a:t>
            </a:r>
            <a:r>
              <a:rPr lang="cs-CZ" sz="2000" dirty="0" smtClean="0">
                <a:latin typeface="Verdana" pitchFamily="34" charset="0"/>
              </a:rPr>
              <a:t> dog?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381642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548680"/>
            <a:ext cx="3852069" cy="3852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67544" y="5445224"/>
            <a:ext cx="3600400" cy="5539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get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up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4365104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05:55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10.40 AM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5445224"/>
            <a:ext cx="381642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he </a:t>
            </a:r>
            <a:r>
              <a:rPr lang="cs-CZ" sz="2000" dirty="0" err="1" smtClean="0">
                <a:latin typeface="Verdana" pitchFamily="34" charset="0"/>
              </a:rPr>
              <a:t>read</a:t>
            </a:r>
            <a:r>
              <a:rPr lang="cs-CZ" sz="2000" dirty="0" smtClean="0">
                <a:latin typeface="Verdana" pitchFamily="34" charset="0"/>
              </a:rPr>
              <a:t> his </a:t>
            </a:r>
            <a:r>
              <a:rPr lang="cs-CZ" sz="2000" dirty="0" err="1" smtClean="0">
                <a:latin typeface="Verdana" pitchFamily="34" charset="0"/>
              </a:rPr>
              <a:t>book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445224"/>
            <a:ext cx="36004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go to </a:t>
            </a:r>
            <a:r>
              <a:rPr lang="cs-CZ" sz="2000" dirty="0" err="1" smtClean="0">
                <a:latin typeface="Verdana" pitchFamily="34" charset="0"/>
              </a:rPr>
              <a:t>the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library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381642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6672"/>
            <a:ext cx="3924077" cy="3924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4365104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07:30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04:00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5445224"/>
            <a:ext cx="381642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ride</a:t>
            </a:r>
            <a:r>
              <a:rPr lang="cs-CZ" sz="2000" dirty="0" smtClean="0">
                <a:latin typeface="Verdana" pitchFamily="34" charset="0"/>
              </a:rPr>
              <a:t> a </a:t>
            </a:r>
            <a:r>
              <a:rPr lang="cs-CZ" sz="2000" dirty="0" err="1" smtClean="0">
                <a:latin typeface="Verdana" pitchFamily="34" charset="0"/>
              </a:rPr>
              <a:t>horse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445224"/>
            <a:ext cx="36004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he </a:t>
            </a:r>
            <a:r>
              <a:rPr lang="cs-CZ" sz="2000" dirty="0" err="1" smtClean="0">
                <a:latin typeface="Verdana" pitchFamily="34" charset="0"/>
              </a:rPr>
              <a:t>eat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dinner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7"/>
            <a:ext cx="3708054" cy="3708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48680"/>
            <a:ext cx="3852068" cy="3852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4365104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09:15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11:00 AM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5445224"/>
            <a:ext cx="381642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he </a:t>
            </a:r>
            <a:r>
              <a:rPr lang="cs-CZ" sz="2000" dirty="0" err="1" smtClean="0">
                <a:latin typeface="Verdana" pitchFamily="34" charset="0"/>
              </a:rPr>
              <a:t>get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sleep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445224"/>
            <a:ext cx="3816424" cy="5539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have</a:t>
            </a:r>
            <a:r>
              <a:rPr lang="cs-CZ" sz="2000" dirty="0" smtClean="0">
                <a:latin typeface="Verdana" pitchFamily="34" charset="0"/>
              </a:rPr>
              <a:t> a </a:t>
            </a:r>
            <a:r>
              <a:rPr lang="cs-CZ" sz="2000" dirty="0" err="1" smtClean="0">
                <a:latin typeface="Verdana" pitchFamily="34" charset="0"/>
              </a:rPr>
              <a:t>bath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3816423" cy="3816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8680"/>
            <a:ext cx="388843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4365104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07:30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8104" y="4437112"/>
            <a:ext cx="194421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Verdana" pitchFamily="34" charset="0"/>
              </a:rPr>
              <a:t>04:00 PM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5445224"/>
            <a:ext cx="3816424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ride</a:t>
            </a:r>
            <a:r>
              <a:rPr lang="cs-CZ" sz="2000" dirty="0" smtClean="0">
                <a:latin typeface="Verdana" pitchFamily="34" charset="0"/>
              </a:rPr>
              <a:t> a </a:t>
            </a:r>
            <a:r>
              <a:rPr lang="cs-CZ" sz="2000" dirty="0" err="1" smtClean="0">
                <a:latin typeface="Verdana" pitchFamily="34" charset="0"/>
              </a:rPr>
              <a:t>horse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445224"/>
            <a:ext cx="36004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>
                <a:latin typeface="Verdana" pitchFamily="34" charset="0"/>
              </a:rPr>
              <a:t>What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time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does</a:t>
            </a:r>
            <a:r>
              <a:rPr lang="cs-CZ" sz="2000" dirty="0" smtClean="0">
                <a:latin typeface="Verdana" pitchFamily="34" charset="0"/>
              </a:rPr>
              <a:t> he </a:t>
            </a:r>
            <a:r>
              <a:rPr lang="cs-CZ" sz="2000" dirty="0" err="1" smtClean="0">
                <a:latin typeface="Verdana" pitchFamily="34" charset="0"/>
              </a:rPr>
              <a:t>eat</a:t>
            </a:r>
            <a:r>
              <a:rPr lang="cs-CZ" sz="2000" dirty="0" smtClean="0">
                <a:latin typeface="Verdana" pitchFamily="34" charset="0"/>
              </a:rPr>
              <a:t> his </a:t>
            </a:r>
            <a:r>
              <a:rPr lang="cs-CZ" sz="2000" dirty="0" err="1" smtClean="0">
                <a:latin typeface="Verdana" pitchFamily="34" charset="0"/>
              </a:rPr>
              <a:t>dinner</a:t>
            </a:r>
            <a:r>
              <a:rPr lang="cs-CZ" sz="2000" dirty="0" smtClean="0">
                <a:latin typeface="Verdana" pitchFamily="34" charset="0"/>
              </a:rPr>
              <a:t>?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7"/>
            <a:ext cx="3708054" cy="3708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48680"/>
            <a:ext cx="3852068" cy="3852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Přehled zdrojů: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82809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i="1" dirty="0" smtClean="0">
                <a:latin typeface="Verdana" pitchFamily="34" charset="0"/>
              </a:rPr>
              <a:t>Všechny použité obrázky - Www.office.</a:t>
            </a:r>
            <a:r>
              <a:rPr lang="cs-CZ" sz="1400" i="1" dirty="0" err="1" smtClean="0">
                <a:latin typeface="Verdana" pitchFamily="34" charset="0"/>
              </a:rPr>
              <a:t>microsoft.com</a:t>
            </a:r>
            <a:r>
              <a:rPr lang="cs-CZ" sz="1400" dirty="0" smtClean="0">
                <a:latin typeface="Verdana" pitchFamily="34" charset="0"/>
              </a:rPr>
              <a:t> [online]. c2011 [cit. </a:t>
            </a:r>
            <a:r>
              <a:rPr lang="cs-CZ" sz="1400" dirty="0" smtClean="0">
                <a:latin typeface="Verdana" pitchFamily="34" charset="0"/>
              </a:rPr>
              <a:t>2011-11-07]. </a:t>
            </a:r>
            <a:endParaRPr lang="cs-CZ" sz="14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173</TotalTime>
  <Words>269</Words>
  <Application>Microsoft Office PowerPoint</Application>
  <PresentationFormat>Předvádění na obrazovce (4:3)</PresentationFormat>
  <Paragraphs>80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Medián</vt:lpstr>
      <vt:lpstr>Anglický jazyk – cvičení na podporu konverzace</vt:lpstr>
      <vt:lpstr>What time is it?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(clock, timetable)</dc:title>
  <dc:creator>kozlovsky</dc:creator>
  <cp:lastModifiedBy>Petr Kozlovský</cp:lastModifiedBy>
  <cp:revision>16</cp:revision>
  <dcterms:created xsi:type="dcterms:W3CDTF">2011-11-08T19:22:42Z</dcterms:created>
  <dcterms:modified xsi:type="dcterms:W3CDTF">2011-12-19T15:38:42Z</dcterms:modified>
</cp:coreProperties>
</file>