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6" r:id="rId2"/>
    <p:sldId id="256" r:id="rId3"/>
    <p:sldId id="257" r:id="rId4"/>
    <p:sldId id="258" r:id="rId5"/>
    <p:sldId id="259" r:id="rId6"/>
    <p:sldId id="264" r:id="rId7"/>
    <p:sldId id="263" r:id="rId8"/>
    <p:sldId id="266" r:id="rId9"/>
    <p:sldId id="261" r:id="rId10"/>
    <p:sldId id="262" r:id="rId11"/>
    <p:sldId id="265" r:id="rId12"/>
    <p:sldId id="267" r:id="rId13"/>
    <p:sldId id="268" r:id="rId14"/>
    <p:sldId id="269" r:id="rId15"/>
    <p:sldId id="270" r:id="rId16"/>
    <p:sldId id="273" r:id="rId17"/>
    <p:sldId id="274" r:id="rId18"/>
    <p:sldId id="260" r:id="rId19"/>
    <p:sldId id="27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6B19C-30C1-4648-88D2-B3ABD9EB293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ED5F6D9-9459-4348-8A7F-4567399E96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946B19C-30C1-4648-88D2-B3ABD9EB293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6ED5F6D9-9459-4348-8A7F-4567399E96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6B19C-30C1-4648-88D2-B3ABD9EB293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5F6D9-9459-4348-8A7F-4567399E96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6B19C-30C1-4648-88D2-B3ABD9EB293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5F6D9-9459-4348-8A7F-4567399E96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5F6D9-9459-4348-8A7F-4567399E96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6B19C-30C1-4648-88D2-B3ABD9EB293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6B19C-30C1-4648-88D2-B3ABD9EB293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5F6D9-9459-4348-8A7F-4567399E96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6B19C-30C1-4648-88D2-B3ABD9EB293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5F6D9-9459-4348-8A7F-4567399E9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946B19C-30C1-4648-88D2-B3ABD9EB293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ED5F6D9-9459-4348-8A7F-4567399E96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6B19C-30C1-4648-88D2-B3ABD9EB293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ED5F6D9-9459-4348-8A7F-4567399E96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6B19C-30C1-4648-88D2-B3ABD9EB293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5F6D9-9459-4348-8A7F-4567399E9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6B19C-30C1-4648-88D2-B3ABD9EB293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5F6D9-9459-4348-8A7F-4567399E9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946B19C-30C1-4648-88D2-B3ABD9EB293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6ED5F6D9-9459-4348-8A7F-4567399E96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commons.wikimedia.org/wiki/File:Braunkohle_als_Hausbrand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c/c4/Mineral_Antracita_GDFL001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8/8e/Meyers_b15_s0272b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//upload.wikimedia.org/wikipedia/commons/1/1d/Cole_mine_schematic.pn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//upload.wikimedia.org/wikipedia/commons/e/e6/Drilling_of_blastholes_with_air_drill.pn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c/cd/Elektrarna_Prunerov_II_20070926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7/73/Nordb%C3%B6hmisches_becken_near_Jeze%C5%99%C3%AD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f/f2/Kolesov%C3%A9_rypadlo_-_Lom_B%C3%ADlina_4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c/c9/Kolesov%C3%A9_rypadlo_-_Lom_B%C3%ADlina_6.JP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//upload.wikimedia.org/wikipedia/commons/e/e6/Korecky_na_kolesovem_rypadle.PN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3/34/2005-01-28-anthrazit_koks.jpg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327" name="Group 279"/>
          <p:cNvGraphicFramePr>
            <a:graphicFrameLocks noGrp="1"/>
          </p:cNvGraphicFramePr>
          <p:nvPr/>
        </p:nvGraphicFramePr>
        <p:xfrm>
          <a:off x="1333500" y="1628775"/>
          <a:ext cx="6767513" cy="516033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Chemie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8.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VY_32_INOVACE_17_11Ch-Fosilní paliva, uhlí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Lenka Pazderová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Leden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24. 2. 2014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Úvod prezentace slouží k vysvětlení učiva o fosilních palivech, další část prezentace slouží  k vysvětlení vzniku, zpracování a použití uhlí. Snímky lze použít jako zápis do sešitu. Závěr prezentace obsahuje shrnutí učiva formou otázek.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FOSILNÍ PALIVA, UHLÍ</a:t>
            </a:r>
            <a:endParaRPr lang="cs-CZ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2736"/>
            <a:ext cx="777686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u="sng" dirty="0" smtClean="0"/>
              <a:t> fosilie </a:t>
            </a:r>
            <a:r>
              <a:rPr lang="cs-CZ" sz="2800" dirty="0" smtClean="0"/>
              <a:t>= zkamenělina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2800" u="sng" dirty="0" smtClean="0"/>
              <a:t>fosilní paliva</a:t>
            </a:r>
            <a:r>
              <a:rPr lang="cs-CZ" sz="2800" dirty="0" smtClean="0"/>
              <a:t> = </a:t>
            </a:r>
            <a:r>
              <a:rPr lang="cs-CZ" sz="2800" dirty="0" err="1" smtClean="0"/>
              <a:t>paliva</a:t>
            </a:r>
            <a:r>
              <a:rPr lang="cs-CZ" sz="2800" dirty="0" smtClean="0"/>
              <a:t> vzniklá ze zbytků</a:t>
            </a:r>
            <a:br>
              <a:rPr lang="cs-CZ" sz="2800" dirty="0" smtClean="0"/>
            </a:br>
            <a:r>
              <a:rPr lang="cs-CZ" sz="2800" dirty="0" smtClean="0"/>
              <a:t>   pravěkých organismů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fosilní paliva - </a:t>
            </a:r>
            <a:r>
              <a:rPr lang="cs-CZ" sz="2800" u="sng" dirty="0" smtClean="0"/>
              <a:t>uhlí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                          - </a:t>
            </a:r>
            <a:r>
              <a:rPr lang="cs-CZ" sz="2800" u="sng" dirty="0" smtClean="0"/>
              <a:t>ropa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                          - </a:t>
            </a:r>
            <a:r>
              <a:rPr lang="cs-CZ" sz="2800" u="sng" dirty="0" smtClean="0"/>
              <a:t>zemní plyn</a:t>
            </a:r>
            <a:endParaRPr lang="cs-CZ" sz="2800" u="sng" dirty="0"/>
          </a:p>
        </p:txBody>
      </p:sp>
      <p:pic>
        <p:nvPicPr>
          <p:cNvPr id="1026" name="Picture 2" descr="C:\Users\user\AppData\Local\Microsoft\Windows\Temporary Internet Files\Content.IE5\IPC0VXZJ\MC9002820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365104"/>
            <a:ext cx="1814170" cy="1180490"/>
          </a:xfrm>
          <a:prstGeom prst="rect">
            <a:avLst/>
          </a:prstGeom>
          <a:noFill/>
        </p:spPr>
      </p:pic>
      <p:pic>
        <p:nvPicPr>
          <p:cNvPr id="1038" name="Picture 14" descr="C:\Users\user\AppData\Local\Microsoft\Windows\Temporary Internet Files\Content.IE5\D4QUAKAG\MC9001508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4221088"/>
            <a:ext cx="1732788" cy="1689811"/>
          </a:xfrm>
          <a:prstGeom prst="rect">
            <a:avLst/>
          </a:prstGeom>
          <a:noFill/>
        </p:spPr>
      </p:pic>
      <p:pic>
        <p:nvPicPr>
          <p:cNvPr id="1039" name="Picture 15" descr="C:\Users\user\AppData\Local\Microsoft\Windows\Temporary Internet Files\Content.IE5\IPC0VXZJ\MC9000147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3789040"/>
            <a:ext cx="858622" cy="18653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vzniklo rozkladem rostlin bez přístupu vzduchu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typy uhlí:</a:t>
            </a:r>
            <a:br>
              <a:rPr lang="cs-CZ" dirty="0" smtClean="0"/>
            </a:br>
            <a:r>
              <a:rPr lang="cs-CZ" dirty="0" smtClean="0"/>
              <a:t> lignit → hnědé uhlí → černé uhlí → antracit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UHLÍ</a:t>
            </a:r>
            <a:endParaRPr lang="cs-CZ" dirty="0"/>
          </a:p>
        </p:txBody>
      </p:sp>
      <p:pic>
        <p:nvPicPr>
          <p:cNvPr id="3074" name="Picture 2" descr="http://upload.wikimedia.org/wikipedia/commons/thumb/2/21/Braunkohle_als_Hausbrand.jpg/220px-Braunkohle_als_Hausbran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3789040"/>
            <a:ext cx="2095500" cy="1800225"/>
          </a:xfrm>
          <a:prstGeom prst="rect">
            <a:avLst/>
          </a:prstGeom>
          <a:noFill/>
        </p:spPr>
      </p:pic>
      <p:pic>
        <p:nvPicPr>
          <p:cNvPr id="3076" name="Picture 4" descr="File:Mineral Antracita GDFL00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3789040"/>
            <a:ext cx="2592288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vzniklo </a:t>
            </a:r>
            <a:r>
              <a:rPr lang="cs-CZ" u="sng" dirty="0" smtClean="0"/>
              <a:t>z prvohorních plavuní, přesliček, kapradin</a:t>
            </a:r>
          </a:p>
          <a:p>
            <a:r>
              <a:rPr lang="cs-CZ" dirty="0" smtClean="0"/>
              <a:t>doba vzniku: </a:t>
            </a:r>
            <a:r>
              <a:rPr lang="cs-CZ" u="sng" dirty="0" smtClean="0"/>
              <a:t>stovky milionů let</a:t>
            </a:r>
          </a:p>
          <a:p>
            <a:r>
              <a:rPr lang="cs-CZ" dirty="0" smtClean="0"/>
              <a:t>černé uhlí má více uhlíku (75-95%) než hnědé uhlí (60-75%) → černé uhlí má vyšší </a:t>
            </a:r>
            <a:r>
              <a:rPr lang="cs-CZ" u="sng" dirty="0" smtClean="0"/>
              <a:t>výhřevnost</a:t>
            </a:r>
          </a:p>
          <a:p>
            <a:r>
              <a:rPr lang="cs-CZ" dirty="0" smtClean="0"/>
              <a:t>těží se v </a:t>
            </a:r>
            <a:r>
              <a:rPr lang="cs-CZ" u="sng" dirty="0" smtClean="0"/>
              <a:t>hlubinných dolech</a:t>
            </a:r>
          </a:p>
          <a:p>
            <a:r>
              <a:rPr lang="cs-CZ" u="sng" dirty="0" smtClean="0"/>
              <a:t>užití</a:t>
            </a:r>
            <a:r>
              <a:rPr lang="cs-CZ" dirty="0" smtClean="0"/>
              <a:t>: výroba koksu, zdroj chemických látek, palivo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ČERNÉ UHLÍ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File:Meyers b15 s0272b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332656"/>
            <a:ext cx="3543300" cy="5715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403648" y="6093296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Prvohorní vegetace – období karbon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File:Cole mine schematic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692696"/>
            <a:ext cx="7620000" cy="460057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331640" y="5733256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Průřez uhelnou slojí (ložiskem) a štolami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File:Drilling of blastholes with air drill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404664"/>
            <a:ext cx="5184576" cy="518457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11560" y="5589240"/>
            <a:ext cx="8064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Dolovací podmínky jsou extrémní. Vysoká teplota, téměř 100% vlhkost a stísněnost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vzniklo </a:t>
            </a:r>
            <a:r>
              <a:rPr lang="cs-CZ" u="sng" dirty="0" smtClean="0"/>
              <a:t>z třetihorních jehličnanů</a:t>
            </a:r>
          </a:p>
          <a:p>
            <a:r>
              <a:rPr lang="cs-CZ" dirty="0" smtClean="0"/>
              <a:t>doba vzniku: </a:t>
            </a:r>
            <a:r>
              <a:rPr lang="cs-CZ" u="sng" dirty="0" smtClean="0"/>
              <a:t>desítky milionů let</a:t>
            </a:r>
          </a:p>
          <a:p>
            <a:r>
              <a:rPr lang="cs-CZ" dirty="0" smtClean="0"/>
              <a:t>těží se v </a:t>
            </a:r>
            <a:r>
              <a:rPr lang="cs-CZ" u="sng" dirty="0" smtClean="0"/>
              <a:t>povrchových lomech</a:t>
            </a:r>
          </a:p>
          <a:p>
            <a:r>
              <a:rPr lang="cs-CZ" u="sng" dirty="0" smtClean="0"/>
              <a:t>užití</a:t>
            </a:r>
            <a:r>
              <a:rPr lang="cs-CZ" dirty="0" smtClean="0"/>
              <a:t>: palivo v tepelných elektrárnách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HNĚDÉ UHLÍ</a:t>
            </a:r>
            <a:endParaRPr lang="cs-CZ" dirty="0"/>
          </a:p>
        </p:txBody>
      </p:sp>
      <p:pic>
        <p:nvPicPr>
          <p:cNvPr id="20482" name="Picture 2" descr="File:Elektrarna Prunerov II 2007092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3645024"/>
            <a:ext cx="4104456" cy="27910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File:Nordböhmisches becken near Jezeří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76672"/>
            <a:ext cx="8395550" cy="468052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39552" y="5373216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Povrchový lom – Mostecká pánev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File:Kolesové rypadlo - Lom Bílina 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32656"/>
            <a:ext cx="6984776" cy="523858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475656" y="5877272"/>
            <a:ext cx="5976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Kolesové rypadlo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File:Kolesové rypadlo - Lom Bílina 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04664"/>
            <a:ext cx="7416824" cy="556261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483768" y="6165304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Koleso při těžbě skrývky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File:Korecky na kolesovem rypadle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76672"/>
            <a:ext cx="8464098" cy="504056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187624" y="5805264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Korečky kolesového rypadla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KARBONIZACE</a:t>
            </a:r>
            <a:r>
              <a:rPr lang="cs-CZ" dirty="0" smtClean="0"/>
              <a:t> = zahřívání uhlí na teplotu kolem 900 °C bez přístupu vzduchu – provádí se v </a:t>
            </a:r>
            <a:r>
              <a:rPr lang="cs-CZ" u="sng" dirty="0" smtClean="0"/>
              <a:t>koksárnách</a:t>
            </a:r>
            <a:r>
              <a:rPr lang="cs-CZ" dirty="0" smtClean="0"/>
              <a:t> a </a:t>
            </a:r>
            <a:r>
              <a:rPr lang="cs-CZ" u="sng" dirty="0" smtClean="0"/>
              <a:t>plynárnách,</a:t>
            </a:r>
            <a:r>
              <a:rPr lang="cs-CZ" dirty="0" smtClean="0"/>
              <a:t> produkty jsou:</a:t>
            </a:r>
          </a:p>
          <a:p>
            <a:pPr>
              <a:buNone/>
            </a:pPr>
            <a:r>
              <a:rPr lang="cs-CZ" dirty="0" smtClean="0"/>
              <a:t>   a) </a:t>
            </a:r>
            <a:r>
              <a:rPr lang="cs-CZ" u="sng" dirty="0" smtClean="0"/>
              <a:t>plyn</a:t>
            </a:r>
            <a:r>
              <a:rPr lang="cs-CZ" dirty="0" smtClean="0"/>
              <a:t> (koksárenský nebo svítiplyn) – obsahuje hlavně H</a:t>
            </a:r>
            <a:r>
              <a:rPr lang="cs-CZ" baseline="-25000" dirty="0" smtClean="0"/>
              <a:t>2</a:t>
            </a:r>
            <a:r>
              <a:rPr lang="cs-CZ" dirty="0" smtClean="0"/>
              <a:t>,CH</a:t>
            </a:r>
            <a:r>
              <a:rPr lang="cs-CZ" baseline="-25000" dirty="0" smtClean="0"/>
              <a:t>4</a:t>
            </a:r>
            <a:r>
              <a:rPr lang="cs-CZ" dirty="0" smtClean="0"/>
              <a:t>,CO – používá se jako palivo</a:t>
            </a:r>
          </a:p>
          <a:p>
            <a:pPr>
              <a:buNone/>
            </a:pPr>
            <a:r>
              <a:rPr lang="cs-CZ" dirty="0" smtClean="0"/>
              <a:t>   b) </a:t>
            </a:r>
            <a:r>
              <a:rPr lang="cs-CZ" u="sng" dirty="0" smtClean="0"/>
              <a:t>černouhelný dehet </a:t>
            </a:r>
            <a:r>
              <a:rPr lang="cs-CZ" dirty="0" smtClean="0"/>
              <a:t>– získává se z něj např. benzen, naftalen</a:t>
            </a:r>
          </a:p>
          <a:p>
            <a:pPr>
              <a:buNone/>
            </a:pPr>
            <a:r>
              <a:rPr lang="cs-CZ" dirty="0" smtClean="0"/>
              <a:t>   c) </a:t>
            </a:r>
            <a:r>
              <a:rPr lang="cs-CZ" u="sng" dirty="0" smtClean="0"/>
              <a:t>koks</a:t>
            </a:r>
            <a:r>
              <a:rPr lang="cs-CZ" dirty="0" smtClean="0"/>
              <a:t> – obsahuje téměř čistý uhlík, používá se při výrobě železa ve vysoké peci a jako palivo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ZPRACOVÁVÁNÍ UHLÍ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File:2005-01-28-anthrazit kok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620688"/>
            <a:ext cx="7620000" cy="45365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691680" y="4797152"/>
            <a:ext cx="20882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antracit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4869160"/>
            <a:ext cx="38884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koks – není lesklý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Vyjmenuj fosilní paliva.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Jak vzniklo uhlí?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Vyjmenuj druhy uhlí a seřaď je od nejméně kvalitního po nejkvalitnější.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Jak je staré: a) hnědé uhlí</a:t>
            </a:r>
            <a:br>
              <a:rPr lang="cs-CZ" sz="2400" dirty="0" smtClean="0"/>
            </a:br>
            <a:r>
              <a:rPr lang="cs-CZ" sz="2400" dirty="0" smtClean="0"/>
              <a:t>                       b) černé uhlí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Kde se těží: a) hnědé uhlí</a:t>
            </a:r>
            <a:br>
              <a:rPr lang="cs-CZ" sz="2400" dirty="0" smtClean="0"/>
            </a:br>
            <a:r>
              <a:rPr lang="cs-CZ" sz="2400" dirty="0" smtClean="0"/>
              <a:t>                      b) černé uhlí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K čemu se užívá: a) hnědé uhlí</a:t>
            </a:r>
            <a:br>
              <a:rPr lang="cs-CZ" sz="2400" dirty="0" smtClean="0"/>
            </a:br>
            <a:r>
              <a:rPr lang="cs-CZ" sz="2400" dirty="0" smtClean="0"/>
              <a:t>                               b) černé uhlí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Co je karbonizace?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Uhlí, ropa, zemní plyn.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Rozkladem rostlin bez přístupu vzduchu.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Lignit → hnědé uhlí → černé uhlí → antracit.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a) desítky milionů let</a:t>
            </a:r>
            <a:br>
              <a:rPr lang="cs-CZ" sz="2400" dirty="0" smtClean="0"/>
            </a:br>
            <a:r>
              <a:rPr lang="cs-CZ" sz="2400" dirty="0" smtClean="0"/>
              <a:t>b) stovky milionů let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a) v povrchových lomech</a:t>
            </a:r>
            <a:br>
              <a:rPr lang="cs-CZ" sz="2400" dirty="0" smtClean="0"/>
            </a:br>
            <a:r>
              <a:rPr lang="cs-CZ" sz="2400" dirty="0" smtClean="0"/>
              <a:t>b) v hlubinných dolech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a) palivo v tepelných elektrárnách</a:t>
            </a:r>
            <a:br>
              <a:rPr lang="cs-CZ" sz="2400" dirty="0" smtClean="0"/>
            </a:br>
            <a:r>
              <a:rPr lang="cs-CZ" sz="2400" dirty="0" smtClean="0"/>
              <a:t>b) výroba koksu, zdroj chemických látek, palivo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Zahřívání uhlí na teplotu kolem 900 °C bez přístupu vzduchu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1200" dirty="0" smtClean="0"/>
              <a:t>Ilustrace: Kliparty MS Office</a:t>
            </a:r>
          </a:p>
          <a:p>
            <a:r>
              <a:rPr lang="cs-CZ" sz="1200" dirty="0" err="1" smtClean="0"/>
              <a:t>SCHWEIß</a:t>
            </a:r>
            <a:r>
              <a:rPr lang="cs-CZ" sz="1200" dirty="0" smtClean="0"/>
              <a:t>, </a:t>
            </a:r>
            <a:r>
              <a:rPr lang="cs-CZ" sz="1200" dirty="0" err="1" smtClean="0"/>
              <a:t>Markus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21.1.2014]. Dostupný na WWW: http://upload.wikimedia.org/wikipedia/commons/2/21/Braunkohle_als_Hausbrand.jpg </a:t>
            </a:r>
          </a:p>
          <a:p>
            <a:r>
              <a:rPr lang="cs-CZ" sz="1200" dirty="0" smtClean="0"/>
              <a:t>SÁNCHEZ, Luis </a:t>
            </a:r>
            <a:r>
              <a:rPr lang="cs-CZ" sz="1200" dirty="0" err="1" smtClean="0"/>
              <a:t>Miguel</a:t>
            </a:r>
            <a:r>
              <a:rPr lang="cs-CZ" sz="1200" dirty="0" smtClean="0"/>
              <a:t> </a:t>
            </a:r>
            <a:r>
              <a:rPr lang="cs-CZ" sz="1200" dirty="0" err="1" smtClean="0"/>
              <a:t>Bugallo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21.1.2014]. Dostupný na WWW: http://upload.wikimedia.org/wikipedia/commons/thumb/c/c4/Mineral_Antracita_GDFL001.JPG/800px-Mineral_Antracita_GDFL001.JPG </a:t>
            </a:r>
          </a:p>
          <a:p>
            <a:r>
              <a:rPr lang="cs-CZ" sz="1200" dirty="0" smtClean="0"/>
              <a:t>BIBLIOGRAPHISCHES INSTITUT.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21.1.2014]. Dostupný na WWW: </a:t>
            </a:r>
            <a:r>
              <a:rPr lang="cs-CZ" sz="1200" dirty="0" err="1" smtClean="0"/>
              <a:t>Bibliographisches</a:t>
            </a:r>
            <a:r>
              <a:rPr lang="cs-CZ" sz="1200" dirty="0" smtClean="0"/>
              <a:t> Institut </a:t>
            </a:r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21.1.2014]. Dostupný na WWW: http://upload.wikimedia.org/wikipedia/commons/thumb/1/1d/Cole_mine_schematic.png/800px-Cole_mine_schematic.png </a:t>
            </a:r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21.1.2014]. Dostupný na WWW: http://upload.wikimedia.org/wikipedia/commons/thumb/e/e6/Drilling_of_blastholes_with_air_drill.png/600px-Drilling_of_blastholes_with_air_drill.png </a:t>
            </a:r>
          </a:p>
          <a:p>
            <a:r>
              <a:rPr lang="cs-CZ" sz="1200" smtClean="0"/>
              <a:t>ŠTEFEK, Petr. </a:t>
            </a:r>
            <a:r>
              <a:rPr lang="cs-CZ" sz="1200" i="1" smtClean="0"/>
              <a:t>Wikimedia Commons</a:t>
            </a:r>
            <a:r>
              <a:rPr lang="cs-CZ" sz="1200" smtClean="0"/>
              <a:t> [online]. [cit. 21.1.2014]. Dostupný na WWW: http://upload.wikimedia.org/wikipedia/commons/thumb/c/cd/Elektrarna_Prunerov_II_20070926.jpg/800px-Elektrarna_Prunerov_II_20070926.jpg </a:t>
            </a:r>
          </a:p>
          <a:p>
            <a:r>
              <a:rPr lang="cs-CZ" sz="1200" smtClean="0"/>
              <a:t>LYSIPPOS. </a:t>
            </a:r>
            <a:r>
              <a:rPr lang="cs-CZ" sz="1200" i="1" smtClean="0"/>
              <a:t>Wikimedia Commons</a:t>
            </a:r>
            <a:r>
              <a:rPr lang="cs-CZ" sz="1200" smtClean="0"/>
              <a:t> [online]. [cit. 21.1.2014]. Dostupný na WWW: http://upload.wikimedia.org/wikipedia/commons/thumb/7/73/Nordb%C3%B6hmisches_becken_near_Jeze%C5%99%C3%AD.jpg/800px-Nordb%C3%B6hmisches_becken_near_Jeze%C5%99%C3%AD.jpg </a:t>
            </a:r>
          </a:p>
          <a:p>
            <a:r>
              <a:rPr lang="cs-CZ" sz="1200" smtClean="0"/>
              <a:t>MAKY.OREL. </a:t>
            </a:r>
            <a:r>
              <a:rPr lang="cs-CZ" sz="1200" i="1" smtClean="0"/>
              <a:t>Wikimedia Commons</a:t>
            </a:r>
            <a:r>
              <a:rPr lang="cs-CZ" sz="1200" smtClean="0"/>
              <a:t> [online]. [cit. 21.1.2014]. Dostupný na WWW: http://upload.wikimedia.org/wikipedia/commons/thumb/f/f2/Kolesov%C3%A9_rypadlo_-_Lom_B%C3%ADlina_4.JPG/800px-Kolesov%C3%A9_rypadlo_-_Lom_B%C3%ADlina_4.JPG </a:t>
            </a:r>
          </a:p>
          <a:p>
            <a:r>
              <a:rPr lang="cs-CZ" sz="1200" smtClean="0"/>
              <a:t>MAKY.OREL. </a:t>
            </a:r>
            <a:r>
              <a:rPr lang="cs-CZ" sz="1200" i="1" smtClean="0"/>
              <a:t>Wikimedia Commons</a:t>
            </a:r>
            <a:r>
              <a:rPr lang="cs-CZ" sz="1200" smtClean="0"/>
              <a:t> [online]. [cit. 21.1.2014]. Dostupný na WWW: http://upload.wikimedia.org/wikipedia/commons/thumb/c/c9/Kolesov%C3%A9_rypadlo_-_Lom_B%C3%ADlina_6.JPG/800px-Kolesov%C3%A9_rypadlo_-_Lom_B%C3%ADlina_6.JPG </a:t>
            </a:r>
          </a:p>
          <a:p>
            <a:r>
              <a:rPr lang="cs-CZ" sz="1200" smtClean="0"/>
              <a:t>FIREBUG. </a:t>
            </a:r>
            <a:r>
              <a:rPr lang="cs-CZ" sz="1200" i="1" smtClean="0"/>
              <a:t>Wikimedia Commons</a:t>
            </a:r>
            <a:r>
              <a:rPr lang="cs-CZ" sz="1200" smtClean="0"/>
              <a:t> [online]. [cit. 21.1.2014]. Dostupný na WWW: http://upload.wikimedia.org/wikipedia/commons/thumb/e/e6/Korecky_na_kolesovem_rypadle.PNG/800px-Korecky_na_kolesovem_rypadle.PNG </a:t>
            </a:r>
          </a:p>
          <a:p>
            <a:endParaRPr lang="cs-CZ" sz="1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Citace a zdroje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MUELLER, </a:t>
            </a:r>
            <a:r>
              <a:rPr lang="cs-CZ" sz="1200" dirty="0" err="1" smtClean="0"/>
              <a:t>Winfried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2.2.2014]. Dostupný na WWW: http://upload.wikimedia.org/wikipedia/commons/thumb/3/34/2005-01-28-anthrazit_koks.jpg/800px-2005-01-28-anthrazit_koks.jpg </a:t>
            </a:r>
          </a:p>
          <a:p>
            <a:r>
              <a:rPr lang="cs-CZ" sz="1200" dirty="0">
                <a:latin typeface="Times New Roman" panose="02020603050405020304" pitchFamily="18" charset="0"/>
              </a:rPr>
              <a:t>Autorem materiálu a všech jeho částí, není-li uvedeno jinak, je Mgr. </a:t>
            </a:r>
            <a:r>
              <a:rPr lang="cs-CZ" sz="1200" dirty="0" smtClean="0">
                <a:latin typeface="Times New Roman" panose="02020603050405020304" pitchFamily="18" charset="0"/>
              </a:rPr>
              <a:t>Lenka Pazderová.</a:t>
            </a:r>
            <a:endParaRPr lang="cs-CZ" sz="1200" dirty="0">
              <a:latin typeface="Times New Roman" panose="02020603050405020304" pitchFamily="18" charset="0"/>
            </a:endParaRPr>
          </a:p>
          <a:p>
            <a:endParaRPr lang="cs-CZ" sz="12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Citace a zdroje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263</TotalTime>
  <Words>633</Words>
  <Application>Microsoft Office PowerPoint</Application>
  <PresentationFormat>Předvádění na obrazovce (4:3)</PresentationFormat>
  <Paragraphs>85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4" baseType="lpstr">
      <vt:lpstr>Arial</vt:lpstr>
      <vt:lpstr>Constantia</vt:lpstr>
      <vt:lpstr>Times New Roman</vt:lpstr>
      <vt:lpstr>Wingdings 2</vt:lpstr>
      <vt:lpstr>Papír</vt:lpstr>
      <vt:lpstr>Prezentace aplikace PowerPoint</vt:lpstr>
      <vt:lpstr>FOSILNÍ PALIVA, UHLÍ</vt:lpstr>
      <vt:lpstr>Prezentace aplikace PowerPoint</vt:lpstr>
      <vt:lpstr>UHLÍ</vt:lpstr>
      <vt:lpstr>ČERNÉ UHLÍ</vt:lpstr>
      <vt:lpstr>Prezentace aplikace PowerPoint</vt:lpstr>
      <vt:lpstr>Prezentace aplikace PowerPoint</vt:lpstr>
      <vt:lpstr>Prezentace aplikace PowerPoint</vt:lpstr>
      <vt:lpstr>HNĚDÉ UHLÍ</vt:lpstr>
      <vt:lpstr>Prezentace aplikace PowerPoint</vt:lpstr>
      <vt:lpstr>Prezentace aplikace PowerPoint</vt:lpstr>
      <vt:lpstr>Prezentace aplikace PowerPoint</vt:lpstr>
      <vt:lpstr>Prezentace aplikace PowerPoint</vt:lpstr>
      <vt:lpstr>ZPRACOVÁVÁNÍ UHLÍ</vt:lpstr>
      <vt:lpstr>Prezentace aplikace PowerPoint</vt:lpstr>
      <vt:lpstr>Odpověz</vt:lpstr>
      <vt:lpstr>Odpovědi</vt:lpstr>
      <vt:lpstr>Citace a zdroje</vt:lpstr>
      <vt:lpstr>Citace a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FOSILNÍ PALIVA</dc:title>
  <dc:creator>user</dc:creator>
  <cp:lastModifiedBy>sborovna1</cp:lastModifiedBy>
  <cp:revision>31</cp:revision>
  <dcterms:created xsi:type="dcterms:W3CDTF">2014-01-20T20:57:28Z</dcterms:created>
  <dcterms:modified xsi:type="dcterms:W3CDTF">2014-03-04T13:09:17Z</dcterms:modified>
</cp:coreProperties>
</file>