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56" r:id="rId3"/>
    <p:sldId id="257" r:id="rId4"/>
    <p:sldId id="258" r:id="rId5"/>
    <p:sldId id="260" r:id="rId6"/>
    <p:sldId id="273" r:id="rId7"/>
    <p:sldId id="272" r:id="rId8"/>
    <p:sldId id="274" r:id="rId9"/>
    <p:sldId id="275" r:id="rId10"/>
    <p:sldId id="265" r:id="rId11"/>
    <p:sldId id="276" r:id="rId12"/>
    <p:sldId id="269" r:id="rId13"/>
    <p:sldId id="270" r:id="rId14"/>
    <p:sldId id="271" r:id="rId15"/>
    <p:sldId id="277" r:id="rId16"/>
    <p:sldId id="278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7EC6A-BF02-4A95-8338-E477B57389E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575416-D322-4C95-87C9-76A6628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5/5e/Global_Santa_Fe_Rig_140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7/Wellhead_Bohrlochkopf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e/Oil_well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7/Portugal_pipeline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7/7b/FLSeatrial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9/9c/ShellMartinez-refi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e/e6/CNG_n%C3%A1dr%C5%BE_II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9/9a/Cng_n%C3%A1dr%C5%BE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6932888"/>
              </p:ext>
            </p:extLst>
          </p:nvPr>
        </p:nvGraphicFramePr>
        <p:xfrm>
          <a:off x="1333500" y="1628775"/>
          <a:ext cx="6767513" cy="4989643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Chemie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VY_32_INOVACE_18_11Ch-Ropa, zemní plyn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27. 2. 2014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slouží k vysvětlení učiva o ropě a zemním plynu. Snímky lze použít jako zápis do sešitu. Závěr prezentace obsahuje shrnutí učiva formou otázek.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6">
                    <a:lumMod val="50000"/>
                  </a:schemeClr>
                </a:solidFill>
              </a:rPr>
              <a:t>ROPA, ZEMNÍ PLYN</a:t>
            </a:r>
            <a:endParaRPr lang="cs-CZ" sz="7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ROPA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směs kapalných uhlovodíků</a:t>
            </a:r>
          </a:p>
          <a:p>
            <a:r>
              <a:rPr lang="cs-CZ" dirty="0"/>
              <a:t>n</a:t>
            </a:r>
            <a:r>
              <a:rPr lang="cs-CZ" dirty="0" smtClean="0"/>
              <a:t>ejčastěji hnědá až černá</a:t>
            </a:r>
          </a:p>
          <a:p>
            <a:r>
              <a:rPr lang="cs-CZ" dirty="0"/>
              <a:t>v</a:t>
            </a:r>
            <a:r>
              <a:rPr lang="cs-CZ" dirty="0" smtClean="0"/>
              <a:t>zniká rozkladem živočichů a rostlin bez přístupu kyslíku</a:t>
            </a:r>
          </a:p>
          <a:p>
            <a:r>
              <a:rPr lang="cs-CZ" dirty="0"/>
              <a:t>v</a:t>
            </a:r>
            <a:r>
              <a:rPr lang="cs-CZ" dirty="0" smtClean="0"/>
              <a:t>e vodě nerozpustná</a:t>
            </a:r>
          </a:p>
          <a:p>
            <a:r>
              <a:rPr lang="cs-CZ" dirty="0"/>
              <a:t>m</a:t>
            </a:r>
            <a:r>
              <a:rPr lang="cs-CZ" dirty="0" smtClean="0"/>
              <a:t>á menší hustotu než voda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76488" y="747713"/>
            <a:ext cx="4391025" cy="536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těží se z vrtů do zemského povrchu nebo </a:t>
            </a:r>
            <a:br>
              <a:rPr lang="cs-CZ" sz="3200" dirty="0" smtClean="0"/>
            </a:br>
            <a:r>
              <a:rPr lang="cs-CZ" sz="3200" dirty="0" smtClean="0"/>
              <a:t>   mořského dna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z vrtů vytéká sama nebo se odčerpává</a:t>
            </a:r>
            <a:endParaRPr lang="cs-CZ" sz="3200" dirty="0"/>
          </a:p>
        </p:txBody>
      </p:sp>
      <p:pic>
        <p:nvPicPr>
          <p:cNvPr id="1026" name="Picture 2" descr="File:Global Santa Fe Rig 14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348880"/>
            <a:ext cx="5824557" cy="3887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Hlavice těžebního vrtu</a:t>
            </a:r>
            <a:endParaRPr lang="cs-CZ" dirty="0"/>
          </a:p>
        </p:txBody>
      </p:sp>
      <p:pic>
        <p:nvPicPr>
          <p:cNvPr id="3" name="Picture 2" descr="File:Wellhead Bohrlochkopf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196752"/>
            <a:ext cx="5976664" cy="448249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5877272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Ropa, plyn a voda vytékají na povrch pod tlakem ložiska bez pomoci pumpy,</a:t>
            </a:r>
            <a:br>
              <a:rPr lang="cs-CZ" dirty="0" smtClean="0"/>
            </a:br>
            <a:r>
              <a:rPr lang="cs-CZ" dirty="0" smtClean="0"/>
              <a:t>vytěžené produkty odtékají potrubím směrem doprava k procesní stanici.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Čerpání ropy pomocí pumpy</a:t>
            </a:r>
            <a:endParaRPr lang="cs-CZ" dirty="0"/>
          </a:p>
        </p:txBody>
      </p:sp>
      <p:pic>
        <p:nvPicPr>
          <p:cNvPr id="3" name="Picture 2" descr="File:Oil wel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484784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Ropa se dopravuje ropovody</a:t>
            </a:r>
            <a:endParaRPr lang="cs-CZ" dirty="0"/>
          </a:p>
        </p:txBody>
      </p:sp>
      <p:pic>
        <p:nvPicPr>
          <p:cNvPr id="3" name="Picture 2" descr="File:Portugal pipeli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268760"/>
            <a:ext cx="7620000" cy="5019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 moře ropu dopravují tankery</a:t>
            </a:r>
            <a:endParaRPr lang="cs-CZ" dirty="0"/>
          </a:p>
        </p:txBody>
      </p:sp>
      <p:pic>
        <p:nvPicPr>
          <p:cNvPr id="3" name="Picture 2" descr="File:FLSeatri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484784"/>
            <a:ext cx="7848872" cy="44051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ZPRACOVÁNÍ 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v ropných rafinériích frakční destilací</a:t>
            </a:r>
          </a:p>
          <a:p>
            <a:r>
              <a:rPr lang="cs-CZ" u="sng" dirty="0" smtClean="0"/>
              <a:t>frakce</a:t>
            </a:r>
            <a:r>
              <a:rPr lang="cs-CZ" dirty="0" smtClean="0"/>
              <a:t> = směsi uhlovodíků s blízkou teplotou varu</a:t>
            </a:r>
          </a:p>
          <a:p>
            <a:r>
              <a:rPr lang="cs-CZ" dirty="0" smtClean="0"/>
              <a:t>frakce: </a:t>
            </a:r>
            <a:r>
              <a:rPr lang="cs-CZ" u="sng" dirty="0" smtClean="0"/>
              <a:t>plynné uhlovodíky </a:t>
            </a:r>
            <a:r>
              <a:rPr lang="cs-CZ" dirty="0" smtClean="0"/>
              <a:t>-  paliva</a:t>
            </a:r>
            <a:br>
              <a:rPr lang="cs-CZ" dirty="0" smtClean="0"/>
            </a:br>
            <a:r>
              <a:rPr lang="cs-CZ" dirty="0" smtClean="0"/>
              <a:t>             </a:t>
            </a:r>
            <a:r>
              <a:rPr lang="cs-CZ" u="sng" dirty="0" smtClean="0"/>
              <a:t>benzin</a:t>
            </a:r>
            <a:r>
              <a:rPr lang="cs-CZ" dirty="0" smtClean="0"/>
              <a:t> – palivo do zážehových motorů</a:t>
            </a:r>
            <a:br>
              <a:rPr lang="cs-CZ" dirty="0" smtClean="0"/>
            </a:br>
            <a:r>
              <a:rPr lang="cs-CZ" dirty="0" smtClean="0"/>
              <a:t>             </a:t>
            </a:r>
            <a:r>
              <a:rPr lang="cs-CZ" u="sng" dirty="0" smtClean="0"/>
              <a:t>petrolej</a:t>
            </a:r>
            <a:r>
              <a:rPr lang="cs-CZ" dirty="0" smtClean="0"/>
              <a:t> – palivo pro trysková letadla</a:t>
            </a:r>
            <a:br>
              <a:rPr lang="cs-CZ" dirty="0" smtClean="0"/>
            </a:br>
            <a:r>
              <a:rPr lang="cs-CZ" dirty="0" smtClean="0"/>
              <a:t>             </a:t>
            </a:r>
            <a:r>
              <a:rPr lang="cs-CZ" u="sng" dirty="0" smtClean="0"/>
              <a:t>plynový olej </a:t>
            </a:r>
            <a:r>
              <a:rPr lang="cs-CZ" dirty="0" smtClean="0"/>
              <a:t>– výroba motorové nafty</a:t>
            </a:r>
            <a:br>
              <a:rPr lang="cs-CZ" dirty="0" smtClean="0"/>
            </a:br>
            <a:r>
              <a:rPr lang="cs-CZ" dirty="0" smtClean="0"/>
              <a:t>             </a:t>
            </a:r>
            <a:r>
              <a:rPr lang="cs-CZ" u="sng" dirty="0" smtClean="0"/>
              <a:t>mazut</a:t>
            </a:r>
            <a:r>
              <a:rPr lang="cs-CZ" dirty="0" smtClean="0"/>
              <a:t> – vakuovou destilací se z něj </a:t>
            </a:r>
            <a:br>
              <a:rPr lang="cs-CZ" dirty="0" smtClean="0"/>
            </a:br>
            <a:r>
              <a:rPr lang="cs-CZ" dirty="0" smtClean="0"/>
              <a:t>                             získává asfalt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Ropná rafinérie</a:t>
            </a:r>
            <a:endParaRPr lang="cs-CZ" dirty="0"/>
          </a:p>
        </p:txBody>
      </p:sp>
      <p:pic>
        <p:nvPicPr>
          <p:cNvPr id="3" name="Picture 2" descr="File:ShellMartinez-ref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412776"/>
            <a:ext cx="7620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ZEMNÍ PLYN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oprovází ložiska ropy i uhlí </a:t>
            </a:r>
          </a:p>
          <a:p>
            <a:r>
              <a:rPr lang="cs-CZ" dirty="0"/>
              <a:t>h</a:t>
            </a:r>
            <a:r>
              <a:rPr lang="cs-CZ" dirty="0" smtClean="0"/>
              <a:t>lavní složkou je </a:t>
            </a:r>
            <a:r>
              <a:rPr lang="cs-CZ" u="sng" dirty="0" err="1" smtClean="0"/>
              <a:t>methan</a:t>
            </a:r>
            <a:r>
              <a:rPr lang="cs-CZ" dirty="0" smtClean="0"/>
              <a:t> CH</a:t>
            </a:r>
            <a:r>
              <a:rPr lang="cs-CZ" baseline="-25000" dirty="0" smtClean="0"/>
              <a:t>4</a:t>
            </a:r>
            <a:r>
              <a:rPr lang="cs-CZ" dirty="0" smtClean="0"/>
              <a:t> – hořlavý, bezbarvý, nejedovatý, bez zápachu (z bezpečnostních důvodů se provádí jeho </a:t>
            </a:r>
            <a:r>
              <a:rPr lang="cs-CZ" dirty="0" err="1" smtClean="0"/>
              <a:t>odorizace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005064"/>
            <a:ext cx="3802023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4888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u="sng" dirty="0" smtClean="0"/>
              <a:t>ekologické palivo </a:t>
            </a:r>
            <a:r>
              <a:rPr lang="cs-CZ" sz="2800" dirty="0" smtClean="0"/>
              <a:t>– při hoření zemního plynu </a:t>
            </a:r>
            <a:br>
              <a:rPr lang="cs-CZ" sz="2800" dirty="0" smtClean="0"/>
            </a:br>
            <a:r>
              <a:rPr lang="cs-CZ" sz="2800" dirty="0" smtClean="0"/>
              <a:t>   vzniká mnohem méně dýmu a CO</a:t>
            </a:r>
            <a:r>
              <a:rPr lang="cs-CZ" sz="2800" baseline="-25000" dirty="0" smtClean="0"/>
              <a:t>2  </a:t>
            </a:r>
            <a:r>
              <a:rPr lang="cs-CZ" sz="2800" dirty="0" smtClean="0"/>
              <a:t>než při </a:t>
            </a:r>
            <a:br>
              <a:rPr lang="cs-CZ" sz="2800" dirty="0" smtClean="0"/>
            </a:br>
            <a:r>
              <a:rPr lang="cs-CZ" sz="2800" dirty="0" smtClean="0"/>
              <a:t>   spalování uhlí</a:t>
            </a:r>
          </a:p>
          <a:p>
            <a:endParaRPr lang="cs-CZ" sz="2800" dirty="0" smtClean="0"/>
          </a:p>
          <a:p>
            <a:r>
              <a:rPr lang="cs-CZ" sz="2800" dirty="0" smtClean="0"/>
              <a:t>   CH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  +  2 O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 →  CO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 +  2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980728"/>
            <a:ext cx="73448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stlačený zemní plyn (</a:t>
            </a:r>
            <a:r>
              <a:rPr lang="cs-CZ" sz="2800" b="1" u="sng" dirty="0" smtClean="0"/>
              <a:t>CNG</a:t>
            </a:r>
            <a:r>
              <a:rPr lang="cs-CZ" sz="2800" dirty="0" smtClean="0"/>
              <a:t>) – palivo pro pohon</a:t>
            </a:r>
            <a:br>
              <a:rPr lang="cs-CZ" sz="2800" dirty="0" smtClean="0"/>
            </a:br>
            <a:r>
              <a:rPr lang="cs-CZ" sz="2800" dirty="0" smtClean="0"/>
              <a:t>   motorových vozidel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   </a:t>
            </a:r>
            <a:endParaRPr lang="cs-CZ" sz="2800" dirty="0"/>
          </a:p>
        </p:txBody>
      </p:sp>
      <p:pic>
        <p:nvPicPr>
          <p:cNvPr id="1026" name="Picture 2" descr="File:CNG nádrž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3" y="2564904"/>
            <a:ext cx="3360373" cy="2520280"/>
          </a:xfrm>
          <a:prstGeom prst="rect">
            <a:avLst/>
          </a:prstGeom>
          <a:noFill/>
        </p:spPr>
      </p:pic>
      <p:pic>
        <p:nvPicPr>
          <p:cNvPr id="1028" name="Picture 4" descr="File:Cng nádrž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7" y="2564904"/>
            <a:ext cx="3360373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Odpověz: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ropa?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ropa vzniká?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ropa získává?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a jak se ropa zpracovává?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znáš frakce ropy a k čemu se využívají?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hlavní složkou zemního plynu?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 čemu se zemní plyn používá?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Odpovědi: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Ropa je směs kapalných uhlovodíků.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Vzniká rozkladem živočichů a rostlin bez přístupu kyslíku.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Těží se z vrtů do zemského povrchu nebo  mořského dna.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ropných rafinériích frakční destilací.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Plynné uhlovodíky (paliva), benzin (palivo do zážehových motorů automobilů),  petrolej (palivo pro trysková letadla), plynový olej (výroba motorové nafty), mazut (vakuovou destilací se z něj získává asfalt).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err="1" smtClean="0"/>
              <a:t>Methan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Palivo v domácnostech a palivo pro pohon motorových vozidel.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Citace a zdroje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200" dirty="0" smtClean="0"/>
              <a:t>SCHWEISS, </a:t>
            </a:r>
            <a:r>
              <a:rPr lang="cs-CZ" sz="1200" dirty="0" err="1" smtClean="0"/>
              <a:t>Markus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3.2.2014]. Dostupný na WWW: http://upload.wikimedia.org/wikipedia/commons/a/ae/Petroleum_cm05.jpg </a:t>
            </a:r>
          </a:p>
          <a:p>
            <a:r>
              <a:rPr lang="en-US" sz="1200" dirty="0" smtClean="0"/>
              <a:t>ST33VO.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3.2.2014].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http://upload.wikimedia.org/wikipedia/commons/thumb/5/5e/Global_Santa_Fe_Rig_140.jpg/800px-Global_Santa_Fe_Rig_140.jpg </a:t>
            </a:r>
            <a:endParaRPr lang="cs-CZ" sz="1200" dirty="0" smtClean="0"/>
          </a:p>
          <a:p>
            <a:r>
              <a:rPr lang="cs-CZ" sz="1200" dirty="0" smtClean="0"/>
              <a:t>VALVES, Hartmann.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3.2.2014]. Dostupný na WWW: http://upload.wikimedia.org/wikipedia/commons/thumb/0/07/Wellhead_Bohrlochkopf.JPG/800px-Wellhead_Bohrlochkopf.JPG </a:t>
            </a:r>
          </a:p>
          <a:p>
            <a:r>
              <a:rPr lang="cs-CZ" sz="1200" dirty="0" smtClean="0"/>
              <a:t>FLCELLOGUY.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3.2.2014]. Dostupný na WWW: http://upload.wikimedia.org/wikipedia/commons/c/ce/Oil_well.jpg </a:t>
            </a:r>
          </a:p>
          <a:p>
            <a:r>
              <a:rPr lang="cs-CZ" sz="1200" dirty="0" smtClean="0"/>
              <a:t>TRAROTH.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3.2.2014]. Dostupný na WWW: http://upload.wikimedia.org/wikipedia/commons/thumb/0/07/Portugal_pipeline.jpg/800px-Portugal_pipeline.jpg </a:t>
            </a:r>
          </a:p>
          <a:p>
            <a:r>
              <a:rPr lang="cs-CZ" sz="1200" dirty="0" smtClean="0"/>
              <a:t>KARINGEHLEN.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3.2.2014]. Dostupný na WWW: http://upload.wikimedia.org/wikipedia/commons/thumb/7/7b/FLSeatrial.jpg/800px-FLSeatrial.jpg </a:t>
            </a:r>
          </a:p>
          <a:p>
            <a:r>
              <a:rPr lang="cs-CZ" sz="1200" dirty="0" smtClean="0"/>
              <a:t>G., Leonard.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3.2.2014]. Dostupný na WWW: http://upload.wikimedia.org/wikipedia/commons/9/9c/ShellMartinez-refi.jpg </a:t>
            </a:r>
          </a:p>
          <a:p>
            <a:r>
              <a:rPr lang="en-US" sz="1200" dirty="0" smtClean="0"/>
              <a:t>KRIPLOZOIK.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9.2.2014].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http://upload.wikimedia.org/wikipedia/commons/0/03/Natural_gas.jpg 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9.2.2014]. Dostupný na WWW: http://upload.wikimedia.org/wikipedia/commons/e/e6/CNG_n%C3%A1dr%C5%BE_II.jpg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9.2.2014]. Dostupný na WWW: http://upload.wikimedia.org/wikipedia/commons/9/9a/Cng_n%C3%A1dr%C5%BE.jpg </a:t>
            </a:r>
          </a:p>
          <a:p>
            <a:r>
              <a:rPr lang="cs-CZ" sz="1200" dirty="0">
                <a:latin typeface="Times New Roman" panose="02020603050405020304" pitchFamily="18" charset="0"/>
              </a:rPr>
              <a:t>Autorem materiálu a všech jeho částí, není-li uvedeno jinak, je Mgr. Lenka Pazderová.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248</TotalTime>
  <Words>571</Words>
  <Application>Microsoft Office PowerPoint</Application>
  <PresentationFormat>Předvádění na obrazovce (4:3)</PresentationFormat>
  <Paragraphs>79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Calibri</vt:lpstr>
      <vt:lpstr>Times New Roman</vt:lpstr>
      <vt:lpstr>Motiv sady Office</vt:lpstr>
      <vt:lpstr>Prezentace aplikace PowerPoint</vt:lpstr>
      <vt:lpstr>ROPA, ZEMNÍ PLYN</vt:lpstr>
      <vt:lpstr>ROPA</vt:lpstr>
      <vt:lpstr>Prezentace aplikace PowerPoint</vt:lpstr>
      <vt:lpstr>Prezentace aplikace PowerPoint</vt:lpstr>
      <vt:lpstr>Hlavice těžebního vrtu</vt:lpstr>
      <vt:lpstr>Čerpání ropy pomocí pumpy</vt:lpstr>
      <vt:lpstr>Ropa se dopravuje ropovody</vt:lpstr>
      <vt:lpstr>Přes moře ropu dopravují tankery</vt:lpstr>
      <vt:lpstr>ZPRACOVÁNÍ ROPY</vt:lpstr>
      <vt:lpstr>Ropná rafinérie</vt:lpstr>
      <vt:lpstr>ZEMNÍ PLYN</vt:lpstr>
      <vt:lpstr>Prezentace aplikace PowerPoint</vt:lpstr>
      <vt:lpstr>Prezentace aplikace PowerPoint</vt:lpstr>
      <vt:lpstr>Odpověz:</vt:lpstr>
      <vt:lpstr>Odpovědi: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ROPA, ZEMNÍ PLYN</dc:title>
  <dc:creator>user</dc:creator>
  <cp:lastModifiedBy>sborovna1</cp:lastModifiedBy>
  <cp:revision>33</cp:revision>
  <dcterms:created xsi:type="dcterms:W3CDTF">2014-02-02T19:23:45Z</dcterms:created>
  <dcterms:modified xsi:type="dcterms:W3CDTF">2014-03-04T13:18:12Z</dcterms:modified>
</cp:coreProperties>
</file>