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handoutMasterIdLst>
    <p:handoutMasterId r:id="rId10"/>
  </p:handoutMasterIdLst>
  <p:sldIdLst>
    <p:sldId id="315" r:id="rId2"/>
    <p:sldId id="264" r:id="rId3"/>
    <p:sldId id="309" r:id="rId4"/>
    <p:sldId id="310" r:id="rId5"/>
    <p:sldId id="311" r:id="rId6"/>
    <p:sldId id="312" r:id="rId7"/>
    <p:sldId id="313" r:id="rId8"/>
    <p:sldId id="314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 horzBarState="maximized">
    <p:restoredLeft sz="21429" autoAdjust="0"/>
    <p:restoredTop sz="94671" autoAdjust="0"/>
  </p:normalViewPr>
  <p:slideViewPr>
    <p:cSldViewPr>
      <p:cViewPr>
        <p:scale>
          <a:sx n="80" d="100"/>
          <a:sy n="80" d="100"/>
        </p:scale>
        <p:origin x="-594" y="-73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56" d="100"/>
          <a:sy n="56" d="100"/>
        </p:scale>
        <p:origin x="-2874" y="-84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96D79B8E-C7C6-4486-B185-18B044831BDC}" type="datetimeFigureOut">
              <a:rPr lang="cs-CZ"/>
              <a:pPr>
                <a:defRPr/>
              </a:pPr>
              <a:t>9.4.2014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4383D419-A09A-472F-9526-6FD48F1B237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942070183"/>
      </p:ext>
    </p:extLst>
  </p:cSld>
  <p:clrMap bg1="dk1" tx1="lt1" bg2="dk2" tx2="lt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574616-0F0D-4592-B53F-E091673B24B5}" type="datetimeFigureOut">
              <a:rPr lang="cs-CZ"/>
              <a:pPr>
                <a:defRPr/>
              </a:pPr>
              <a:t>9.4.2014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B13F77-F1C4-4577-A94A-03C20CC2187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6D3FF9-477A-4AA1-9519-C86C1C4E54D4}" type="datetimeFigureOut">
              <a:rPr lang="cs-CZ"/>
              <a:pPr>
                <a:defRPr/>
              </a:pPr>
              <a:t>9.4.2014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6E1F01-325E-47DD-8F23-96AE0696900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9DBE02B-9409-4E6A-8F06-A09D7DCBC93F}" type="datetimeFigureOut">
              <a:rPr lang="cs-CZ"/>
              <a:pPr>
                <a:defRPr/>
              </a:pPr>
              <a:t>9.4.2014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C535EDF-7D1A-473A-8FE3-5048FAFF41B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F26C12-5A7A-426B-B3C8-CED543257003}" type="datetimeFigureOut">
              <a:rPr lang="cs-CZ"/>
              <a:pPr>
                <a:defRPr/>
              </a:pPr>
              <a:t>9.4.2014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B7F795-A717-4749-8227-F60FCEDDE32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6BA2DE9-BA56-4833-AC71-F50CEFA2CCBC}" type="datetimeFigureOut">
              <a:rPr lang="cs-CZ"/>
              <a:pPr>
                <a:defRPr/>
              </a:pPr>
              <a:t>9.4.2014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C2C371-DF60-4D4B-BB18-2088973C711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EC672DD-81B0-4955-BC64-455BC7648212}" type="datetimeFigureOut">
              <a:rPr lang="cs-CZ"/>
              <a:pPr>
                <a:defRPr/>
              </a:pPr>
              <a:t>9.4.2014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6DD5116-816B-4631-9A2A-2E3687D4FDF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DE0C11-D05A-4601-B354-71FDFC023546}" type="datetimeFigureOut">
              <a:rPr lang="cs-CZ"/>
              <a:pPr>
                <a:defRPr/>
              </a:pPr>
              <a:t>9.4.2014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1F7067-B7D4-443F-BB72-EA44EF62CF1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DB06715-C763-4F58-8AB1-CB23483BC481}" type="datetimeFigureOut">
              <a:rPr lang="cs-CZ"/>
              <a:pPr>
                <a:defRPr/>
              </a:pPr>
              <a:t>9.4.2014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FFEA62-81DB-4A9A-A7D8-BDC407B12E5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717AF8-3543-4EDD-82C9-FC2EDA7FA2E8}" type="datetimeFigureOut">
              <a:rPr lang="cs-CZ"/>
              <a:pPr>
                <a:defRPr/>
              </a:pPr>
              <a:t>9.4.2014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1F3C82-7F11-421C-B2DD-5057658E5F0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810AD8-CDDD-4C69-ADD5-B8179C9100EC}" type="datetimeFigureOut">
              <a:rPr lang="cs-CZ"/>
              <a:pPr>
                <a:defRPr/>
              </a:pPr>
              <a:t>9.4.2014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DB32B3-1B47-4AAC-9EC1-4FB72017C37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9E9B19-5F51-488B-AA08-86B07B5714E5}" type="datetimeFigureOut">
              <a:rPr lang="cs-CZ"/>
              <a:pPr>
                <a:defRPr/>
              </a:pPr>
              <a:t>9.4.2014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2B606E-C539-4AF6-9DD6-DD5FDBEF2AB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CF3DDE02-C954-4E10-8D66-F2C7B95EEDEA}" type="datetimeFigureOut">
              <a:rPr lang="cs-CZ"/>
              <a:pPr>
                <a:defRPr/>
              </a:pPr>
              <a:t>9.4.2014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3FC71DD9-2E61-4E85-BCA9-6436DA64157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1934280342"/>
              </p:ext>
            </p:extLst>
          </p:nvPr>
        </p:nvGraphicFramePr>
        <p:xfrm>
          <a:off x="1619250" y="1844675"/>
          <a:ext cx="5903913" cy="4525965"/>
        </p:xfrm>
        <a:graphic>
          <a:graphicData uri="http://schemas.openxmlformats.org/drawingml/2006/table">
            <a:tbl>
              <a:tblPr/>
              <a:tblGrid>
                <a:gridCol w="2038829"/>
                <a:gridCol w="3865084"/>
              </a:tblGrid>
              <a:tr h="50288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</a:p>
                  </a:txBody>
                  <a:tcPr marL="0" marR="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CC0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OP VK 1.5 25549863</a:t>
                      </a:r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CC00"/>
                    </a:solidFill>
                  </a:tcPr>
                </a:tc>
              </a:tr>
              <a:tr h="50288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projektu</a:t>
                      </a:r>
                    </a:p>
                  </a:txBody>
                  <a:tcPr marL="0" marR="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Moderní škola</a:t>
                      </a:r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</a:tr>
              <a:tr h="50288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</a:p>
                  </a:txBody>
                  <a:tcPr marL="0" marR="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F6F6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Soukromá střední škola podnikání a managementu, o.p.s.</a:t>
                      </a:r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F6F6"/>
                    </a:solidFill>
                  </a:tcPr>
                </a:tc>
              </a:tr>
              <a:tr h="50288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Předmět</a:t>
                      </a:r>
                    </a:p>
                  </a:txBody>
                  <a:tcPr marL="0" marR="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Informační a komunikační technologie</a:t>
                      </a:r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</a:tr>
              <a:tr h="50288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Téma</a:t>
                      </a:r>
                    </a:p>
                  </a:txBody>
                  <a:tcPr marL="0" marR="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F6F6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Elektronická</a:t>
                      </a:r>
                      <a:r>
                        <a:rPr lang="cs-CZ" sz="1400" baseline="0" dirty="0" smtClean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komunikace</a:t>
                      </a:r>
                      <a:endParaRPr lang="cs-CZ" sz="14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F6F6"/>
                    </a:solidFill>
                  </a:tcPr>
                </a:tc>
              </a:tr>
              <a:tr h="50288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</a:t>
                      </a:r>
                    </a:p>
                  </a:txBody>
                  <a:tcPr marL="0" marR="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3.</a:t>
                      </a:r>
                      <a:endParaRPr lang="cs-CZ" sz="14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</a:tr>
              <a:tr h="50288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Jméno autora</a:t>
                      </a:r>
                    </a:p>
                  </a:txBody>
                  <a:tcPr marL="0" marR="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F6F6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Ing.</a:t>
                      </a:r>
                      <a:r>
                        <a:rPr lang="cs-CZ" sz="1400" baseline="0" dirty="0" smtClean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Miroslav </a:t>
                      </a:r>
                      <a:r>
                        <a:rPr lang="cs-CZ" sz="1400" baseline="0" dirty="0" err="1" smtClean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Geršl</a:t>
                      </a:r>
                      <a:endParaRPr lang="cs-CZ" sz="14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F6F6"/>
                    </a:solidFill>
                  </a:tcPr>
                </a:tc>
              </a:tr>
              <a:tr h="50288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</a:t>
                      </a:r>
                    </a:p>
                  </a:txBody>
                  <a:tcPr marL="0" marR="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Elektronická komunikace, žák pochopí  principy </a:t>
                      </a:r>
                      <a:r>
                        <a:rPr lang="cs-CZ" sz="1400" smtClean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elektronické komunikace</a:t>
                      </a:r>
                      <a:endParaRPr lang="cs-CZ" sz="14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</a:tr>
              <a:tr h="50288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tvorby</a:t>
                      </a:r>
                    </a:p>
                  </a:txBody>
                  <a:tcPr marL="0" marR="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4.9.2012</a:t>
                      </a:r>
                      <a:endParaRPr lang="cs-CZ" sz="14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</a:tr>
            </a:tbl>
          </a:graphicData>
        </a:graphic>
      </p:graphicFrame>
      <p:grpSp>
        <p:nvGrpSpPr>
          <p:cNvPr id="4" name="Skupina 3"/>
          <p:cNvGrpSpPr>
            <a:grpSpLocks/>
          </p:cNvGrpSpPr>
          <p:nvPr/>
        </p:nvGrpSpPr>
        <p:grpSpPr bwMode="auto">
          <a:xfrm>
            <a:off x="179512" y="188640"/>
            <a:ext cx="8810624" cy="1544216"/>
            <a:chOff x="0" y="0"/>
            <a:chExt cx="88837" cy="15314"/>
          </a:xfrm>
        </p:grpSpPr>
        <p:pic>
          <p:nvPicPr>
            <p:cNvPr id="5" name="Obrázek 4" descr="Výřez obrazovky"/>
            <p:cNvPicPr>
              <a:picLocks noChangeAspect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9922" y="0"/>
              <a:ext cx="66141" cy="15314"/>
            </a:xfrm>
            <a:prstGeom prst="rect">
              <a:avLst/>
            </a:prstGeom>
            <a:noFill/>
          </p:spPr>
        </p:pic>
        <p:pic>
          <p:nvPicPr>
            <p:cNvPr id="6" name="Obrázek 5" descr="loga soukrškolyvjpeg.jpg"/>
            <p:cNvPicPr>
              <a:picLocks noChangeAspect="1"/>
            </p:cNvPicPr>
            <p:nvPr/>
          </p:nvPicPr>
          <p:blipFill>
            <a:blip r:embed="rId3" cstate="print"/>
            <a:srcRect r="73221" b="6723"/>
            <a:stretch>
              <a:fillRect/>
            </a:stretch>
          </p:blipFill>
          <p:spPr bwMode="auto">
            <a:xfrm>
              <a:off x="0" y="0"/>
              <a:ext cx="9922" cy="9984"/>
            </a:xfrm>
            <a:prstGeom prst="rect">
              <a:avLst/>
            </a:prstGeom>
            <a:noFill/>
          </p:spPr>
        </p:pic>
        <p:pic>
          <p:nvPicPr>
            <p:cNvPr id="7" name="Obrázek 6" descr="loga soukrškolyvjpeg.jpg"/>
            <p:cNvPicPr>
              <a:picLocks noChangeAspect="1"/>
            </p:cNvPicPr>
            <p:nvPr/>
          </p:nvPicPr>
          <p:blipFill>
            <a:blip r:embed="rId4" cstate="print"/>
            <a:srcRect l="86334" b="10297"/>
            <a:stretch>
              <a:fillRect/>
            </a:stretch>
          </p:blipFill>
          <p:spPr bwMode="auto">
            <a:xfrm>
              <a:off x="76063" y="0"/>
              <a:ext cx="12774" cy="15314"/>
            </a:xfrm>
            <a:prstGeom prst="rect">
              <a:avLst/>
            </a:prstGeom>
            <a:noFill/>
          </p:spPr>
        </p:pic>
        <p:sp>
          <p:nvSpPr>
            <p:cNvPr id="8" name="Obdélník 7"/>
            <p:cNvSpPr>
              <a:spLocks noChangeArrowheads="1"/>
            </p:cNvSpPr>
            <p:nvPr/>
          </p:nvSpPr>
          <p:spPr bwMode="auto">
            <a:xfrm>
              <a:off x="0" y="9984"/>
              <a:ext cx="9922" cy="5330"/>
            </a:xfrm>
            <a:prstGeom prst="rect">
              <a:avLst/>
            </a:prstGeom>
            <a:solidFill>
              <a:srgbClr val="FFFFFF"/>
            </a:solidFill>
            <a:ln w="25400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ctr" anchorCtr="0" compatLnSpc="1">
              <a:prstTxWarp prst="textNoShape">
                <a:avLst/>
              </a:prstTxWarp>
            </a:bodyPr>
            <a:lstStyle>
              <a:defPPr>
                <a:defRPr lang="cs-CZ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cs-CZ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endParaRPr>
            </a:p>
          </p:txBody>
        </p:sp>
      </p:grpSp>
    </p:spTree>
    <p:extLst>
      <p:ext uri="{BB962C8B-B14F-4D97-AF65-F5344CB8AC3E}">
        <p14:creationId xmlns="" xmlns:p14="http://schemas.microsoft.com/office/powerpoint/2010/main" val="84165581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611188" y="404813"/>
            <a:ext cx="7772400" cy="1470025"/>
          </a:xfrm>
        </p:spPr>
        <p:txBody>
          <a:bodyPr/>
          <a:lstStyle/>
          <a:p>
            <a:r>
              <a:rPr lang="cs-CZ" dirty="0" smtClean="0"/>
              <a:t>Elektronická komunikace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971550" y="2060575"/>
            <a:ext cx="6985000" cy="3865563"/>
          </a:xfrm>
        </p:spPr>
        <p:txBody>
          <a:bodyPr/>
          <a:lstStyle/>
          <a:p>
            <a:pPr marL="457200" indent="-457200" algn="l">
              <a:buFont typeface="Arial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Elektronická pošta (e-mail)</a:t>
            </a:r>
          </a:p>
          <a:p>
            <a:pPr marL="914400" lvl="1" indent="-457200" algn="l">
              <a:buFont typeface="Calibri" pitchFamily="34" charset="0"/>
              <a:buChar char="–"/>
            </a:pPr>
            <a:r>
              <a:rPr lang="cs-CZ" dirty="0" smtClean="0">
                <a:solidFill>
                  <a:schemeClr val="tx1"/>
                </a:solidFill>
              </a:rPr>
              <a:t>nejoblíbenější služba počítačových sítí</a:t>
            </a:r>
          </a:p>
          <a:p>
            <a:pPr marL="914400" lvl="1" indent="-457200" algn="l">
              <a:buFont typeface="Calibri" pitchFamily="34" charset="0"/>
              <a:buChar char="–"/>
            </a:pPr>
            <a:r>
              <a:rPr lang="cs-CZ" dirty="0" smtClean="0">
                <a:solidFill>
                  <a:schemeClr val="tx1"/>
                </a:solidFill>
              </a:rPr>
              <a:t>do značné míry mění způsob komunikace mezi lidmi</a:t>
            </a:r>
          </a:p>
          <a:p>
            <a:pPr marL="914400" lvl="1" indent="-457200" algn="l">
              <a:buFont typeface="Calibri" pitchFamily="34" charset="0"/>
              <a:buChar char="–"/>
            </a:pPr>
            <a:r>
              <a:rPr lang="cs-CZ" dirty="0" smtClean="0">
                <a:solidFill>
                  <a:schemeClr val="tx1"/>
                </a:solidFill>
              </a:rPr>
              <a:t>existuje v mnoha podobách</a:t>
            </a:r>
          </a:p>
          <a:p>
            <a:pPr marL="914400" lvl="1" indent="-457200" algn="l">
              <a:buFont typeface="Calibri" pitchFamily="34" charset="0"/>
              <a:buChar char="–"/>
            </a:pPr>
            <a:r>
              <a:rPr lang="cs-CZ" dirty="0" smtClean="0">
                <a:solidFill>
                  <a:schemeClr val="tx1"/>
                </a:solidFill>
              </a:rPr>
              <a:t>SMTP pošta v prostředí TCP/IP</a:t>
            </a:r>
          </a:p>
          <a:p>
            <a:pPr marL="457200" indent="-457200" algn="l">
              <a:buFont typeface="Arial" charset="0"/>
              <a:buChar char="•"/>
            </a:pPr>
            <a:endParaRPr lang="cs-CZ" dirty="0" smtClean="0">
              <a:solidFill>
                <a:schemeClr val="tx1"/>
              </a:solidFill>
            </a:endParaRPr>
          </a:p>
          <a:p>
            <a:pPr marL="914400" lvl="1" indent="-457200" algn="l"/>
            <a:endParaRPr lang="cs-CZ" dirty="0" smtClean="0">
              <a:solidFill>
                <a:schemeClr val="tx1"/>
              </a:solidFill>
            </a:endParaRPr>
          </a:p>
          <a:p>
            <a:pPr marL="914400" lvl="1" indent="-457200" algn="l">
              <a:buFont typeface="Arial" pitchFamily="34" charset="0"/>
              <a:buChar char="•"/>
            </a:pPr>
            <a:endParaRPr lang="cs-CZ" dirty="0" smtClean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611188" y="404813"/>
            <a:ext cx="7772400" cy="1470025"/>
          </a:xfrm>
        </p:spPr>
        <p:txBody>
          <a:bodyPr/>
          <a:lstStyle/>
          <a:p>
            <a:r>
              <a:rPr lang="cs-CZ" dirty="0" smtClean="0"/>
              <a:t>Elektronická komunikace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971550" y="2060575"/>
            <a:ext cx="6985000" cy="3865563"/>
          </a:xfrm>
        </p:spPr>
        <p:txBody>
          <a:bodyPr/>
          <a:lstStyle/>
          <a:p>
            <a:pPr marL="457200" indent="-457200" algn="l">
              <a:buFont typeface="Arial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Elektronická pošta (e-mail)</a:t>
            </a:r>
          </a:p>
          <a:p>
            <a:pPr marL="914400" lvl="1" indent="-457200" algn="l">
              <a:buFont typeface="Calibri" pitchFamily="34" charset="0"/>
              <a:buChar char="–"/>
            </a:pPr>
            <a:r>
              <a:rPr lang="cs-CZ" dirty="0" smtClean="0">
                <a:solidFill>
                  <a:schemeClr val="tx1"/>
                </a:solidFill>
              </a:rPr>
              <a:t>při odesílání nemusí být adresát dostupný</a:t>
            </a:r>
          </a:p>
          <a:p>
            <a:pPr marL="914400" lvl="1" indent="-457200" algn="l">
              <a:buFont typeface="Calibri" pitchFamily="34" charset="0"/>
              <a:buChar char="–"/>
            </a:pPr>
            <a:r>
              <a:rPr lang="cs-CZ" dirty="0" smtClean="0">
                <a:solidFill>
                  <a:schemeClr val="tx1"/>
                </a:solidFill>
              </a:rPr>
              <a:t>zpracování pošty tehdy, kdy se to hodí příjemci</a:t>
            </a:r>
          </a:p>
          <a:p>
            <a:pPr marL="914400" lvl="1" indent="-457200" algn="l">
              <a:buFont typeface="Calibri" pitchFamily="34" charset="0"/>
              <a:buChar char="–"/>
            </a:pPr>
            <a:r>
              <a:rPr lang="cs-CZ" dirty="0" smtClean="0">
                <a:solidFill>
                  <a:schemeClr val="tx1"/>
                </a:solidFill>
              </a:rPr>
              <a:t>může být velmi rychlá, laciná, bohatá na doplňky</a:t>
            </a:r>
          </a:p>
          <a:p>
            <a:pPr marL="457200" indent="-457200" algn="l">
              <a:buFont typeface="Arial" charset="0"/>
              <a:buChar char="•"/>
            </a:pPr>
            <a:endParaRPr lang="cs-CZ" dirty="0" smtClean="0">
              <a:solidFill>
                <a:schemeClr val="tx1"/>
              </a:solidFill>
            </a:endParaRPr>
          </a:p>
          <a:p>
            <a:pPr marL="914400" lvl="1" indent="-457200" algn="l"/>
            <a:endParaRPr lang="cs-CZ" dirty="0" smtClean="0">
              <a:solidFill>
                <a:schemeClr val="tx1"/>
              </a:solidFill>
            </a:endParaRPr>
          </a:p>
          <a:p>
            <a:pPr marL="914400" lvl="1" indent="-457200" algn="l">
              <a:buFont typeface="Arial" pitchFamily="34" charset="0"/>
              <a:buChar char="•"/>
            </a:pPr>
            <a:endParaRPr lang="cs-CZ" dirty="0" smtClean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611188" y="404813"/>
            <a:ext cx="7772400" cy="1470025"/>
          </a:xfrm>
        </p:spPr>
        <p:txBody>
          <a:bodyPr/>
          <a:lstStyle/>
          <a:p>
            <a:r>
              <a:rPr lang="cs-CZ" dirty="0" smtClean="0"/>
              <a:t>Elektronická komunikace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971550" y="2060575"/>
            <a:ext cx="6985000" cy="3865563"/>
          </a:xfrm>
        </p:spPr>
        <p:txBody>
          <a:bodyPr/>
          <a:lstStyle/>
          <a:p>
            <a:pPr marL="457200" indent="-457200" algn="l">
              <a:buFont typeface="Arial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Elektronická pošta (e-mail)</a:t>
            </a:r>
          </a:p>
          <a:p>
            <a:pPr marL="914400" lvl="1" indent="-457200" algn="l">
              <a:buFont typeface="Calibri" pitchFamily="34" charset="0"/>
              <a:buChar char="–"/>
            </a:pPr>
            <a:r>
              <a:rPr lang="cs-CZ" dirty="0" smtClean="0">
                <a:solidFill>
                  <a:schemeClr val="tx1"/>
                </a:solidFill>
              </a:rPr>
              <a:t>odesílání dopisů více adresátům současně (předem připravené skupiny)</a:t>
            </a:r>
          </a:p>
          <a:p>
            <a:pPr marL="914400" lvl="1" indent="-457200" algn="l">
              <a:buFont typeface="Calibri" pitchFamily="34" charset="0"/>
              <a:buChar char="–"/>
            </a:pPr>
            <a:r>
              <a:rPr lang="cs-CZ" dirty="0" smtClean="0">
                <a:solidFill>
                  <a:schemeClr val="tx1"/>
                </a:solidFill>
              </a:rPr>
              <a:t>kopie na vědomí (dopis má svého hlavního adresáta)</a:t>
            </a:r>
          </a:p>
          <a:p>
            <a:pPr marL="914400" lvl="1" indent="-457200" algn="l">
              <a:buFont typeface="Calibri" pitchFamily="34" charset="0"/>
              <a:buChar char="–"/>
            </a:pPr>
            <a:r>
              <a:rPr lang="cs-CZ" dirty="0" smtClean="0">
                <a:solidFill>
                  <a:schemeClr val="tx1"/>
                </a:solidFill>
              </a:rPr>
              <a:t>slepá kopie (o příjemcích slepých kopií nejsou ostatní informováni)</a:t>
            </a:r>
          </a:p>
          <a:p>
            <a:pPr marL="457200" indent="-457200" algn="l">
              <a:buFont typeface="Arial" charset="0"/>
              <a:buChar char="•"/>
            </a:pPr>
            <a:endParaRPr lang="cs-CZ" dirty="0" smtClean="0">
              <a:solidFill>
                <a:schemeClr val="tx1"/>
              </a:solidFill>
            </a:endParaRPr>
          </a:p>
          <a:p>
            <a:pPr marL="914400" lvl="1" indent="-457200" algn="l"/>
            <a:endParaRPr lang="cs-CZ" dirty="0" smtClean="0">
              <a:solidFill>
                <a:schemeClr val="tx1"/>
              </a:solidFill>
            </a:endParaRPr>
          </a:p>
          <a:p>
            <a:pPr marL="914400" lvl="1" indent="-457200" algn="l">
              <a:buFont typeface="Arial" pitchFamily="34" charset="0"/>
              <a:buChar char="•"/>
            </a:pPr>
            <a:endParaRPr lang="cs-CZ" dirty="0" smtClean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611188" y="404813"/>
            <a:ext cx="7772400" cy="1470025"/>
          </a:xfrm>
        </p:spPr>
        <p:txBody>
          <a:bodyPr/>
          <a:lstStyle/>
          <a:p>
            <a:r>
              <a:rPr lang="cs-CZ" dirty="0" smtClean="0"/>
              <a:t>Elektronická komunikace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971550" y="2060575"/>
            <a:ext cx="6985000" cy="3865563"/>
          </a:xfrm>
        </p:spPr>
        <p:txBody>
          <a:bodyPr/>
          <a:lstStyle/>
          <a:p>
            <a:pPr marL="457200" indent="-457200" algn="l">
              <a:buFont typeface="Arial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Elektronická pošta (e-mail)</a:t>
            </a:r>
          </a:p>
          <a:p>
            <a:pPr marL="914400" lvl="1" indent="-457200" algn="l">
              <a:buFont typeface="Calibri" pitchFamily="34" charset="0"/>
              <a:buChar char="–"/>
            </a:pPr>
            <a:r>
              <a:rPr lang="cs-CZ" dirty="0" smtClean="0">
                <a:solidFill>
                  <a:schemeClr val="tx1"/>
                </a:solidFill>
              </a:rPr>
              <a:t>doporučená pošta (potvrzení o přijetí zprávy)</a:t>
            </a:r>
          </a:p>
          <a:p>
            <a:pPr marL="914400" lvl="1" indent="-457200" algn="l">
              <a:buFont typeface="Calibri" pitchFamily="34" charset="0"/>
              <a:buChar char="–"/>
            </a:pPr>
            <a:r>
              <a:rPr lang="cs-CZ" dirty="0" smtClean="0">
                <a:solidFill>
                  <a:schemeClr val="tx1"/>
                </a:solidFill>
              </a:rPr>
              <a:t>posílání příloh (soubory nejrůznějších formátů)</a:t>
            </a:r>
          </a:p>
          <a:p>
            <a:pPr marL="914400" lvl="1" indent="-457200" algn="l"/>
            <a:endParaRPr lang="cs-CZ" dirty="0" smtClean="0">
              <a:solidFill>
                <a:schemeClr val="tx1"/>
              </a:solidFill>
            </a:endParaRPr>
          </a:p>
          <a:p>
            <a:pPr marL="457200" indent="-457200" algn="l"/>
            <a:endParaRPr lang="cs-CZ" dirty="0" smtClean="0">
              <a:solidFill>
                <a:schemeClr val="tx1"/>
              </a:solidFill>
            </a:endParaRPr>
          </a:p>
          <a:p>
            <a:pPr marL="914400" lvl="1" indent="-457200" algn="l"/>
            <a:endParaRPr lang="cs-CZ" dirty="0" smtClean="0">
              <a:solidFill>
                <a:schemeClr val="tx1"/>
              </a:solidFill>
            </a:endParaRPr>
          </a:p>
          <a:p>
            <a:pPr marL="914400" lvl="1" indent="-457200" algn="l">
              <a:buFont typeface="Arial" pitchFamily="34" charset="0"/>
              <a:buChar char="•"/>
            </a:pPr>
            <a:endParaRPr lang="cs-CZ" dirty="0" smtClean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611188" y="404813"/>
            <a:ext cx="7772400" cy="1470025"/>
          </a:xfrm>
        </p:spPr>
        <p:txBody>
          <a:bodyPr/>
          <a:lstStyle/>
          <a:p>
            <a:r>
              <a:rPr lang="cs-CZ" dirty="0" smtClean="0"/>
              <a:t>Elektronická komunikace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971550" y="2060575"/>
            <a:ext cx="6985000" cy="3865563"/>
          </a:xfrm>
        </p:spPr>
        <p:txBody>
          <a:bodyPr/>
          <a:lstStyle/>
          <a:p>
            <a:pPr marL="457200" indent="-457200" algn="l">
              <a:buFont typeface="Arial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Elektronická pošta (e-mail)</a:t>
            </a:r>
          </a:p>
          <a:p>
            <a:pPr marL="914400" lvl="1" indent="-457200" algn="l">
              <a:buFont typeface="Calibri" pitchFamily="34" charset="0"/>
              <a:buChar char="–"/>
            </a:pPr>
            <a:r>
              <a:rPr lang="cs-CZ" dirty="0" smtClean="0">
                <a:solidFill>
                  <a:schemeClr val="tx1"/>
                </a:solidFill>
              </a:rPr>
              <a:t>nejoblíbenější služba počítačových sítí</a:t>
            </a:r>
          </a:p>
          <a:p>
            <a:pPr marL="914400" lvl="1" indent="-457200" algn="l">
              <a:buFont typeface="Calibri" pitchFamily="34" charset="0"/>
              <a:buChar char="–"/>
            </a:pPr>
            <a:r>
              <a:rPr lang="cs-CZ" dirty="0" smtClean="0">
                <a:solidFill>
                  <a:schemeClr val="tx1"/>
                </a:solidFill>
              </a:rPr>
              <a:t>do značné míry mění způsob komunikace mezi lidmi</a:t>
            </a:r>
          </a:p>
          <a:p>
            <a:pPr marL="914400" lvl="1" indent="-457200" algn="l">
              <a:buFont typeface="Calibri" pitchFamily="34" charset="0"/>
              <a:buChar char="–"/>
            </a:pPr>
            <a:r>
              <a:rPr lang="cs-CZ" dirty="0" smtClean="0">
                <a:solidFill>
                  <a:schemeClr val="tx1"/>
                </a:solidFill>
              </a:rPr>
              <a:t>existuje v mnoha podobách</a:t>
            </a:r>
          </a:p>
          <a:p>
            <a:pPr marL="914400" lvl="1" indent="-457200" algn="l">
              <a:buFont typeface="Calibri" pitchFamily="34" charset="0"/>
              <a:buChar char="–"/>
            </a:pPr>
            <a:r>
              <a:rPr lang="cs-CZ" dirty="0" smtClean="0">
                <a:solidFill>
                  <a:schemeClr val="tx1"/>
                </a:solidFill>
              </a:rPr>
              <a:t>SMTP pošta v prostředí TCP/IP</a:t>
            </a:r>
          </a:p>
          <a:p>
            <a:pPr marL="457200" indent="-457200" algn="l">
              <a:buFont typeface="Arial" charset="0"/>
              <a:buChar char="•"/>
            </a:pPr>
            <a:endParaRPr lang="cs-CZ" dirty="0" smtClean="0">
              <a:solidFill>
                <a:schemeClr val="tx1"/>
              </a:solidFill>
            </a:endParaRPr>
          </a:p>
          <a:p>
            <a:pPr marL="914400" lvl="1" indent="-457200" algn="l"/>
            <a:endParaRPr lang="cs-CZ" dirty="0" smtClean="0">
              <a:solidFill>
                <a:schemeClr val="tx1"/>
              </a:solidFill>
            </a:endParaRPr>
          </a:p>
          <a:p>
            <a:pPr marL="914400" lvl="1" indent="-457200" algn="l">
              <a:buFont typeface="Arial" pitchFamily="34" charset="0"/>
              <a:buChar char="•"/>
            </a:pPr>
            <a:endParaRPr lang="cs-CZ" dirty="0" smtClean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611188" y="404813"/>
            <a:ext cx="7772400" cy="1470025"/>
          </a:xfrm>
        </p:spPr>
        <p:txBody>
          <a:bodyPr/>
          <a:lstStyle/>
          <a:p>
            <a:r>
              <a:rPr lang="cs-CZ" dirty="0" smtClean="0"/>
              <a:t>Elektronická komunikace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971550" y="2060575"/>
            <a:ext cx="6985000" cy="3865563"/>
          </a:xfrm>
        </p:spPr>
        <p:txBody>
          <a:bodyPr/>
          <a:lstStyle/>
          <a:p>
            <a:pPr marL="457200" indent="-457200" algn="l">
              <a:buFont typeface="Arial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Elektronická pošta (e-mail)</a:t>
            </a:r>
          </a:p>
          <a:p>
            <a:pPr marL="914400" lvl="1" indent="-457200" algn="l">
              <a:buFont typeface="Calibri" pitchFamily="34" charset="0"/>
              <a:buChar char="–"/>
            </a:pPr>
            <a:r>
              <a:rPr lang="cs-CZ" dirty="0" smtClean="0">
                <a:solidFill>
                  <a:schemeClr val="tx1"/>
                </a:solidFill>
              </a:rPr>
              <a:t>MIME, umožňuje používat diakritiku, formátovat zprávy, přidávat přílohy</a:t>
            </a:r>
          </a:p>
          <a:p>
            <a:pPr marL="914400" lvl="1" indent="-457200" algn="l">
              <a:buFont typeface="Calibri" pitchFamily="34" charset="0"/>
              <a:buChar char="–"/>
            </a:pPr>
            <a:r>
              <a:rPr lang="cs-CZ" dirty="0" smtClean="0">
                <a:solidFill>
                  <a:schemeClr val="tx1"/>
                </a:solidFill>
              </a:rPr>
              <a:t>POP3, komunikace mezi klientem            a serverem</a:t>
            </a:r>
          </a:p>
          <a:p>
            <a:pPr marL="914400" lvl="1" indent="-457200" algn="l">
              <a:buFont typeface="Calibri" pitchFamily="34" charset="0"/>
              <a:buChar char="–"/>
            </a:pPr>
            <a:r>
              <a:rPr lang="cs-CZ" dirty="0" smtClean="0">
                <a:solidFill>
                  <a:schemeClr val="tx1"/>
                </a:solidFill>
              </a:rPr>
              <a:t>SMTP, komunikační protokol mezi servery</a:t>
            </a:r>
          </a:p>
          <a:p>
            <a:pPr marL="457200" indent="-457200" algn="l">
              <a:buFont typeface="Arial" charset="0"/>
              <a:buChar char="•"/>
            </a:pPr>
            <a:endParaRPr lang="cs-CZ" dirty="0" smtClean="0">
              <a:solidFill>
                <a:schemeClr val="tx1"/>
              </a:solidFill>
            </a:endParaRPr>
          </a:p>
          <a:p>
            <a:pPr marL="914400" lvl="1" indent="-457200" algn="l"/>
            <a:endParaRPr lang="cs-CZ" dirty="0" smtClean="0">
              <a:solidFill>
                <a:schemeClr val="tx1"/>
              </a:solidFill>
            </a:endParaRPr>
          </a:p>
          <a:p>
            <a:pPr marL="914400" lvl="1" indent="-457200" algn="l">
              <a:buFont typeface="Arial" pitchFamily="34" charset="0"/>
              <a:buChar char="•"/>
            </a:pPr>
            <a:endParaRPr lang="cs-CZ" dirty="0" smtClean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611188" y="404813"/>
            <a:ext cx="7772400" cy="1470025"/>
          </a:xfrm>
        </p:spPr>
        <p:txBody>
          <a:bodyPr/>
          <a:lstStyle/>
          <a:p>
            <a:r>
              <a:rPr lang="cs-CZ" dirty="0" smtClean="0"/>
              <a:t>Elektronická komunikace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971550" y="2060575"/>
            <a:ext cx="6985000" cy="3865563"/>
          </a:xfrm>
        </p:spPr>
        <p:txBody>
          <a:bodyPr/>
          <a:lstStyle/>
          <a:p>
            <a:pPr marL="457200" indent="-457200" algn="l">
              <a:buFont typeface="Arial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Chat</a:t>
            </a:r>
          </a:p>
          <a:p>
            <a:pPr marL="914400" lvl="1" indent="-457200" algn="l">
              <a:buFont typeface="Calibri" pitchFamily="34" charset="0"/>
              <a:buChar char="–"/>
            </a:pPr>
            <a:r>
              <a:rPr lang="cs-CZ" dirty="0" smtClean="0">
                <a:solidFill>
                  <a:schemeClr val="tx1"/>
                </a:solidFill>
              </a:rPr>
              <a:t>psaní zpráv v reálném čase (co jeden píše na svém vlastním počítači, to druhý vidí na svém displeji)</a:t>
            </a:r>
          </a:p>
          <a:p>
            <a:pPr marL="914400" lvl="1" indent="-457200" algn="l">
              <a:buFont typeface="Calibri" pitchFamily="34" charset="0"/>
              <a:buChar char="–"/>
            </a:pPr>
            <a:r>
              <a:rPr lang="cs-CZ" dirty="0" smtClean="0">
                <a:solidFill>
                  <a:schemeClr val="tx1"/>
                </a:solidFill>
              </a:rPr>
              <a:t>současná komunikace více uživatelů (Internet </a:t>
            </a:r>
            <a:r>
              <a:rPr lang="cs-CZ" dirty="0" err="1" smtClean="0">
                <a:solidFill>
                  <a:schemeClr val="tx1"/>
                </a:solidFill>
              </a:rPr>
              <a:t>Relay</a:t>
            </a:r>
            <a:r>
              <a:rPr lang="cs-CZ" dirty="0" smtClean="0">
                <a:solidFill>
                  <a:schemeClr val="tx1"/>
                </a:solidFill>
              </a:rPr>
              <a:t> Chat)</a:t>
            </a:r>
          </a:p>
          <a:p>
            <a:pPr marL="914400" lvl="1" indent="-457200" algn="l"/>
            <a:endParaRPr lang="cs-CZ" dirty="0" smtClean="0">
              <a:solidFill>
                <a:schemeClr val="tx1"/>
              </a:solidFill>
            </a:endParaRPr>
          </a:p>
          <a:p>
            <a:pPr marL="914400" lvl="1" indent="-457200" algn="l">
              <a:buFont typeface="Arial" pitchFamily="34" charset="0"/>
              <a:buChar char="•"/>
            </a:pPr>
            <a:endParaRPr lang="cs-CZ" dirty="0" smtClean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3937</TotalTime>
  <Words>262</Words>
  <Application>Microsoft Office PowerPoint</Application>
  <PresentationFormat>Předvádění na obrazovce (4:3)</PresentationFormat>
  <Paragraphs>60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Snímek 1</vt:lpstr>
      <vt:lpstr>Elektronická komunikace</vt:lpstr>
      <vt:lpstr>Elektronická komunikace</vt:lpstr>
      <vt:lpstr>Elektronická komunikace</vt:lpstr>
      <vt:lpstr>Elektronická komunikace</vt:lpstr>
      <vt:lpstr>Elektronická komunikace</vt:lpstr>
      <vt:lpstr>Elektronická komunikace</vt:lpstr>
      <vt:lpstr>Elektronická komunikace</vt:lpstr>
    </vt:vector>
  </TitlesOfParts>
  <Company>Profit, spol. s r. o.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PIC16F84A</dc:title>
  <dc:creator>gersl</dc:creator>
  <cp:lastModifiedBy>kasparek</cp:lastModifiedBy>
  <cp:revision>120</cp:revision>
  <dcterms:created xsi:type="dcterms:W3CDTF">2012-06-06T17:43:45Z</dcterms:created>
  <dcterms:modified xsi:type="dcterms:W3CDTF">2014-04-09T07:24:46Z</dcterms:modified>
</cp:coreProperties>
</file>