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3815" autoAdjust="0"/>
    <p:restoredTop sz="94660"/>
  </p:normalViewPr>
  <p:slideViewPr>
    <p:cSldViewPr>
      <p:cViewPr>
        <p:scale>
          <a:sx n="70" d="100"/>
          <a:sy n="70" d="100"/>
        </p:scale>
        <p:origin x="-894" y="-9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041BE3-35CB-45EE-AD63-9487EDA01AA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C9AB4A-C54C-44F6-95F8-64FE0626751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A5D6E5-4334-48F0-9AC6-1FDC4611411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99370A-790E-486E-BF86-1908E5CBB62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020C0-B87E-432D-9A82-2CE8D78BAAF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7314B2-152F-43F6-B057-002AF03E58E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2629B3-6F23-4EC3-AB26-8D913DBC336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6451EC-15D9-4AA7-8B00-8D9E709242E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FE113F-E4B3-4F49-997D-DC3BFE439B7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979605-736E-4AD0-8D95-4BA1358951A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680344-A194-46E7-8684-8842F9F79CC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83A1459-B1E6-446C-A22A-467CB232AF09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34280342"/>
              </p:ext>
            </p:extLst>
          </p:nvPr>
        </p:nvGraphicFramePr>
        <p:xfrm>
          <a:off x="1619250" y="1844675"/>
          <a:ext cx="5903913" cy="4525965"/>
        </p:xfrm>
        <a:graphic>
          <a:graphicData uri="http://schemas.openxmlformats.org/drawingml/2006/table">
            <a:tbl>
              <a:tblPr/>
              <a:tblGrid>
                <a:gridCol w="2038829"/>
                <a:gridCol w="3865084"/>
              </a:tblGrid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OP VK 1.5 25549863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00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projektu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Moderní škola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Soukromá střední škola podnikání a managementu, o.p.s.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Informační a komunikační technologie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Zobrazovací soustava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Jméno autora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Ing.</a:t>
                      </a:r>
                      <a:r>
                        <a:rPr lang="cs-CZ" sz="1400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Miroslav </a:t>
                      </a:r>
                      <a:r>
                        <a:rPr lang="cs-CZ" sz="1400" baseline="0" dirty="0" err="1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Geršl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6F6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Zobrazovací soustava,  žák získá přehled o činnosti zobrazovací soustavy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  <a:tr h="50288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</a:p>
                  </a:txBody>
                  <a:tcPr marL="0" marR="0" marT="0" marB="0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4.9.2012</a:t>
                      </a:r>
                      <a:endParaRPr lang="cs-CZ" sz="1400" dirty="0">
                        <a:solidFill>
                          <a:srgbClr val="FF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4" name="Skupina 3"/>
          <p:cNvGrpSpPr>
            <a:grpSpLocks/>
          </p:cNvGrpSpPr>
          <p:nvPr/>
        </p:nvGrpSpPr>
        <p:grpSpPr bwMode="auto">
          <a:xfrm>
            <a:off x="228601" y="228600"/>
            <a:ext cx="8686800" cy="1371600"/>
            <a:chOff x="0" y="0"/>
            <a:chExt cx="88837" cy="15314"/>
          </a:xfrm>
        </p:grpSpPr>
        <p:pic>
          <p:nvPicPr>
            <p:cNvPr id="5" name="Obrázek 4" descr="Výřez obrazovky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9922" y="0"/>
              <a:ext cx="66141" cy="15314"/>
            </a:xfrm>
            <a:prstGeom prst="rect">
              <a:avLst/>
            </a:prstGeom>
            <a:noFill/>
          </p:spPr>
        </p:pic>
        <p:pic>
          <p:nvPicPr>
            <p:cNvPr id="6" name="Obrázek 5" descr="loga soukrškolyvjpeg.jpg"/>
            <p:cNvPicPr>
              <a:picLocks noChangeAspect="1"/>
            </p:cNvPicPr>
            <p:nvPr/>
          </p:nvPicPr>
          <p:blipFill>
            <a:blip r:embed="rId3" cstate="print"/>
            <a:srcRect r="73221" b="6723"/>
            <a:stretch>
              <a:fillRect/>
            </a:stretch>
          </p:blipFill>
          <p:spPr bwMode="auto">
            <a:xfrm>
              <a:off x="0" y="0"/>
              <a:ext cx="9922" cy="9984"/>
            </a:xfrm>
            <a:prstGeom prst="rect">
              <a:avLst/>
            </a:prstGeom>
            <a:noFill/>
          </p:spPr>
        </p:pic>
        <p:pic>
          <p:nvPicPr>
            <p:cNvPr id="7" name="Obrázek 6" descr="loga soukrškolyvjpeg.jpg"/>
            <p:cNvPicPr>
              <a:picLocks noChangeAspect="1"/>
            </p:cNvPicPr>
            <p:nvPr/>
          </p:nvPicPr>
          <p:blipFill>
            <a:blip r:embed="rId4" cstate="print"/>
            <a:srcRect l="86334" b="10297"/>
            <a:stretch>
              <a:fillRect/>
            </a:stretch>
          </p:blipFill>
          <p:spPr bwMode="auto">
            <a:xfrm>
              <a:off x="76063" y="0"/>
              <a:ext cx="12774" cy="15314"/>
            </a:xfrm>
            <a:prstGeom prst="rect">
              <a:avLst/>
            </a:prstGeom>
            <a:noFill/>
          </p:spPr>
        </p:pic>
        <p:sp>
          <p:nvSpPr>
            <p:cNvPr id="8" name="Obdélník 7"/>
            <p:cNvSpPr>
              <a:spLocks noChangeArrowheads="1"/>
            </p:cNvSpPr>
            <p:nvPr/>
          </p:nvSpPr>
          <p:spPr bwMode="auto">
            <a:xfrm>
              <a:off x="0" y="9984"/>
              <a:ext cx="9922" cy="5330"/>
            </a:xfrm>
            <a:prstGeom prst="rect">
              <a:avLst/>
            </a:prstGeom>
            <a:solidFill>
              <a:srgbClr val="FFFFFF"/>
            </a:solidFill>
            <a:ln w="2540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841655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Grafické karty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zabezpečuje výstup dat z počítače na obrazovku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textový režim (umožňuje zobrazovat jen předem definované znaky)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grafický režim (informace zobrazovány po jednotlivých obrazových bodech)</a:t>
            </a:r>
            <a:endParaRPr lang="cs-CZ" dirty="0">
              <a:solidFill>
                <a:schemeClr val="bg1"/>
              </a:solidFill>
            </a:endParaRPr>
          </a:p>
          <a:p>
            <a:pPr lvl="1">
              <a:buNone/>
            </a:pP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Grafické karty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rozlišení v textovém režimu (počet znaků na řádek a řádků na obrazovku)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matice znaku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rozlišení v grafickém režimu (počet </a:t>
            </a:r>
            <a:r>
              <a:rPr lang="cs-CZ" dirty="0" err="1" smtClean="0">
                <a:solidFill>
                  <a:schemeClr val="bg1"/>
                </a:solidFill>
              </a:rPr>
              <a:t>pixelů</a:t>
            </a:r>
            <a:r>
              <a:rPr lang="cs-CZ" dirty="0" smtClean="0">
                <a:solidFill>
                  <a:schemeClr val="bg1"/>
                </a:solidFill>
              </a:rPr>
              <a:t> zobrazitelných v horizontálním a vertikálním směru)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barevná hloubka (počet současně zobrazitelných barev)</a:t>
            </a:r>
          </a:p>
          <a:p>
            <a:pPr lvl="1"/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Grafické karty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MDA (první karta dodávaná k počítačům PC, pouze textový režim)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CGA (textový, grafický, barevný režim)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HGC (</a:t>
            </a:r>
            <a:r>
              <a:rPr lang="cs-CZ" dirty="0" err="1" smtClean="0">
                <a:solidFill>
                  <a:schemeClr val="bg1"/>
                </a:solidFill>
              </a:rPr>
              <a:t>Hercules</a:t>
            </a:r>
            <a:r>
              <a:rPr lang="cs-CZ" dirty="0" smtClean="0">
                <a:solidFill>
                  <a:schemeClr val="bg1"/>
                </a:solidFill>
              </a:rPr>
              <a:t>, textový i grafický režim)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EGA (textový, grafický, barevný režim)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VGA (640 x 480 bodů v 16 barvách)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SVGA (procesor, </a:t>
            </a:r>
            <a:r>
              <a:rPr lang="cs-CZ" dirty="0" err="1" smtClean="0">
                <a:solidFill>
                  <a:schemeClr val="bg1"/>
                </a:solidFill>
              </a:rPr>
              <a:t>videopaměť</a:t>
            </a:r>
            <a:r>
              <a:rPr lang="cs-CZ" dirty="0" smtClean="0">
                <a:solidFill>
                  <a:schemeClr val="bg1"/>
                </a:solidFill>
              </a:rPr>
              <a:t>, převodník RAMDAC )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Monitor (CRT)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základní výstupní zařízení počítače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připojen ke grafické kartě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pracuje na principu katodové trubice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na stínítku obrazovky se zobrazují jednotlivé </a:t>
            </a:r>
            <a:r>
              <a:rPr lang="cs-CZ" dirty="0" err="1" smtClean="0">
                <a:solidFill>
                  <a:schemeClr val="bg1"/>
                </a:solidFill>
              </a:rPr>
              <a:t>pixely</a:t>
            </a:r>
            <a:endParaRPr lang="cs-CZ" dirty="0" smtClean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u barevného monitoru jsou použity tři katody pro emitování elektronů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Monitor (CRT)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na stínítku jsou naneseny luminofory přeměňující kinetickou energii elektronů na energii světelnou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luminofory jsou ve třech základních barvách (</a:t>
            </a:r>
            <a:r>
              <a:rPr lang="cs-CZ" dirty="0" err="1" smtClean="0">
                <a:solidFill>
                  <a:schemeClr val="bg1"/>
                </a:solidFill>
              </a:rPr>
              <a:t>Red</a:t>
            </a:r>
            <a:r>
              <a:rPr lang="cs-CZ" dirty="0" smtClean="0">
                <a:solidFill>
                  <a:schemeClr val="bg1"/>
                </a:solidFill>
              </a:rPr>
              <a:t>, Green, </a:t>
            </a:r>
            <a:r>
              <a:rPr lang="cs-CZ" dirty="0" err="1" smtClean="0">
                <a:solidFill>
                  <a:schemeClr val="bg1"/>
                </a:solidFill>
              </a:rPr>
              <a:t>Blue</a:t>
            </a:r>
            <a:r>
              <a:rPr lang="cs-CZ" dirty="0" smtClean="0">
                <a:solidFill>
                  <a:schemeClr val="bg1"/>
                </a:solidFill>
              </a:rPr>
              <a:t>)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elektronové svazky jsou taženy ke stínítku soustavou mřížek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Monitor (CRT)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barevné obrazovky Delta, </a:t>
            </a:r>
            <a:r>
              <a:rPr lang="cs-CZ" dirty="0" err="1" smtClean="0">
                <a:solidFill>
                  <a:schemeClr val="bg1"/>
                </a:solidFill>
              </a:rPr>
              <a:t>Inline</a:t>
            </a:r>
            <a:r>
              <a:rPr lang="cs-CZ" dirty="0" smtClean="0">
                <a:solidFill>
                  <a:schemeClr val="bg1"/>
                </a:solidFill>
              </a:rPr>
              <a:t>, Trinitron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monochromatické, barevné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velikost obrazovky vyjádřena úhlopříčkou       v palcích 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obnovovací frekvence horizontální, vertikální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digitální ovládání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multimediální monitor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Zobrazovací soustava</a:t>
            </a:r>
            <a:endParaRPr lang="cs-CZ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LCD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technologie kapalných krystalů</a:t>
            </a:r>
            <a:endParaRPr lang="cs-CZ" dirty="0">
              <a:solidFill>
                <a:schemeClr val="bg1"/>
              </a:solidFill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kapalné krystaly mění své prostorové uspořádání v závislosti na elektrickém poli     a tím ovlivňují množství světla procházejícího k pozorovateli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pasivní matice, nedokáže rychle reagovat na změny</a:t>
            </a:r>
          </a:p>
          <a:p>
            <a:pPr lvl="1"/>
            <a:r>
              <a:rPr lang="cs-CZ" dirty="0" smtClean="0">
                <a:solidFill>
                  <a:schemeClr val="bg1"/>
                </a:solidFill>
              </a:rPr>
              <a:t>aktivní matice, založena na technologii TFT</a:t>
            </a:r>
          </a:p>
          <a:p>
            <a:pPr lvl="1"/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theme/theme1.xml><?xml version="1.0" encoding="utf-8"?>
<a:theme xmlns:a="http://schemas.openxmlformats.org/drawingml/2006/main" name="Výchoz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229</TotalTime>
  <Words>334</Words>
  <Application>Microsoft Office PowerPoint</Application>
  <PresentationFormat>Předvádění na obrazovce (4:3)</PresentationFormat>
  <Paragraphs>63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Výchozí návrh</vt:lpstr>
      <vt:lpstr>Snímek 1</vt:lpstr>
      <vt:lpstr>Zobrazovací soustava</vt:lpstr>
      <vt:lpstr>Zobrazovací soustava</vt:lpstr>
      <vt:lpstr>Zobrazovací soustava</vt:lpstr>
      <vt:lpstr>Zobrazovací soustava</vt:lpstr>
      <vt:lpstr>Zobrazovací soustava</vt:lpstr>
      <vt:lpstr>Zobrazovací soustava</vt:lpstr>
      <vt:lpstr>Zobrazovací soustava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gersl</dc:creator>
  <cp:lastModifiedBy>kasparek</cp:lastModifiedBy>
  <cp:revision>50</cp:revision>
  <cp:lastPrinted>1601-01-01T00:00:00Z</cp:lastPrinted>
  <dcterms:created xsi:type="dcterms:W3CDTF">2012-12-20T10:18:02Z</dcterms:created>
  <dcterms:modified xsi:type="dcterms:W3CDTF">2014-04-09T07:38:06Z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