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1"/>
  </p:handoutMasterIdLst>
  <p:sldIdLst>
    <p:sldId id="295" r:id="rId2"/>
    <p:sldId id="264" r:id="rId3"/>
    <p:sldId id="288" r:id="rId4"/>
    <p:sldId id="289" r:id="rId5"/>
    <p:sldId id="290" r:id="rId6"/>
    <p:sldId id="291" r:id="rId7"/>
    <p:sldId id="292" r:id="rId8"/>
    <p:sldId id="293" r:id="rId9"/>
    <p:sldId id="29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684" autoAdjust="0"/>
    <p:restoredTop sz="94671" autoAdjust="0"/>
  </p:normalViewPr>
  <p:slideViewPr>
    <p:cSldViewPr>
      <p:cViewPr>
        <p:scale>
          <a:sx n="80" d="100"/>
          <a:sy n="80" d="100"/>
        </p:scale>
        <p:origin x="-594" y="-7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7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D79B8E-C7C6-4486-B185-18B044831BD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383D419-A09A-472F-9526-6FD48F1B2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831888"/>
      </p:ext>
    </p:extLst>
  </p:cSld>
  <p:clrMap bg1="dk1" tx1="lt1" bg2="dk2" tx2="lt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74616-0F0D-4592-B53F-E091673B24B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13F77-F1C4-4577-A94A-03C20CC21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D3FF9-477A-4AA1-9519-C86C1C4E54D4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E1F01-325E-47DD-8F23-96AE06969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BE02B-9409-4E6A-8F06-A09D7DCBC93F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35EDF-7D1A-473A-8FE3-5048FAFF4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26C12-5A7A-426B-B3C8-CED543257003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7F795-A717-4749-8227-F60FCEDDE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A2DE9-BA56-4833-AC71-F50CEFA2CCB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2C371-DF60-4D4B-BB18-2088973C7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72DD-81B0-4955-BC64-455BC7648212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D5116-816B-4631-9A2A-2E3687D4F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E0C11-D05A-4601-B354-71FDFC023546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F7067-B7D4-443F-BB72-EA44EF62C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06715-C763-4F58-8AB1-CB23483BC481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FEA62-81DB-4A9A-A7D8-BDC407B1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17AF8-3543-4EDD-82C9-FC2EDA7FA2E8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F3C82-7F11-421C-B2DD-5057658E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10AD8-CDDD-4C69-ADD5-B8179C9100E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B32B3-1B47-4AAC-9EC1-4FB72017C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9B19-5F51-488B-AA08-86B07B5714E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B606E-C539-4AF6-9DD6-DD5FDBEF2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3DDE02-C954-4E10-8D66-F2C7B95EEDEA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C71DD9-2E61-4E85-BCA9-6436DA641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34280342"/>
              </p:ext>
            </p:extLst>
          </p:nvPr>
        </p:nvGraphicFramePr>
        <p:xfrm>
          <a:off x="1619250" y="1844675"/>
          <a:ext cx="5903913" cy="4525965"/>
        </p:xfrm>
        <a:graphic>
          <a:graphicData uri="http://schemas.openxmlformats.org/drawingml/2006/table">
            <a:tbl>
              <a:tblPr/>
              <a:tblGrid>
                <a:gridCol w="2038829"/>
                <a:gridCol w="3865084"/>
              </a:tblGrid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 a komunikační technologie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Internet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II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Ing.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Miroslav </a:t>
                      </a:r>
                      <a:r>
                        <a:rPr lang="cs-CZ" sz="1400" baseline="0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Geršl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Internet, žák se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seznámí s principy </a:t>
                      </a:r>
                      <a:r>
                        <a:rPr lang="cs-CZ" sz="1400" baseline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fungování               a službami Internetu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4.9.2012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179512" y="188640"/>
            <a:ext cx="8711505" cy="1544216"/>
            <a:chOff x="0" y="0"/>
            <a:chExt cx="88837" cy="15314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7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841655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Internet II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Fungování Internetu, TCP/IP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fungování založeno na rodině protokolů TCP/IP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rodina protokolů obsahuje přes 100 různých protokolů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nové protokoly neustále vznikají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jsou definovány dokumenty RFC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Internet II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TCP/IP protokoly 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přenos dat (IP, TCP, UDP)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manipulaci s adresami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fungování aplikací (elektronická pošta: SMTP, web: HTTP, přenos souborů: FTP, NFS, přístup k adresářům)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princip maximální snahy (</a:t>
            </a:r>
            <a:r>
              <a:rPr lang="cs-CZ" dirty="0" err="1" smtClean="0">
                <a:solidFill>
                  <a:schemeClr val="tx1"/>
                </a:solidFill>
              </a:rPr>
              <a:t>best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effort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Internet II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IP adresy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každý počítač musí být vybaven unikátní adresou (IP adresou)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jedná se o 32-bitové číslo (zapsané jako čtyři desítková čísla oddělená tečkou, 192.168.28.99)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adresy rozděleny do tříd (A, B, C, D, E)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Internet II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DNS (</a:t>
            </a:r>
            <a:r>
              <a:rPr lang="cs-CZ" dirty="0" err="1" smtClean="0">
                <a:solidFill>
                  <a:schemeClr val="tx1"/>
                </a:solidFill>
              </a:rPr>
              <a:t>Domain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Name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System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umožňuje používat symbolická jména místo číselných adres (špatně se pamatují)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zahrnuje pravidla pro tvorbu jmen, fungování systému, převodní mechanismy, databázi jmen a jim odpovídajících adres</a:t>
            </a: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Internet II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Doména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jmenný prostor začleněný do hierarchického systému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err="1" smtClean="0">
                <a:solidFill>
                  <a:schemeClr val="tx1"/>
                </a:solidFill>
              </a:rPr>
              <a:t>ccTLD</a:t>
            </a:r>
            <a:r>
              <a:rPr lang="cs-CZ" dirty="0" smtClean="0">
                <a:solidFill>
                  <a:schemeClr val="tx1"/>
                </a:solidFill>
              </a:rPr>
              <a:t> (country </a:t>
            </a:r>
            <a:r>
              <a:rPr lang="cs-CZ" dirty="0" err="1" smtClean="0">
                <a:solidFill>
                  <a:schemeClr val="tx1"/>
                </a:solidFill>
              </a:rPr>
              <a:t>code</a:t>
            </a:r>
            <a:r>
              <a:rPr lang="cs-CZ" dirty="0" smtClean="0">
                <a:solidFill>
                  <a:schemeClr val="tx1"/>
                </a:solidFill>
              </a:rPr>
              <a:t> Top </a:t>
            </a:r>
            <a:r>
              <a:rPr lang="cs-CZ" dirty="0" err="1" smtClean="0">
                <a:solidFill>
                  <a:schemeClr val="tx1"/>
                </a:solidFill>
              </a:rPr>
              <a:t>Level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Domen</a:t>
            </a:r>
            <a:r>
              <a:rPr lang="cs-CZ" dirty="0" smtClean="0">
                <a:solidFill>
                  <a:schemeClr val="tx1"/>
                </a:solidFill>
              </a:rPr>
              <a:t>) odpovídají státním útvarům (.</a:t>
            </a:r>
            <a:r>
              <a:rPr lang="cs-CZ" dirty="0" err="1" smtClean="0">
                <a:solidFill>
                  <a:schemeClr val="tx1"/>
                </a:solidFill>
              </a:rPr>
              <a:t>cz</a:t>
            </a:r>
            <a:r>
              <a:rPr lang="cs-CZ" dirty="0" smtClean="0">
                <a:solidFill>
                  <a:schemeClr val="tx1"/>
                </a:solidFill>
              </a:rPr>
              <a:t> pro ČR)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err="1" smtClean="0">
                <a:solidFill>
                  <a:schemeClr val="tx1"/>
                </a:solidFill>
              </a:rPr>
              <a:t>gTLD</a:t>
            </a:r>
            <a:r>
              <a:rPr lang="cs-CZ" dirty="0" smtClean="0">
                <a:solidFill>
                  <a:schemeClr val="tx1"/>
                </a:solidFill>
              </a:rPr>
              <a:t> (</a:t>
            </a:r>
            <a:r>
              <a:rPr lang="cs-CZ" dirty="0" err="1" smtClean="0">
                <a:solidFill>
                  <a:schemeClr val="tx1"/>
                </a:solidFill>
              </a:rPr>
              <a:t>generic</a:t>
            </a:r>
            <a:r>
              <a:rPr lang="cs-CZ" dirty="0" smtClean="0">
                <a:solidFill>
                  <a:schemeClr val="tx1"/>
                </a:solidFill>
              </a:rPr>
              <a:t> TLD) vyjadřují charakter subjektu (.</a:t>
            </a:r>
            <a:r>
              <a:rPr lang="cs-CZ" dirty="0" err="1" smtClean="0">
                <a:solidFill>
                  <a:schemeClr val="tx1"/>
                </a:solidFill>
              </a:rPr>
              <a:t>edu</a:t>
            </a:r>
            <a:r>
              <a:rPr lang="cs-CZ" dirty="0" smtClean="0">
                <a:solidFill>
                  <a:schemeClr val="tx1"/>
                </a:solidFill>
              </a:rPr>
              <a:t> pro vzdělávací instituce)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Internet II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URL, </a:t>
            </a:r>
            <a:r>
              <a:rPr lang="cs-CZ" dirty="0" err="1" smtClean="0">
                <a:solidFill>
                  <a:schemeClr val="tx1"/>
                </a:solidFill>
              </a:rPr>
              <a:t>Uniform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Resource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Locator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jednoznačná identifikace objektů (WWW stránky, soubor, schránka)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adresa uzlu (symbolická adresa, číselná IP adresa)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adresa objektu v rámci uzlu (jméno souboru)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typ objektu (jméno protokolu)</a:t>
            </a: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Internet II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Služby Internetu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pro distribuci informací (e-mail)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pro zpřístupnění informací (WWW)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služby pro individuální, skupinovou komunikaci v psané i mluvené podobě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pro vyhledávání osob, souborů, </a:t>
            </a:r>
            <a:r>
              <a:rPr lang="cs-CZ" dirty="0" err="1" smtClean="0">
                <a:solidFill>
                  <a:schemeClr val="tx1"/>
                </a:solidFill>
              </a:rPr>
              <a:t>plnotextové</a:t>
            </a:r>
            <a:r>
              <a:rPr lang="cs-CZ" dirty="0" smtClean="0">
                <a:solidFill>
                  <a:schemeClr val="tx1"/>
                </a:solidFill>
              </a:rPr>
              <a:t> vyhledávání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Internet II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Konvergence služeb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dříve se používaly samostatné, úzce specializované služby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dnes se používá málo univerzálních služeb s intuitivním ovládáním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architektura klient/server (WWW server své stránky posílá na požádání WWW klientovi neboli prohlížeči )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1880</TotalTime>
  <Words>363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Internet II</vt:lpstr>
      <vt:lpstr>Internet II</vt:lpstr>
      <vt:lpstr>Internet II</vt:lpstr>
      <vt:lpstr>Internet II</vt:lpstr>
      <vt:lpstr>Internet II</vt:lpstr>
      <vt:lpstr>Internet II</vt:lpstr>
      <vt:lpstr>Internet II</vt:lpstr>
      <vt:lpstr>Internet II</vt:lpstr>
    </vt:vector>
  </TitlesOfParts>
  <Company>Profit, spol. s r. 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PIC16F84A</dc:title>
  <dc:creator>gersl</dc:creator>
  <cp:lastModifiedBy>kasparek</cp:lastModifiedBy>
  <cp:revision>117</cp:revision>
  <dcterms:created xsi:type="dcterms:W3CDTF">2012-06-06T17:43:45Z</dcterms:created>
  <dcterms:modified xsi:type="dcterms:W3CDTF">2014-04-09T07:36:20Z</dcterms:modified>
</cp:coreProperties>
</file>