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2"/>
  </p:handoutMasterIdLst>
  <p:sldIdLst>
    <p:sldId id="282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4" autoAdjust="0"/>
    <p:restoredTop sz="94671" autoAdjust="0"/>
  </p:normalViewPr>
  <p:slideViewPr>
    <p:cSldViewPr>
      <p:cViewPr>
        <p:scale>
          <a:sx n="80" d="100"/>
          <a:sy n="80" d="100"/>
        </p:scale>
        <p:origin x="-1326" y="-7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74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6D79B8E-C7C6-4486-B185-18B044831BD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383D419-A09A-472F-9526-6FD48F1B23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90024194"/>
      </p:ext>
    </p:extLst>
  </p:cSld>
  <p:clrMap bg1="dk1" tx1="lt1" bg2="dk2" tx2="lt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74616-0F0D-4592-B53F-E091673B24B5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13F77-F1C4-4577-A94A-03C20CC218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D3FF9-477A-4AA1-9519-C86C1C4E54D4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E1F01-325E-47DD-8F23-96AE069690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BE02B-9409-4E6A-8F06-A09D7DCBC93F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35EDF-7D1A-473A-8FE3-5048FAFF41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26C12-5A7A-426B-B3C8-CED543257003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7F795-A717-4749-8227-F60FCEDDE3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A2DE9-BA56-4833-AC71-F50CEFA2CCB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2C371-DF60-4D4B-BB18-2088973C71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672DD-81B0-4955-BC64-455BC7648212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D5116-816B-4631-9A2A-2E3687D4FD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E0C11-D05A-4601-B354-71FDFC023546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F7067-B7D4-443F-BB72-EA44EF62CF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06715-C763-4F58-8AB1-CB23483BC481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FEA62-81DB-4A9A-A7D8-BDC407B12E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17AF8-3543-4EDD-82C9-FC2EDA7FA2E8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F3C82-7F11-421C-B2DD-5057658E5F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10AD8-CDDD-4C69-ADD5-B8179C9100E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B32B3-1B47-4AAC-9EC1-4FB72017C3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E9B19-5F51-488B-AA08-86B07B5714E5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B606E-C539-4AF6-9DD6-DD5FDBEF2A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3DDE02-C954-4E10-8D66-F2C7B95EEDEA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C71DD9-2E61-4E85-BCA9-6436DA6415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34280342"/>
              </p:ext>
            </p:extLst>
          </p:nvPr>
        </p:nvGraphicFramePr>
        <p:xfrm>
          <a:off x="1619250" y="1844675"/>
          <a:ext cx="5903913" cy="4525965"/>
        </p:xfrm>
        <a:graphic>
          <a:graphicData uri="http://schemas.openxmlformats.org/drawingml/2006/table">
            <a:tbl>
              <a:tblPr/>
              <a:tblGrid>
                <a:gridCol w="2038829"/>
                <a:gridCol w="3865084"/>
              </a:tblGrid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Informační a komunikační technologie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Základní deska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Ing.</a:t>
                      </a:r>
                      <a:r>
                        <a:rPr lang="cs-CZ" sz="14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Miroslav </a:t>
                      </a:r>
                      <a:r>
                        <a:rPr lang="cs-CZ" sz="1400" baseline="0" dirty="0" err="1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Geršl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Základní deska, žák získá</a:t>
                      </a:r>
                      <a:r>
                        <a:rPr lang="cs-CZ" sz="14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přehled o </a:t>
                      </a:r>
                      <a:r>
                        <a:rPr lang="cs-CZ" sz="1400" baseline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stavbě základní desky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4.9.2012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4" name="Skupina 3"/>
          <p:cNvGrpSpPr>
            <a:grpSpLocks/>
          </p:cNvGrpSpPr>
          <p:nvPr/>
        </p:nvGrpSpPr>
        <p:grpSpPr bwMode="auto">
          <a:xfrm>
            <a:off x="179512" y="188640"/>
            <a:ext cx="8711505" cy="1512168"/>
            <a:chOff x="0" y="0"/>
            <a:chExt cx="88837" cy="15314"/>
          </a:xfrm>
        </p:grpSpPr>
        <p:pic>
          <p:nvPicPr>
            <p:cNvPr id="5" name="Obrázek 4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6" name="Obrázek 5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pic>
          <p:nvPicPr>
            <p:cNvPr id="7" name="Obrázek 6" descr="loga soukrškolyvjpeg.jpg"/>
            <p:cNvPicPr>
              <a:picLocks noChangeAspect="1"/>
            </p:cNvPicPr>
            <p:nvPr/>
          </p:nvPicPr>
          <p:blipFill>
            <a:blip r:embed="rId4" cstate="print"/>
            <a:srcRect l="86334" b="10297"/>
            <a:stretch>
              <a:fillRect/>
            </a:stretch>
          </p:blipFill>
          <p:spPr bwMode="auto">
            <a:xfrm>
              <a:off x="76063" y="0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8" name="Obdélník 7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841655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Základní deska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Základní deska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také </a:t>
            </a:r>
            <a:r>
              <a:rPr lang="cs-CZ" dirty="0" err="1" smtClean="0">
                <a:solidFill>
                  <a:schemeClr val="tx1"/>
                </a:solidFill>
              </a:rPr>
              <a:t>mainboard</a:t>
            </a:r>
            <a:r>
              <a:rPr lang="cs-CZ" dirty="0" smtClean="0">
                <a:solidFill>
                  <a:schemeClr val="tx1"/>
                </a:solidFill>
              </a:rPr>
              <a:t>, motherboard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deska plošného spoje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základ celého počítače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procesor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obvody čipové sady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operační paměť</a:t>
            </a: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  <a:p>
            <a:pPr lvl="1" algn="l"/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Základní deska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Základní deska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vyrovnávací (</a:t>
            </a:r>
            <a:r>
              <a:rPr lang="cs-CZ" dirty="0" err="1" smtClean="0">
                <a:solidFill>
                  <a:schemeClr val="tx1"/>
                </a:solidFill>
              </a:rPr>
              <a:t>cache</a:t>
            </a:r>
            <a:r>
              <a:rPr lang="cs-CZ" dirty="0" smtClean="0">
                <a:solidFill>
                  <a:schemeClr val="tx1"/>
                </a:solidFill>
              </a:rPr>
              <a:t>) paměť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rozšiřující sběrnice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sloty pro rozšíření systému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CMOS paměť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rozhraní pevných disků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řadiče (USB řadič)</a:t>
            </a:r>
          </a:p>
          <a:p>
            <a:pPr lvl="1" algn="l"/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928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Základní deska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Základní deska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grafická karta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zvuková karta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vstupně / výstupní porty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síťová karta</a:t>
            </a:r>
          </a:p>
          <a:p>
            <a:pPr lvl="1" algn="l"/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928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Základní deska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Procesor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integrovaný obvod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značně ovlivňuje výkon počítače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skalární, </a:t>
            </a:r>
            <a:r>
              <a:rPr lang="cs-CZ" dirty="0" err="1" smtClean="0">
                <a:solidFill>
                  <a:schemeClr val="tx1"/>
                </a:solidFill>
              </a:rPr>
              <a:t>superskalární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RISC, CISC architektura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Intel, IBM, Motorola</a:t>
            </a:r>
          </a:p>
          <a:p>
            <a:pPr lvl="1" algn="l"/>
            <a:endParaRPr lang="cs-CZ" dirty="0" smtClean="0">
              <a:solidFill>
                <a:schemeClr val="tx1"/>
              </a:solidFill>
            </a:endParaRPr>
          </a:p>
          <a:p>
            <a:pPr lvl="1" algn="l"/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928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Základní deska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Procesor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taktovací frekvence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patice 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délka slova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efektivita </a:t>
            </a:r>
            <a:r>
              <a:rPr lang="cs-CZ" dirty="0" err="1" smtClean="0">
                <a:solidFill>
                  <a:schemeClr val="tx1"/>
                </a:solidFill>
              </a:rPr>
              <a:t>mikrokódu</a:t>
            </a:r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err="1" smtClean="0">
                <a:solidFill>
                  <a:schemeClr val="tx1"/>
                </a:solidFill>
              </a:rPr>
              <a:t>cache</a:t>
            </a:r>
            <a:r>
              <a:rPr lang="cs-CZ" dirty="0" smtClean="0">
                <a:solidFill>
                  <a:schemeClr val="tx1"/>
                </a:solidFill>
              </a:rPr>
              <a:t> paměť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počet jader</a:t>
            </a:r>
          </a:p>
          <a:p>
            <a:pPr marL="914400" lvl="1" indent="-457200" algn="l">
              <a:buFont typeface="Calibri" pitchFamily="34" charset="0"/>
              <a:buChar char="―"/>
            </a:pPr>
            <a:endParaRPr lang="cs-CZ" dirty="0" smtClean="0">
              <a:solidFill>
                <a:schemeClr val="tx1"/>
              </a:solidFill>
            </a:endParaRPr>
          </a:p>
          <a:p>
            <a:pPr lvl="1" algn="l"/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928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Základní deska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Operační paměť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energeticky závislá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RAM, DRAM, SDRAM, DDR SDRAM, DDR2 SDRAM, DDR3 SDRAM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moduly DIPP, SIMM, DIMM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paměťový bank</a:t>
            </a:r>
          </a:p>
          <a:p>
            <a:pPr lvl="1" algn="l"/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928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Základní deska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Rozšiřující sběrnice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soustava vodičů umožňující přenos dat mezi jednotlivými částmi počítače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synchronní, </a:t>
            </a:r>
            <a:r>
              <a:rPr lang="cs-CZ" dirty="0" err="1" smtClean="0">
                <a:solidFill>
                  <a:schemeClr val="tx1"/>
                </a:solidFill>
              </a:rPr>
              <a:t>multimaster</a:t>
            </a:r>
            <a:r>
              <a:rPr lang="cs-CZ" dirty="0" smtClean="0">
                <a:solidFill>
                  <a:schemeClr val="tx1"/>
                </a:solidFill>
              </a:rPr>
              <a:t>, lokální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šířka přenosu (bit)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frekvence (Hz)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propustnost (B/s)</a:t>
            </a:r>
          </a:p>
          <a:p>
            <a:pPr lvl="1" algn="l"/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928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Základní deska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Rozšiřující sběrnice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PC bus (pro první počítače IBM PC)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ISA (šířka přenosu 16 bitů)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MCA (pro novou řadu počítačů           IBM PS/2)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EISA (šířka přenosu 32 bitů)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VL bus (lokální sběrnice)</a:t>
            </a:r>
          </a:p>
          <a:p>
            <a:pPr lvl="1" algn="l"/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928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Základní deska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3865563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Rozšiřující sběrnice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PCI, vyrobena pro Intel Pentium (šířka přenosu dat 32 bitů, 64 bitů)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PCI-X (efektivnější přenos dat)</a:t>
            </a:r>
          </a:p>
          <a:p>
            <a:pPr marL="914400" lvl="1" indent="-457200" algn="l">
              <a:buFont typeface="Calibri" pitchFamily="34" charset="0"/>
              <a:buChar char="―"/>
            </a:pPr>
            <a:r>
              <a:rPr lang="cs-CZ" dirty="0" smtClean="0">
                <a:solidFill>
                  <a:schemeClr val="tx1"/>
                </a:solidFill>
              </a:rPr>
              <a:t>PCI Express, jedná se o novou architekturu (</a:t>
            </a:r>
            <a:r>
              <a:rPr lang="cs-CZ" smtClean="0">
                <a:solidFill>
                  <a:schemeClr val="tx1"/>
                </a:solidFill>
              </a:rPr>
              <a:t>sdílený přepínač)</a:t>
            </a:r>
            <a:endParaRPr lang="cs-CZ" dirty="0" smtClean="0">
              <a:solidFill>
                <a:schemeClr val="tx1"/>
              </a:solidFill>
            </a:endParaRPr>
          </a:p>
          <a:p>
            <a:pPr lvl="1" algn="l"/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928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1638</TotalTime>
  <Words>285</Words>
  <Application>Microsoft Office PowerPoint</Application>
  <PresentationFormat>Předvádění na obrazovce (4:3)</PresentationFormat>
  <Paragraphs>80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Základní deska</vt:lpstr>
      <vt:lpstr>Základní deska</vt:lpstr>
      <vt:lpstr>Základní deska</vt:lpstr>
      <vt:lpstr>Základní deska</vt:lpstr>
      <vt:lpstr>Základní deska</vt:lpstr>
      <vt:lpstr>Základní deska</vt:lpstr>
      <vt:lpstr>Základní deska</vt:lpstr>
      <vt:lpstr>Základní deska</vt:lpstr>
      <vt:lpstr>Základní deska</vt:lpstr>
    </vt:vector>
  </TitlesOfParts>
  <Company>Profit, spol. s r. o.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PIC16F84A</dc:title>
  <dc:creator>gersl</dc:creator>
  <cp:lastModifiedBy>kasparek</cp:lastModifiedBy>
  <cp:revision>90</cp:revision>
  <dcterms:created xsi:type="dcterms:W3CDTF">2012-06-06T17:43:45Z</dcterms:created>
  <dcterms:modified xsi:type="dcterms:W3CDTF">2014-04-09T07:35:14Z</dcterms:modified>
</cp:coreProperties>
</file>