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2" autoAdjust="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11.4.2014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927721"/>
              </p:ext>
            </p:extLst>
          </p:nvPr>
        </p:nvGraphicFramePr>
        <p:xfrm>
          <a:off x="971600" y="1988840"/>
          <a:ext cx="7115047" cy="417925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VY_32_INOVACE_mix1_fyz16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fyz16_proud_v_kapalinach.zip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elektrického proudu v kapalinách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Elektřina a magnetismus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Elektrický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proud v kapalinách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 elektrickým proudem v kapalinách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vodivost kapalin, elektrolyt, elektrolýza,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Faradayovy zákony elektrolýzy, elektrochemický ekvivalent, rozkladné napětí, </a:t>
                      </a:r>
                      <a:r>
                        <a:rPr lang="cs-CZ" sz="1200" baseline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galvanický článek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11. </a:t>
                      </a:r>
                      <a:r>
                        <a:rPr lang="cs-CZ" sz="120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513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Elektřina a magnetismus – elektrický proud v kapalinách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93832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Elektrický proud v kapalinách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Elektřina a magnetismus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Vodivost kapalin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Elektrolytická disociace, elektrolyt; kladné/záporné ionty (kationty/anionty)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Kladná/záporná elektroda (anoda/katoda)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Elektrolýza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Faradayovy zákony elektrolýzy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Voltampérová charakteristika elektrolytického vodiče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Galvanický článek primární/sekundární (akumulátor)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Elektrická dvojvrstva, polarizace elektrod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0"/>
              </a:spcAft>
              <a:tabLst>
                <a:tab pos="4751388" algn="l"/>
                <a:tab pos="5383213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Faradayova konstanta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9,65.10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C.mol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</a:p>
          <a:p>
            <a:pPr>
              <a:spcAft>
                <a:spcPts val="6000"/>
              </a:spcAft>
              <a:tabLst>
                <a:tab pos="4751388" algn="l"/>
                <a:tab pos="5383213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Elektrochemický ekvivalent	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A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kg.C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</a:p>
          <a:p>
            <a:pPr>
              <a:spcAft>
                <a:spcPts val="6000"/>
              </a:spcAft>
              <a:tabLst>
                <a:tab pos="4751388" algn="l"/>
                <a:tab pos="5383213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Rozkladné napětí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r</a:t>
            </a:r>
            <a:endParaRPr lang="cs-CZ" sz="24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0"/>
              </a:spcAft>
              <a:tabLst>
                <a:tab pos="4751388" algn="l"/>
                <a:tab pos="5383213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Kapacita akumulátoru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C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t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>
                <a:latin typeface="Arial" pitchFamily="34" charset="0"/>
                <a:cs typeface="Arial" pitchFamily="34" charset="0"/>
                <a:sym typeface="Symbol"/>
              </a:rPr>
              <a:t>C</a:t>
            </a:r>
            <a:r>
              <a:rPr lang="cs-CZ" sz="2400" i="1" baseline="-25000" dirty="0">
                <a:latin typeface="Arial" pitchFamily="34" charset="0"/>
                <a:cs typeface="Arial" pitchFamily="34" charset="0"/>
                <a:sym typeface="Symbol"/>
              </a:rPr>
              <a:t>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A.h (mA.h)</a:t>
            </a:r>
            <a:endParaRPr lang="cs-CZ" sz="1800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550133" y="1849590"/>
                <a:ext cx="23098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𝑚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𝐴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𝑄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𝐴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𝐼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133" y="1849590"/>
                <a:ext cx="2309899" cy="369332"/>
              </a:xfrm>
              <a:prstGeom prst="rect">
                <a:avLst/>
              </a:prstGeom>
              <a:blipFill rotWithShape="1">
                <a:blip r:embed="rId2"/>
                <a:stretch>
                  <a:fillRect b="-81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2411760" y="3133383"/>
                <a:ext cx="2742420" cy="609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𝐴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𝐹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.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𝑧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;</m:t>
                      </m:r>
                      <m:r>
                        <a:rPr lang="cs-CZ" b="0" i="1" smtClean="0">
                          <a:latin typeface="Cambria Math"/>
                        </a:rPr>
                        <m:t>𝐹</m:t>
                      </m:r>
                      <m:r>
                        <a:rPr lang="cs-CZ" b="0" i="1" smtClean="0">
                          <a:latin typeface="Cambria Math"/>
                        </a:rPr>
                        <m:t>= </m:t>
                      </m:r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𝑒</m:t>
                      </m:r>
                    </m:oMath>
                  </m:oMathPara>
                </a14:m>
                <a:endParaRPr lang="cs-CZ" i="1" dirty="0">
                  <a:latin typeface="Cambria Math"/>
                </a:endParaRP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3133383"/>
                <a:ext cx="2742420" cy="6090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2267744" y="4509119"/>
                <a:ext cx="2310372" cy="609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𝐼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sub>
                          </m:sSub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509119"/>
                <a:ext cx="2310372" cy="6090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O.; Šedivý, P.: Fyzika pro gymnázia – Elektřina a magnetismus, </a:t>
            </a:r>
            <a:r>
              <a:rPr lang="cs-CZ" dirty="0">
                <a:latin typeface="Arial" pitchFamily="34" charset="0"/>
                <a:cs typeface="Arial" pitchFamily="34" charset="0"/>
              </a:rPr>
              <a:t>Prometheus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2011, ISBN 978-80-7196-385-1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Lank, V.; Vondra, M.: Fyzika v kostce, Fragment, 2004, ISBN 80-7200-968-0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Mikulčák, J. a kolektiv: Matematické, fyzikální a chemické tabulky pro střední školy, Prometheus Praha, 2011, ISBN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978-80-7196-345-5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1703</TotalTime>
  <Words>302</Words>
  <Application>Microsoft Office PowerPoint</Application>
  <PresentationFormat>Předvádění na obrazovce (4:3)</PresentationFormat>
  <Paragraphs>56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Prezentace aplikace PowerPoint</vt:lpstr>
      <vt:lpstr>Elektřina a magnetismus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2013-08-28T20:51:03Z</dcterms:created>
  <dcterms:modified xsi:type="dcterms:W3CDTF">2014-04-11T14:46:25Z</dcterms:modified>
</cp:coreProperties>
</file>